
<file path=[Content_Types].xml><?xml version="1.0" encoding="utf-8"?>
<Types xmlns="http://schemas.openxmlformats.org/package/2006/content-types">
  <Default Extension="gif" ContentType="video/unknown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72"/>
  </p:notesMasterIdLst>
  <p:sldIdLst>
    <p:sldId id="256" r:id="rId2"/>
    <p:sldId id="257" r:id="rId3"/>
    <p:sldId id="263" r:id="rId4"/>
    <p:sldId id="283" r:id="rId5"/>
    <p:sldId id="258" r:id="rId6"/>
    <p:sldId id="259" r:id="rId7"/>
    <p:sldId id="262" r:id="rId8"/>
    <p:sldId id="311" r:id="rId9"/>
    <p:sldId id="284" r:id="rId10"/>
    <p:sldId id="260" r:id="rId11"/>
    <p:sldId id="261" r:id="rId12"/>
    <p:sldId id="271" r:id="rId13"/>
    <p:sldId id="264" r:id="rId14"/>
    <p:sldId id="272" r:id="rId15"/>
    <p:sldId id="273" r:id="rId16"/>
    <p:sldId id="274" r:id="rId17"/>
    <p:sldId id="275" r:id="rId18"/>
    <p:sldId id="312" r:id="rId19"/>
    <p:sldId id="285" r:id="rId20"/>
    <p:sldId id="266" r:id="rId21"/>
    <p:sldId id="280" r:id="rId22"/>
    <p:sldId id="281" r:id="rId23"/>
    <p:sldId id="282" r:id="rId24"/>
    <p:sldId id="286" r:id="rId25"/>
    <p:sldId id="267" r:id="rId26"/>
    <p:sldId id="268" r:id="rId27"/>
    <p:sldId id="269" r:id="rId28"/>
    <p:sldId id="295" r:id="rId29"/>
    <p:sldId id="345" r:id="rId30"/>
    <p:sldId id="346" r:id="rId31"/>
    <p:sldId id="341" r:id="rId32"/>
    <p:sldId id="344" r:id="rId33"/>
    <p:sldId id="287" r:id="rId34"/>
    <p:sldId id="296" r:id="rId35"/>
    <p:sldId id="300" r:id="rId36"/>
    <p:sldId id="298" r:id="rId37"/>
    <p:sldId id="288" r:id="rId38"/>
    <p:sldId id="305" r:id="rId39"/>
    <p:sldId id="299" r:id="rId40"/>
    <p:sldId id="303" r:id="rId41"/>
    <p:sldId id="304" r:id="rId42"/>
    <p:sldId id="307" r:id="rId43"/>
    <p:sldId id="308" r:id="rId44"/>
    <p:sldId id="306" r:id="rId45"/>
    <p:sldId id="309" r:id="rId46"/>
    <p:sldId id="313" r:id="rId47"/>
    <p:sldId id="310" r:id="rId48"/>
    <p:sldId id="290" r:id="rId49"/>
    <p:sldId id="330" r:id="rId50"/>
    <p:sldId id="314" r:id="rId51"/>
    <p:sldId id="293" r:id="rId52"/>
    <p:sldId id="315" r:id="rId53"/>
    <p:sldId id="323" r:id="rId54"/>
    <p:sldId id="324" r:id="rId55"/>
    <p:sldId id="325" r:id="rId56"/>
    <p:sldId id="326" r:id="rId57"/>
    <p:sldId id="327" r:id="rId58"/>
    <p:sldId id="331" r:id="rId59"/>
    <p:sldId id="334" r:id="rId60"/>
    <p:sldId id="322" r:id="rId61"/>
    <p:sldId id="328" r:id="rId62"/>
    <p:sldId id="335" r:id="rId63"/>
    <p:sldId id="339" r:id="rId64"/>
    <p:sldId id="329" r:id="rId65"/>
    <p:sldId id="336" r:id="rId66"/>
    <p:sldId id="342" r:id="rId67"/>
    <p:sldId id="343" r:id="rId68"/>
    <p:sldId id="337" r:id="rId69"/>
    <p:sldId id="338" r:id="rId70"/>
    <p:sldId id="340" r:id="rId7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Aucun style, aucune grill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2833802-FEF1-4C79-8D5D-14CF1EAF98D9}" styleName="Style léger 2 - Accentuation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0E3FDE45-AF77-4B5C-9715-49D594BDF05E}" styleName="Style léger 1 - Accentuation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85BE263C-DBD7-4A20-BB59-AAB30ACAA65A}" styleName="Style moyen 3 - Accentuation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18603FDC-E32A-4AB5-989C-0864C3EAD2B8}" styleName="Style à thème 2 - Accentuation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784" autoAdjust="0"/>
    <p:restoredTop sz="84519" autoAdjust="0"/>
  </p:normalViewPr>
  <p:slideViewPr>
    <p:cSldViewPr snapToGrid="0">
      <p:cViewPr varScale="1">
        <p:scale>
          <a:sx n="73" d="100"/>
          <a:sy n="73" d="100"/>
        </p:scale>
        <p:origin x="288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7E9D1C-C905-4682-848C-3BC334F044F2}" type="datetimeFigureOut">
              <a:rPr lang="fr-FR" smtClean="0"/>
              <a:t>24/05/2019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ECC8EE-3DC6-4B39-B988-5019C010B7F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77351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mage-net.org/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A machine </a:t>
            </a:r>
            <a:r>
              <a:rPr lang="fr-FR" dirty="0" err="1"/>
              <a:t>learning</a:t>
            </a:r>
            <a:r>
              <a:rPr lang="fr-FR" dirty="0"/>
              <a:t> model </a:t>
            </a:r>
            <a:r>
              <a:rPr lang="fr-FR" dirty="0" err="1"/>
              <a:t>transforms</a:t>
            </a:r>
            <a:r>
              <a:rPr lang="fr-FR" dirty="0"/>
              <a:t> </a:t>
            </a:r>
            <a:r>
              <a:rPr lang="fr-FR" dirty="0" err="1"/>
              <a:t>its</a:t>
            </a:r>
            <a:r>
              <a:rPr lang="fr-FR" dirty="0"/>
              <a:t> input data </a:t>
            </a:r>
            <a:r>
              <a:rPr lang="fr-FR" dirty="0" err="1"/>
              <a:t>into</a:t>
            </a:r>
            <a:r>
              <a:rPr lang="fr-FR" dirty="0"/>
              <a:t> </a:t>
            </a:r>
            <a:r>
              <a:rPr lang="fr-FR" dirty="0" err="1"/>
              <a:t>meaningful</a:t>
            </a:r>
            <a:r>
              <a:rPr lang="fr-FR" dirty="0"/>
              <a:t> outputs, a process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« </a:t>
            </a:r>
            <a:r>
              <a:rPr lang="fr-FR" dirty="0" err="1"/>
              <a:t>learned</a:t>
            </a:r>
            <a:r>
              <a:rPr lang="fr-FR" dirty="0"/>
              <a:t> »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exposure</a:t>
            </a:r>
            <a:r>
              <a:rPr lang="fr-FR" dirty="0"/>
              <a:t> to </a:t>
            </a:r>
            <a:r>
              <a:rPr lang="fr-FR" dirty="0" err="1"/>
              <a:t>known</a:t>
            </a:r>
            <a:r>
              <a:rPr lang="fr-FR" dirty="0"/>
              <a:t> </a:t>
            </a:r>
            <a:r>
              <a:rPr lang="fr-FR" dirty="0" err="1"/>
              <a:t>example</a:t>
            </a:r>
            <a:r>
              <a:rPr lang="fr-FR" dirty="0"/>
              <a:t> </a:t>
            </a:r>
            <a:r>
              <a:rPr lang="fr-FR" dirty="0" err="1"/>
              <a:t>ofr</a:t>
            </a:r>
            <a:r>
              <a:rPr lang="fr-FR" dirty="0"/>
              <a:t> inputs and outputs. </a:t>
            </a:r>
            <a:r>
              <a:rPr lang="fr-FR" dirty="0" err="1"/>
              <a:t>Therefore</a:t>
            </a:r>
            <a:r>
              <a:rPr lang="fr-FR" dirty="0"/>
              <a:t>, the central </a:t>
            </a:r>
            <a:r>
              <a:rPr lang="fr-FR" dirty="0" err="1"/>
              <a:t>problem</a:t>
            </a:r>
            <a:r>
              <a:rPr lang="fr-FR" dirty="0"/>
              <a:t> in machine </a:t>
            </a:r>
            <a:r>
              <a:rPr lang="fr-FR" dirty="0" err="1"/>
              <a:t>learning</a:t>
            </a:r>
            <a:r>
              <a:rPr lang="fr-FR" dirty="0"/>
              <a:t> (and </a:t>
            </a:r>
            <a:r>
              <a:rPr lang="fr-FR" dirty="0" err="1"/>
              <a:t>consequently</a:t>
            </a:r>
            <a:r>
              <a:rPr lang="fr-FR" dirty="0"/>
              <a:t> to </a:t>
            </a:r>
            <a:r>
              <a:rPr lang="fr-FR" dirty="0" err="1"/>
              <a:t>deep</a:t>
            </a:r>
            <a:r>
              <a:rPr lang="fr-FR" dirty="0"/>
              <a:t> </a:t>
            </a:r>
            <a:r>
              <a:rPr lang="fr-FR" dirty="0" err="1"/>
              <a:t>learning</a:t>
            </a:r>
            <a:r>
              <a:rPr lang="fr-FR" dirty="0"/>
              <a:t>) </a:t>
            </a:r>
            <a:r>
              <a:rPr lang="fr-FR" dirty="0" err="1"/>
              <a:t>is</a:t>
            </a:r>
            <a:r>
              <a:rPr lang="fr-FR" dirty="0"/>
              <a:t> to </a:t>
            </a:r>
            <a:r>
              <a:rPr lang="fr-FR" dirty="0" err="1"/>
              <a:t>find</a:t>
            </a:r>
            <a:r>
              <a:rPr lang="fr-FR" dirty="0"/>
              <a:t> the </a:t>
            </a:r>
            <a:r>
              <a:rPr lang="fr-FR" dirty="0" err="1"/>
              <a:t>way</a:t>
            </a:r>
            <a:r>
              <a:rPr lang="fr-FR" dirty="0"/>
              <a:t> to </a:t>
            </a:r>
            <a:r>
              <a:rPr lang="fr-FR" dirty="0" err="1"/>
              <a:t>transform</a:t>
            </a:r>
            <a:r>
              <a:rPr lang="fr-FR" dirty="0"/>
              <a:t> the data in a </a:t>
            </a:r>
            <a:r>
              <a:rPr lang="fr-FR" dirty="0" err="1"/>
              <a:t>meaningful</a:t>
            </a:r>
            <a:r>
              <a:rPr lang="fr-FR" dirty="0"/>
              <a:t> </a:t>
            </a:r>
            <a:r>
              <a:rPr lang="fr-FR" dirty="0" err="1"/>
              <a:t>way</a:t>
            </a:r>
            <a:r>
              <a:rPr lang="fr-FR" dirty="0"/>
              <a:t> and </a:t>
            </a:r>
            <a:r>
              <a:rPr lang="fr-FR" dirty="0" err="1"/>
              <a:t>learn</a:t>
            </a:r>
            <a:r>
              <a:rPr lang="fr-FR" dirty="0"/>
              <a:t> </a:t>
            </a:r>
            <a:r>
              <a:rPr lang="fr-FR" dirty="0" err="1"/>
              <a:t>useful</a:t>
            </a:r>
            <a:r>
              <a:rPr lang="fr-FR" dirty="0"/>
              <a:t> </a:t>
            </a:r>
            <a:r>
              <a:rPr lang="fr-FR" dirty="0" err="1"/>
              <a:t>representations</a:t>
            </a:r>
            <a:r>
              <a:rPr lang="fr-FR" dirty="0"/>
              <a:t> of the data in </a:t>
            </a:r>
            <a:r>
              <a:rPr lang="fr-FR" dirty="0" err="1"/>
              <a:t>order</a:t>
            </a:r>
            <a:r>
              <a:rPr lang="fr-FR" dirty="0"/>
              <a:t> to </a:t>
            </a:r>
            <a:r>
              <a:rPr lang="fr-FR" dirty="0" err="1"/>
              <a:t>properly</a:t>
            </a:r>
            <a:r>
              <a:rPr lang="fr-FR" dirty="0"/>
              <a:t> </a:t>
            </a:r>
            <a:r>
              <a:rPr lang="fr-FR" dirty="0" err="1"/>
              <a:t>answer</a:t>
            </a:r>
            <a:r>
              <a:rPr lang="fr-FR" dirty="0"/>
              <a:t> the questions at hand.</a:t>
            </a:r>
          </a:p>
          <a:p>
            <a:r>
              <a:rPr lang="fr-FR" dirty="0"/>
              <a:t>Machine </a:t>
            </a:r>
            <a:r>
              <a:rPr lang="fr-FR" dirty="0" err="1"/>
              <a:t>learning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searching</a:t>
            </a:r>
            <a:r>
              <a:rPr lang="fr-FR" dirty="0"/>
              <a:t> for </a:t>
            </a:r>
            <a:r>
              <a:rPr lang="fr-FR" b="1" dirty="0" err="1"/>
              <a:t>useful</a:t>
            </a:r>
            <a:r>
              <a:rPr lang="fr-FR" b="1" dirty="0"/>
              <a:t> </a:t>
            </a:r>
            <a:r>
              <a:rPr lang="fr-FR" b="1" dirty="0" err="1"/>
              <a:t>representations</a:t>
            </a:r>
            <a:r>
              <a:rPr lang="fr-FR" b="1" dirty="0"/>
              <a:t> of </a:t>
            </a:r>
            <a:r>
              <a:rPr lang="fr-FR" b="1" dirty="0" err="1"/>
              <a:t>some</a:t>
            </a:r>
            <a:r>
              <a:rPr lang="fr-FR" b="1" dirty="0"/>
              <a:t> input data </a:t>
            </a:r>
            <a:r>
              <a:rPr lang="fr-FR" b="1" dirty="0" err="1"/>
              <a:t>within</a:t>
            </a:r>
            <a:r>
              <a:rPr lang="fr-FR" b="1" dirty="0"/>
              <a:t> a </a:t>
            </a:r>
            <a:r>
              <a:rPr lang="fr-FR" b="1" dirty="0" err="1"/>
              <a:t>predefined</a:t>
            </a:r>
            <a:r>
              <a:rPr lang="fr-FR" b="1" dirty="0"/>
              <a:t> </a:t>
            </a:r>
            <a:r>
              <a:rPr lang="fr-FR" b="1" dirty="0" err="1"/>
              <a:t>space</a:t>
            </a:r>
            <a:r>
              <a:rPr lang="fr-FR" b="1" dirty="0"/>
              <a:t> of </a:t>
            </a:r>
            <a:r>
              <a:rPr lang="fr-FR" b="1" dirty="0" err="1"/>
              <a:t>possibilities</a:t>
            </a:r>
            <a:r>
              <a:rPr lang="fr-FR" b="1" dirty="0"/>
              <a:t> </a:t>
            </a:r>
            <a:r>
              <a:rPr lang="fr-FR" dirty="0"/>
              <a:t>(or in </a:t>
            </a:r>
            <a:r>
              <a:rPr lang="fr-FR" dirty="0" err="1"/>
              <a:t>other</a:t>
            </a:r>
            <a:r>
              <a:rPr lang="fr-FR" dirty="0"/>
              <a:t> </a:t>
            </a:r>
            <a:r>
              <a:rPr lang="fr-FR" dirty="0" err="1"/>
              <a:t>words</a:t>
            </a:r>
            <a:r>
              <a:rPr lang="fr-FR" dirty="0"/>
              <a:t>, a </a:t>
            </a:r>
            <a:r>
              <a:rPr lang="fr-FR" dirty="0" err="1"/>
              <a:t>predefined</a:t>
            </a:r>
            <a:r>
              <a:rPr lang="fr-FR" dirty="0"/>
              <a:t> set of </a:t>
            </a:r>
            <a:r>
              <a:rPr lang="fr-FR" dirty="0" err="1"/>
              <a:t>features</a:t>
            </a:r>
            <a:r>
              <a:rPr lang="fr-FR" dirty="0"/>
              <a:t> extraction </a:t>
            </a:r>
            <a:r>
              <a:rPr lang="fr-FR" dirty="0" err="1"/>
              <a:t>filters</a:t>
            </a:r>
            <a:r>
              <a:rPr lang="fr-FR" dirty="0"/>
              <a:t>), </a:t>
            </a:r>
            <a:r>
              <a:rPr lang="fr-FR" dirty="0" err="1"/>
              <a:t>using</a:t>
            </a:r>
            <a:r>
              <a:rPr lang="fr-FR" dirty="0"/>
              <a:t> guidance </a:t>
            </a:r>
            <a:r>
              <a:rPr lang="fr-FR" dirty="0" err="1"/>
              <a:t>from</a:t>
            </a:r>
            <a:r>
              <a:rPr lang="fr-FR" dirty="0"/>
              <a:t> a feedback signal. For </a:t>
            </a:r>
            <a:r>
              <a:rPr lang="fr-FR" dirty="0" err="1"/>
              <a:t>deep</a:t>
            </a:r>
            <a:r>
              <a:rPr lang="fr-FR" dirty="0"/>
              <a:t> </a:t>
            </a:r>
            <a:r>
              <a:rPr lang="fr-FR" dirty="0" err="1"/>
              <a:t>learning</a:t>
            </a:r>
            <a:r>
              <a:rPr lang="fr-FR" dirty="0"/>
              <a:t>, the </a:t>
            </a:r>
            <a:r>
              <a:rPr lang="fr-FR" dirty="0" err="1"/>
              <a:t>features</a:t>
            </a:r>
            <a:r>
              <a:rPr lang="fr-FR" dirty="0"/>
              <a:t> are not </a:t>
            </a:r>
            <a:r>
              <a:rPr lang="fr-FR" dirty="0" err="1"/>
              <a:t>learned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a </a:t>
            </a:r>
            <a:r>
              <a:rPr lang="fr-FR" dirty="0" err="1"/>
              <a:t>pre-defined</a:t>
            </a:r>
            <a:r>
              <a:rPr lang="fr-FR" dirty="0"/>
              <a:t> </a:t>
            </a:r>
            <a:r>
              <a:rPr lang="fr-FR" dirty="0" err="1"/>
              <a:t>library</a:t>
            </a:r>
            <a:r>
              <a:rPr lang="fr-FR" dirty="0"/>
              <a:t> of </a:t>
            </a:r>
            <a:r>
              <a:rPr lang="fr-FR" dirty="0" err="1"/>
              <a:t>filters</a:t>
            </a:r>
            <a:r>
              <a:rPr lang="fr-FR" dirty="0"/>
              <a:t> but are </a:t>
            </a:r>
            <a:r>
              <a:rPr lang="fr-FR" dirty="0" err="1"/>
              <a:t>directly</a:t>
            </a:r>
            <a:r>
              <a:rPr lang="fr-FR" dirty="0"/>
              <a:t> </a:t>
            </a:r>
            <a:r>
              <a:rPr lang="fr-FR" dirty="0" err="1"/>
              <a:t>learn</a:t>
            </a:r>
            <a:r>
              <a:rPr lang="fr-FR" dirty="0"/>
              <a:t> by the network. </a:t>
            </a:r>
            <a:r>
              <a:rPr lang="fr-FR" dirty="0" err="1"/>
              <a:t>Therefore</a:t>
            </a:r>
            <a:r>
              <a:rPr lang="fr-FR" dirty="0"/>
              <a:t>, a </a:t>
            </a:r>
            <a:r>
              <a:rPr lang="fr-FR" dirty="0" err="1"/>
              <a:t>Deep</a:t>
            </a:r>
            <a:r>
              <a:rPr lang="fr-FR" dirty="0"/>
              <a:t> Learning </a:t>
            </a:r>
            <a:r>
              <a:rPr lang="fr-FR" dirty="0" err="1"/>
              <a:t>algorithm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looking</a:t>
            </a:r>
            <a:r>
              <a:rPr lang="fr-FR" dirty="0"/>
              <a:t> for a </a:t>
            </a:r>
            <a:r>
              <a:rPr lang="fr-FR" dirty="0" err="1"/>
              <a:t>useful</a:t>
            </a:r>
            <a:r>
              <a:rPr lang="fr-FR" dirty="0"/>
              <a:t> </a:t>
            </a:r>
            <a:r>
              <a:rPr lang="fr-FR" dirty="0" err="1"/>
              <a:t>representation</a:t>
            </a:r>
            <a:r>
              <a:rPr lang="fr-FR" dirty="0"/>
              <a:t> of the input data </a:t>
            </a:r>
            <a:r>
              <a:rPr lang="fr-FR" dirty="0" err="1"/>
              <a:t>using</a:t>
            </a:r>
            <a:r>
              <a:rPr lang="fr-FR" dirty="0"/>
              <a:t> </a:t>
            </a:r>
            <a:r>
              <a:rPr lang="fr-FR" b="1" dirty="0"/>
              <a:t>ONLY</a:t>
            </a:r>
            <a:r>
              <a:rPr lang="fr-FR" dirty="0"/>
              <a:t> a feedback signal.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ECC8EE-3DC6-4B39-B988-5019C010B7F3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709156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NLM – Non local mean denoising algorithm. </a:t>
            </a:r>
          </a:p>
          <a:p>
            <a:r>
              <a:rPr lang="en-US" dirty="0"/>
              <a:t>Network is called CARE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ECC8EE-3DC6-4B39-B988-5019C010B7F3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579529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ECC8EE-3DC6-4B39-B988-5019C010B7F3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08117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ECC8EE-3DC6-4B39-B988-5019C010B7F3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615000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ECC8EE-3DC6-4B39-B988-5019C010B7F3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276114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ECC8EE-3DC6-4B39-B988-5019C010B7F3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627166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F8BC0B1-6F97-41F0-89D9-A5FF1F1A9BED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0A8E93E2-4D55-43CB-89DF-C30CC22C1805}" type="slidenum">
              <a:t>29</a:t>
            </a:fld>
            <a:endParaRPr lang="en-US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13925C09-6DC5-49BA-8C8A-16D53892B12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A009F0F0-9946-4325-B506-2948FBF58A4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5698E7B-650B-4970-9F5D-1F339E38F4B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9B5B83B9-8F14-4956-B4A5-C916F02D8C2A}" type="slidenum">
              <a:t>30</a:t>
            </a:fld>
            <a:endParaRPr lang="en-US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B5A950F2-C369-4F05-8FA9-4489CDE3DEF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3A94942F-F0D9-4455-B401-35C54986E47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4645827-43C0-4A55-9C7C-BCBB477501B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C12D1D82-8104-4188-9713-42D07D5B3E3B}" type="slidenum">
              <a:t>31</a:t>
            </a:fld>
            <a:endParaRPr lang="en-US"/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493ED86F-DD68-4062-A2A0-B3D6E3EF17B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78670122-BA31-4CA4-AA4D-4EAD21CBD79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02506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ECC8EE-3DC6-4B39-B988-5019C010B7F3}" type="slidenum">
              <a:rPr lang="fr-FR" smtClean="0"/>
              <a:t>33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713925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ECC8EE-3DC6-4B39-B988-5019C010B7F3}" type="slidenum">
              <a:rPr lang="fr-FR" smtClean="0"/>
              <a:t>34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659772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The </a:t>
            </a:r>
            <a:r>
              <a:rPr lang="fr-FR" dirty="0" err="1"/>
              <a:t>deep</a:t>
            </a:r>
            <a:r>
              <a:rPr lang="fr-FR" dirty="0"/>
              <a:t> in </a:t>
            </a:r>
            <a:r>
              <a:rPr lang="fr-FR" dirty="0" err="1"/>
              <a:t>deep</a:t>
            </a:r>
            <a:r>
              <a:rPr lang="fr-FR" dirty="0"/>
              <a:t> </a:t>
            </a:r>
            <a:r>
              <a:rPr lang="fr-FR" dirty="0" err="1"/>
              <a:t>learning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not a </a:t>
            </a:r>
            <a:r>
              <a:rPr lang="fr-FR" dirty="0" err="1"/>
              <a:t>reference</a:t>
            </a:r>
            <a:r>
              <a:rPr lang="fr-FR" dirty="0"/>
              <a:t> to a </a:t>
            </a:r>
            <a:r>
              <a:rPr lang="fr-FR" dirty="0" err="1"/>
              <a:t>deeper</a:t>
            </a:r>
            <a:r>
              <a:rPr lang="fr-FR" dirty="0"/>
              <a:t>/</a:t>
            </a:r>
            <a:r>
              <a:rPr lang="fr-FR" dirty="0" err="1"/>
              <a:t>better</a:t>
            </a:r>
            <a:r>
              <a:rPr lang="fr-FR" dirty="0"/>
              <a:t> </a:t>
            </a:r>
            <a:r>
              <a:rPr lang="fr-FR" dirty="0" err="1"/>
              <a:t>understanding</a:t>
            </a:r>
            <a:r>
              <a:rPr lang="fr-FR" dirty="0"/>
              <a:t> of the data but </a:t>
            </a:r>
            <a:r>
              <a:rPr lang="fr-FR" dirty="0" err="1"/>
              <a:t>rather</a:t>
            </a:r>
            <a:r>
              <a:rPr lang="fr-FR" dirty="0"/>
              <a:t> a </a:t>
            </a:r>
            <a:r>
              <a:rPr lang="fr-FR" dirty="0" err="1"/>
              <a:t>reference</a:t>
            </a:r>
            <a:r>
              <a:rPr lang="fr-FR" dirty="0"/>
              <a:t> to the layer-by-layer </a:t>
            </a:r>
            <a:r>
              <a:rPr lang="fr-FR" dirty="0" err="1"/>
              <a:t>architecure</a:t>
            </a:r>
            <a:r>
              <a:rPr lang="fr-FR" dirty="0"/>
              <a:t> of the network. </a:t>
            </a:r>
            <a:r>
              <a:rPr lang="fr-FR" dirty="0" err="1"/>
              <a:t>Each</a:t>
            </a:r>
            <a:r>
              <a:rPr lang="fr-FR" dirty="0"/>
              <a:t> layer </a:t>
            </a:r>
            <a:r>
              <a:rPr lang="fr-FR" dirty="0" err="1"/>
              <a:t>will</a:t>
            </a:r>
            <a:r>
              <a:rPr lang="fr-FR" dirty="0"/>
              <a:t> </a:t>
            </a:r>
            <a:r>
              <a:rPr lang="fr-FR" dirty="0" err="1"/>
              <a:t>learn</a:t>
            </a:r>
            <a:r>
              <a:rPr lang="fr-FR" dirty="0"/>
              <a:t> </a:t>
            </a:r>
            <a:r>
              <a:rPr lang="fr-FR" dirty="0" err="1"/>
              <a:t>specific</a:t>
            </a:r>
            <a:r>
              <a:rPr lang="fr-FR" dirty="0"/>
              <a:t> </a:t>
            </a:r>
            <a:r>
              <a:rPr lang="fr-FR" dirty="0" err="1"/>
              <a:t>representations</a:t>
            </a:r>
            <a:r>
              <a:rPr lang="fr-FR" dirty="0"/>
              <a:t> of the data. The </a:t>
            </a:r>
            <a:r>
              <a:rPr lang="fr-FR" dirty="0" err="1"/>
              <a:t>deeper</a:t>
            </a:r>
            <a:r>
              <a:rPr lang="fr-FR" dirty="0"/>
              <a:t> </a:t>
            </a:r>
            <a:r>
              <a:rPr lang="fr-FR" dirty="0" err="1"/>
              <a:t>you</a:t>
            </a:r>
            <a:r>
              <a:rPr lang="fr-FR" dirty="0"/>
              <a:t> go </a:t>
            </a:r>
            <a:r>
              <a:rPr lang="fr-FR" dirty="0" err="1"/>
              <a:t>into</a:t>
            </a:r>
            <a:r>
              <a:rPr lang="fr-FR" dirty="0"/>
              <a:t> the </a:t>
            </a:r>
            <a:r>
              <a:rPr lang="fr-FR" dirty="0" err="1"/>
              <a:t>netwrok</a:t>
            </a:r>
            <a:r>
              <a:rPr lang="fr-FR" dirty="0"/>
              <a:t>, the more </a:t>
            </a:r>
            <a:r>
              <a:rPr lang="fr-FR" dirty="0" err="1"/>
              <a:t>complicated</a:t>
            </a:r>
            <a:r>
              <a:rPr lang="fr-FR" dirty="0"/>
              <a:t> and </a:t>
            </a:r>
            <a:r>
              <a:rPr lang="fr-FR" dirty="0" err="1"/>
              <a:t>sophisticated</a:t>
            </a:r>
            <a:r>
              <a:rPr lang="fr-FR" dirty="0"/>
              <a:t> the </a:t>
            </a:r>
            <a:r>
              <a:rPr lang="en-US" noProof="0" dirty="0"/>
              <a:t>representations</a:t>
            </a:r>
            <a:r>
              <a:rPr lang="fr-FR" dirty="0"/>
              <a:t> of the input data are. 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ECC8EE-3DC6-4B39-B988-5019C010B7F3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8601141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ECC8EE-3DC6-4B39-B988-5019C010B7F3}" type="slidenum">
              <a:rPr lang="fr-FR" smtClean="0"/>
              <a:t>35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1505950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ECC8EE-3DC6-4B39-B988-5019C010B7F3}" type="slidenum">
              <a:rPr lang="fr-FR" smtClean="0"/>
              <a:t>36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7804773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ECC8EE-3DC6-4B39-B988-5019C010B7F3}" type="slidenum">
              <a:rPr lang="fr-FR" smtClean="0"/>
              <a:t>37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7838854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ECC8EE-3DC6-4B39-B988-5019C010B7F3}" type="slidenum">
              <a:rPr lang="fr-FR" smtClean="0"/>
              <a:t>38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5341414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Need to translate the “class” into a number for the algorithm being able to process it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ECC8EE-3DC6-4B39-B988-5019C010B7F3}" type="slidenum">
              <a:rPr lang="fr-FR" smtClean="0"/>
              <a:t>39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1022834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Need to translate the “class” into a number for the algorithm being able to process it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ECC8EE-3DC6-4B39-B988-5019C010B7F3}" type="slidenum">
              <a:rPr lang="fr-FR" smtClean="0"/>
              <a:t>40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3916523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Enlever</a:t>
            </a:r>
            <a:r>
              <a:rPr lang="en-US" dirty="0"/>
              <a:t> </a:t>
            </a:r>
            <a:r>
              <a:rPr lang="en-US"/>
              <a:t>le sigma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ECC8EE-3DC6-4B39-B988-5019C010B7F3}" type="slidenum">
              <a:rPr lang="fr-FR" smtClean="0"/>
              <a:t>41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788641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Need to translate the “class” into a number for the algorithm being able to process it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ECC8EE-3DC6-4B39-B988-5019C010B7F3}" type="slidenum">
              <a:rPr lang="fr-FR" smtClean="0"/>
              <a:t>42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1719262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Alpha is the learning rate – important parameter</a:t>
            </a:r>
          </a:p>
          <a:p>
            <a:r>
              <a:rPr lang="en-US" dirty="0"/>
              <a:t>Here it is in a highly dimensioned system since we have a high number of parameters to adjust. We found a minima within a parameters space containing sometimes millions of dimensions -&gt;  the learning rate is a very </a:t>
            </a:r>
            <a:r>
              <a:rPr lang="en-US"/>
              <a:t>important parameter!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ECC8EE-3DC6-4B39-B988-5019C010B7F3}" type="slidenum">
              <a:rPr lang="fr-FR" smtClean="0"/>
              <a:t>43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9859901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Need to translate the “class” into a number for the algorithm being able to process it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ECC8EE-3DC6-4B39-B988-5019C010B7F3}" type="slidenum">
              <a:rPr lang="fr-FR" smtClean="0"/>
              <a:t>44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70067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The </a:t>
            </a:r>
            <a:r>
              <a:rPr lang="fr-FR" dirty="0" err="1"/>
              <a:t>deep</a:t>
            </a:r>
            <a:r>
              <a:rPr lang="fr-FR" dirty="0"/>
              <a:t> in </a:t>
            </a:r>
            <a:r>
              <a:rPr lang="fr-FR" dirty="0" err="1"/>
              <a:t>deep</a:t>
            </a:r>
            <a:r>
              <a:rPr lang="fr-FR" dirty="0"/>
              <a:t> </a:t>
            </a:r>
            <a:r>
              <a:rPr lang="fr-FR" dirty="0" err="1"/>
              <a:t>learning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not a </a:t>
            </a:r>
            <a:r>
              <a:rPr lang="fr-FR" dirty="0" err="1"/>
              <a:t>reference</a:t>
            </a:r>
            <a:r>
              <a:rPr lang="fr-FR" dirty="0"/>
              <a:t> to a </a:t>
            </a:r>
            <a:r>
              <a:rPr lang="fr-FR" dirty="0" err="1"/>
              <a:t>deeper</a:t>
            </a:r>
            <a:r>
              <a:rPr lang="fr-FR" dirty="0"/>
              <a:t>/</a:t>
            </a:r>
            <a:r>
              <a:rPr lang="fr-FR" dirty="0" err="1"/>
              <a:t>better</a:t>
            </a:r>
            <a:r>
              <a:rPr lang="fr-FR" dirty="0"/>
              <a:t> </a:t>
            </a:r>
            <a:r>
              <a:rPr lang="fr-FR" dirty="0" err="1"/>
              <a:t>understanding</a:t>
            </a:r>
            <a:r>
              <a:rPr lang="fr-FR" dirty="0"/>
              <a:t> of the data but </a:t>
            </a:r>
            <a:r>
              <a:rPr lang="fr-FR" dirty="0" err="1"/>
              <a:t>rather</a:t>
            </a:r>
            <a:r>
              <a:rPr lang="fr-FR" dirty="0"/>
              <a:t> a </a:t>
            </a:r>
            <a:r>
              <a:rPr lang="fr-FR" dirty="0" err="1"/>
              <a:t>reference</a:t>
            </a:r>
            <a:r>
              <a:rPr lang="fr-FR" dirty="0"/>
              <a:t> to the layer-by-layer </a:t>
            </a:r>
            <a:r>
              <a:rPr lang="fr-FR" dirty="0" err="1"/>
              <a:t>architecure</a:t>
            </a:r>
            <a:r>
              <a:rPr lang="fr-FR" dirty="0"/>
              <a:t> of the network. </a:t>
            </a:r>
            <a:r>
              <a:rPr lang="fr-FR" dirty="0" err="1"/>
              <a:t>Each</a:t>
            </a:r>
            <a:r>
              <a:rPr lang="fr-FR" dirty="0"/>
              <a:t> layer </a:t>
            </a:r>
            <a:r>
              <a:rPr lang="fr-FR" dirty="0" err="1"/>
              <a:t>will</a:t>
            </a:r>
            <a:r>
              <a:rPr lang="fr-FR" dirty="0"/>
              <a:t> </a:t>
            </a:r>
            <a:r>
              <a:rPr lang="fr-FR" dirty="0" err="1"/>
              <a:t>learn</a:t>
            </a:r>
            <a:r>
              <a:rPr lang="fr-FR" dirty="0"/>
              <a:t> </a:t>
            </a:r>
            <a:r>
              <a:rPr lang="fr-FR" dirty="0" err="1"/>
              <a:t>specific</a:t>
            </a:r>
            <a:r>
              <a:rPr lang="fr-FR" dirty="0"/>
              <a:t> </a:t>
            </a:r>
            <a:r>
              <a:rPr lang="fr-FR" dirty="0" err="1"/>
              <a:t>representations</a:t>
            </a:r>
            <a:r>
              <a:rPr lang="fr-FR" dirty="0"/>
              <a:t> of the data. The </a:t>
            </a:r>
            <a:r>
              <a:rPr lang="fr-FR" dirty="0" err="1"/>
              <a:t>deeper</a:t>
            </a:r>
            <a:r>
              <a:rPr lang="fr-FR" dirty="0"/>
              <a:t> </a:t>
            </a:r>
            <a:r>
              <a:rPr lang="fr-FR" dirty="0" err="1"/>
              <a:t>you</a:t>
            </a:r>
            <a:r>
              <a:rPr lang="fr-FR" dirty="0"/>
              <a:t> go </a:t>
            </a:r>
            <a:r>
              <a:rPr lang="fr-FR" dirty="0" err="1"/>
              <a:t>into</a:t>
            </a:r>
            <a:r>
              <a:rPr lang="fr-FR" dirty="0"/>
              <a:t> the </a:t>
            </a:r>
            <a:r>
              <a:rPr lang="fr-FR" dirty="0" err="1"/>
              <a:t>netwrok</a:t>
            </a:r>
            <a:r>
              <a:rPr lang="fr-FR" dirty="0"/>
              <a:t>, the more </a:t>
            </a:r>
            <a:r>
              <a:rPr lang="fr-FR" dirty="0" err="1"/>
              <a:t>complicated</a:t>
            </a:r>
            <a:r>
              <a:rPr lang="fr-FR" dirty="0"/>
              <a:t> and </a:t>
            </a:r>
            <a:r>
              <a:rPr lang="fr-FR" dirty="0" err="1"/>
              <a:t>sophisticated</a:t>
            </a:r>
            <a:r>
              <a:rPr lang="fr-FR" dirty="0"/>
              <a:t> the </a:t>
            </a:r>
            <a:r>
              <a:rPr lang="fr-FR" dirty="0" err="1"/>
              <a:t>representations</a:t>
            </a:r>
            <a:r>
              <a:rPr lang="fr-FR" dirty="0"/>
              <a:t> of the input data are. 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ECC8EE-3DC6-4B39-B988-5019C010B7F3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056955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ECC8EE-3DC6-4B39-B988-5019C010B7F3}" type="slidenum">
              <a:rPr lang="fr-FR" smtClean="0"/>
              <a:t>45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6921652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ECC8EE-3DC6-4B39-B988-5019C010B7F3}" type="slidenum">
              <a:rPr lang="fr-FR" smtClean="0"/>
              <a:t>46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8971087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ECC8EE-3DC6-4B39-B988-5019C010B7F3}" type="slidenum">
              <a:rPr lang="fr-FR" smtClean="0"/>
              <a:t>47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8070964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ECC8EE-3DC6-4B39-B988-5019C010B7F3}" type="slidenum">
              <a:rPr lang="fr-FR" smtClean="0"/>
              <a:t>48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9158574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ECC8EE-3DC6-4B39-B988-5019C010B7F3}" type="slidenum">
              <a:rPr lang="fr-FR" smtClean="0"/>
              <a:t>50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5564303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Try varying the number of input data and the learning rate (default values are 750 and 5e-2) and the number of neurons.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ECC8EE-3DC6-4B39-B988-5019C010B7F3}" type="slidenum">
              <a:rPr lang="fr-FR" smtClean="0"/>
              <a:t>51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9973186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ECC8EE-3DC6-4B39-B988-5019C010B7F3}" type="slidenum">
              <a:rPr lang="fr-FR" smtClean="0"/>
              <a:t>52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0060104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ECC8EE-3DC6-4B39-B988-5019C010B7F3}" type="slidenum">
              <a:rPr lang="fr-FR" smtClean="0"/>
              <a:t>53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8019026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ECC8EE-3DC6-4B39-B988-5019C010B7F3}" type="slidenum">
              <a:rPr lang="fr-FR" smtClean="0"/>
              <a:t>54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5068650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ECC8EE-3DC6-4B39-B988-5019C010B7F3}" type="slidenum">
              <a:rPr lang="fr-FR" smtClean="0"/>
              <a:t>55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312305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ECC8EE-3DC6-4B39-B988-5019C010B7F3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6126070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ECC8EE-3DC6-4B39-B988-5019C010B7F3}" type="slidenum">
              <a:rPr lang="fr-FR" smtClean="0"/>
              <a:t>56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2511388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ECC8EE-3DC6-4B39-B988-5019C010B7F3}" type="slidenum">
              <a:rPr lang="fr-FR" smtClean="0"/>
              <a:t>57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597126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Try varying the number of input data and the learning rate (default values are 750 and 5e-2) and the number of neurons.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ECC8EE-3DC6-4B39-B988-5019C010B7F3}" type="slidenum">
              <a:rPr lang="fr-FR" smtClean="0"/>
              <a:t>58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3747366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Exponential function is expensive computational wise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ECC8EE-3DC6-4B39-B988-5019C010B7F3}" type="slidenum">
              <a:rPr lang="fr-FR" smtClean="0"/>
              <a:t>59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6833722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Try varying the number of input data and the learning rate (default values are 750 and 5e-2) and the number of neurons.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ECC8EE-3DC6-4B39-B988-5019C010B7F3}" type="slidenum">
              <a:rPr lang="fr-FR" smtClean="0"/>
              <a:t>60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5217134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Trade off between speed and stability of the training.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ECC8EE-3DC6-4B39-B988-5019C010B7F3}" type="slidenum">
              <a:rPr lang="fr-FR" smtClean="0"/>
              <a:t>61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070695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ECC8EE-3DC6-4B39-B988-5019C010B7F3}" type="slidenum">
              <a:rPr lang="fr-FR" smtClean="0"/>
              <a:t>62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875744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ECC8EE-3DC6-4B39-B988-5019C010B7F3}" type="slidenum">
              <a:rPr lang="fr-FR" smtClean="0"/>
              <a:t>63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3981148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Trade off between speed and stability of the training.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ECC8EE-3DC6-4B39-B988-5019C010B7F3}" type="slidenum">
              <a:rPr lang="fr-FR" smtClean="0"/>
              <a:t>64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2215879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ECC8EE-3DC6-4B39-B988-5019C010B7F3}" type="slidenum">
              <a:rPr lang="fr-FR" smtClean="0"/>
              <a:t>68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64618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srgbClr val="FFFF00"/>
                </a:solidFill>
              </a:rPr>
              <a:t>For the competition, ~1000 images were used for a 1000 categories. 1,2M of images for the training, 50,000 for validation and 150000 for testing</a:t>
            </a:r>
            <a:endParaRPr lang="fr-FR" b="1" dirty="0">
              <a:solidFill>
                <a:srgbClr val="FFFF00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In 2010, the ILSVRC </a:t>
            </a:r>
            <a:r>
              <a:rPr lang="fr-FR" dirty="0" err="1"/>
              <a:t>competition</a:t>
            </a:r>
            <a:r>
              <a:rPr lang="fr-FR" dirty="0"/>
              <a:t> – Image</a:t>
            </a:r>
            <a:r>
              <a:rPr lang="fr-FR" baseline="0" dirty="0"/>
              <a:t> Large </a:t>
            </a:r>
            <a:r>
              <a:rPr lang="fr-FR" baseline="0" dirty="0" err="1"/>
              <a:t>Scale</a:t>
            </a:r>
            <a:r>
              <a:rPr lang="fr-FR" baseline="0" dirty="0"/>
              <a:t> Visual Recognition Challenge – </a:t>
            </a:r>
            <a:r>
              <a:rPr lang="fr-FR" baseline="0" dirty="0" err="1"/>
              <a:t>started</a:t>
            </a:r>
            <a:r>
              <a:rPr lang="fr-FR" baseline="0" dirty="0"/>
              <a:t>. </a:t>
            </a:r>
            <a:r>
              <a:rPr lang="en-US" dirty="0"/>
              <a:t>The goal of this competition is to estimate the content of photographs for the purpose of retrieval and automatic annotation using a subset of the large hand-labeled </a:t>
            </a:r>
            <a:r>
              <a:rPr lang="en-US" dirty="0">
                <a:hlinkClick r:id="rId3"/>
              </a:rPr>
              <a:t>ImageNet</a:t>
            </a:r>
            <a:r>
              <a:rPr lang="en-US" dirty="0"/>
              <a:t> dataset (10,000,000 labeled images depicting 10,000+ object categories) as training. Test images (200,000 images from </a:t>
            </a:r>
            <a:r>
              <a:rPr lang="en-US" dirty="0" err="1"/>
              <a:t>flikr</a:t>
            </a:r>
            <a:r>
              <a:rPr lang="en-US" dirty="0"/>
              <a:t>) will be presented with no initial annotation -- no segmentation or labels -- and algorithms will have to produce </a:t>
            </a:r>
            <a:r>
              <a:rPr lang="en-US" dirty="0" err="1"/>
              <a:t>labelings</a:t>
            </a:r>
            <a:r>
              <a:rPr lang="en-US" dirty="0"/>
              <a:t> specifying what objects are present in the images. In this initial version of the competition, </a:t>
            </a:r>
            <a:r>
              <a:rPr lang="en-US" b="1" dirty="0"/>
              <a:t>the goal is only to identify the main objects present in images, not to specify the location of objects.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1" dirty="0"/>
          </a:p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ECC8EE-3DC6-4B39-B988-5019C010B7F3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4255247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ECC8EE-3DC6-4B39-B988-5019C010B7F3}" type="slidenum">
              <a:rPr lang="fr-FR" smtClean="0"/>
              <a:t>69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3132493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ECC8EE-3DC6-4B39-B988-5019C010B7F3}" type="slidenum">
              <a:rPr lang="fr-FR" smtClean="0"/>
              <a:t>70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01929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AlexNet</a:t>
            </a:r>
            <a:r>
              <a:rPr lang="en-US" dirty="0"/>
              <a:t> – 9 layers -&gt; 60 M of parameters needed to be trained.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ECC8EE-3DC6-4B39-B988-5019C010B7F3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368848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VGG 16 &amp; 19 : freely available pre-trained network that could be used for image classification -&gt; &gt;138M of parameters.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ECC8EE-3DC6-4B39-B988-5019C010B7F3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24051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-&gt; 25M of </a:t>
            </a:r>
            <a:r>
              <a:rPr lang="en-US" dirty="0" err="1"/>
              <a:t>parametes</a:t>
            </a:r>
            <a:r>
              <a:rPr lang="en-US" dirty="0"/>
              <a:t>, more than one order of magnitude below the VGG16. New architecture are therefore lighter, less deep</a:t>
            </a:r>
            <a:r>
              <a:rPr lang="en-US"/>
              <a:t>, and </a:t>
            </a:r>
            <a:r>
              <a:rPr lang="en-US" dirty="0"/>
              <a:t>as efficient as the sequential models.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ECC8EE-3DC6-4B39-B988-5019C010B7F3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237148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Voir</a:t>
            </a:r>
            <a:r>
              <a:rPr lang="en-US" dirty="0"/>
              <a:t> Le </a:t>
            </a:r>
            <a:r>
              <a:rPr lang="en-US" dirty="0" err="1"/>
              <a:t>bouquin</a:t>
            </a:r>
            <a:r>
              <a:rPr lang="en-US" dirty="0"/>
              <a:t> Deep Learning pour plus </a:t>
            </a:r>
            <a:r>
              <a:rPr lang="en-US" dirty="0" err="1"/>
              <a:t>d’infos</a:t>
            </a:r>
            <a:r>
              <a:rPr lang="en-US" dirty="0"/>
              <a:t> regarding the number of images available and the </a:t>
            </a:r>
            <a:r>
              <a:rPr lang="en-US" dirty="0" err="1"/>
              <a:t>informations</a:t>
            </a:r>
            <a:r>
              <a:rPr lang="en-US" dirty="0"/>
              <a:t> available + missing a third important point : improvement of the training algorithm (</a:t>
            </a:r>
            <a:r>
              <a:rPr lang="en-US" dirty="0" err="1"/>
              <a:t>relu</a:t>
            </a:r>
            <a:r>
              <a:rPr lang="en-US" dirty="0"/>
              <a:t>, optimizer, </a:t>
            </a:r>
            <a:r>
              <a:rPr lang="en-US" dirty="0" err="1"/>
              <a:t>etc</a:t>
            </a:r>
            <a:r>
              <a:rPr lang="en-US" dirty="0"/>
              <a:t>…). </a:t>
            </a:r>
            <a:r>
              <a:rPr lang="en-US" b="1" dirty="0"/>
              <a:t>Need to change the slide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ECC8EE-3DC6-4B39-B988-5019C010B7F3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830631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4D9D9-E057-4F13-8CF8-ED3C40935959}" type="datetime1">
              <a:rPr lang="fr-FR" smtClean="0"/>
              <a:t>24/05/2019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5CB64-B36B-4367-8B88-6F3791B7247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972170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DDFC99-2A00-42FE-89ED-DC3D2C114EF6}" type="datetime1">
              <a:rPr lang="fr-FR" smtClean="0"/>
              <a:t>24/05/2019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5CB64-B36B-4367-8B88-6F3791B7247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049867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7D8E07-0652-4ADA-BB7A-33F960538E06}" type="datetime1">
              <a:rPr lang="fr-FR" smtClean="0"/>
              <a:t>24/05/2019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5CB64-B36B-4367-8B88-6F3791B7247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610065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D21DD-4680-421B-A9AF-3F33CF59C1EF}" type="datetime1">
              <a:rPr lang="fr-FR" smtClean="0"/>
              <a:t>24/05/2019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5CB64-B36B-4367-8B88-6F3791B7247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478171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BE706-6E5E-4611-BACA-A21CD9083C96}" type="datetime1">
              <a:rPr lang="fr-FR" smtClean="0"/>
              <a:t>24/05/2019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5CB64-B36B-4367-8B88-6F3791B7247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288585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F0227-0F76-4B21-93E0-44DC1C869C03}" type="datetime1">
              <a:rPr lang="fr-FR" smtClean="0"/>
              <a:t>24/05/2019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5CB64-B36B-4367-8B88-6F3791B7247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998993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923DCC-D1FD-41C7-B28B-3A41A1EBA5A3}" type="datetime1">
              <a:rPr lang="fr-FR" smtClean="0"/>
              <a:t>24/05/2019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5CB64-B36B-4367-8B88-6F3791B7247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6582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27674B-AB34-4F31-8292-D6E0E85BD935}" type="datetime1">
              <a:rPr lang="fr-FR" smtClean="0"/>
              <a:t>24/05/2019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5CB64-B36B-4367-8B88-6F3791B7247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28054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F2AB7-EE1C-41A9-9D76-8EEEE9A2E0E6}" type="datetime1">
              <a:rPr lang="fr-FR" smtClean="0"/>
              <a:t>24/05/2019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5CB64-B36B-4367-8B88-6F3791B7247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914622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BE7E2-C802-4826-B515-AE893DA9454A}" type="datetime1">
              <a:rPr lang="fr-FR" smtClean="0"/>
              <a:t>24/05/2019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5CB64-B36B-4367-8B88-6F3791B7247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228690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7331A-2C47-4E4F-9C29-96EBB4C392CF}" type="datetime1">
              <a:rPr lang="fr-FR" smtClean="0"/>
              <a:t>24/05/2019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5CB64-B36B-4367-8B88-6F3791B7247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644414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7DCA27-3DA8-439D-80B4-19F30BAC6A15}" type="datetime1">
              <a:rPr lang="fr-FR" smtClean="0"/>
              <a:t>24/05/2019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45CB64-B36B-4367-8B88-6F3791B7247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335366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1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1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0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.png"/><Relationship Id="rId4" Type="http://schemas.openxmlformats.org/officeDocument/2006/relationships/image" Target="../media/image500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510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52.png"/><Relationship Id="rId4" Type="http://schemas.openxmlformats.org/officeDocument/2006/relationships/image" Target="../media/image43.png"/><Relationship Id="rId9" Type="http://schemas.openxmlformats.org/officeDocument/2006/relationships/image" Target="../media/image4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44.png"/><Relationship Id="rId4" Type="http://schemas.openxmlformats.org/officeDocument/2006/relationships/image" Target="../media/image5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0.png"/><Relationship Id="rId7" Type="http://schemas.openxmlformats.org/officeDocument/2006/relationships/image" Target="../media/image55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44.png"/><Relationship Id="rId4" Type="http://schemas.openxmlformats.org/officeDocument/2006/relationships/image" Target="../media/image5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62.png"/><Relationship Id="rId2" Type="http://schemas.openxmlformats.org/officeDocument/2006/relationships/video" Target="../media/media1.gif"/><Relationship Id="rId1" Type="http://schemas.microsoft.com/office/2007/relationships/media" Target="../media/media1.gif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notesSlide" Target="../notesSlides/notesSlide28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3.png"/><Relationship Id="rId4" Type="http://schemas.openxmlformats.org/officeDocument/2006/relationships/image" Target="../media/image4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0.png"/><Relationship Id="rId5" Type="http://schemas.openxmlformats.org/officeDocument/2006/relationships/image" Target="../media/image44.png"/><Relationship Id="rId4" Type="http://schemas.openxmlformats.org/officeDocument/2006/relationships/image" Target="../media/image6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1.png"/><Relationship Id="rId4" Type="http://schemas.openxmlformats.org/officeDocument/2006/relationships/image" Target="../media/image6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1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9.png"/><Relationship Id="rId4" Type="http://schemas.openxmlformats.org/officeDocument/2006/relationships/image" Target="../media/image4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1.png"/><Relationship Id="rId4" Type="http://schemas.openxmlformats.org/officeDocument/2006/relationships/image" Target="../media/image76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70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cs230.stanford.edu/lecture/" TargetMode="External"/><Relationship Id="rId4" Type="http://schemas.openxmlformats.org/officeDocument/2006/relationships/hyperlink" Target="https://playground.tensorflow.org/" TargetMode="Externa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5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0.png"/><Relationship Id="rId3" Type="http://schemas.openxmlformats.org/officeDocument/2006/relationships/image" Target="../media/image42.png"/><Relationship Id="rId7" Type="http://schemas.openxmlformats.org/officeDocument/2006/relationships/image" Target="../media/image96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10.png"/><Relationship Id="rId5" Type="http://schemas.openxmlformats.org/officeDocument/2006/relationships/image" Target="../media/image900.png"/><Relationship Id="rId10" Type="http://schemas.openxmlformats.org/officeDocument/2006/relationships/image" Target="../media/image950.png"/><Relationship Id="rId4" Type="http://schemas.openxmlformats.org/officeDocument/2006/relationships/image" Target="../media/image43.png"/><Relationship Id="rId9" Type="http://schemas.openxmlformats.org/officeDocument/2006/relationships/image" Target="../media/image9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548821C8-2950-41FA-8195-C545E2483FC8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1080" y="4680"/>
            <a:ext cx="10094400" cy="7552080"/>
          </a:xfrm>
          <a:prstGeom prst="rect">
            <a:avLst/>
          </a:prstGeom>
          <a:ln>
            <a:noFill/>
          </a:ln>
        </p:spPr>
      </p:pic>
      <p:sp>
        <p:nvSpPr>
          <p:cNvPr id="5" name="CustomShape 1">
            <a:extLst>
              <a:ext uri="{FF2B5EF4-FFF2-40B4-BE49-F238E27FC236}">
                <a16:creationId xmlns:a16="http://schemas.microsoft.com/office/drawing/2014/main" id="{93749120-42AA-4228-AA30-56E7EDF882CE}"/>
              </a:ext>
            </a:extLst>
          </p:cNvPr>
          <p:cNvSpPr/>
          <p:nvPr/>
        </p:nvSpPr>
        <p:spPr>
          <a:xfrm>
            <a:off x="979920" y="2248380"/>
            <a:ext cx="8136720" cy="3064680"/>
          </a:xfrm>
          <a:prstGeom prst="rect">
            <a:avLst/>
          </a:prstGeom>
          <a:solidFill>
            <a:srgbClr val="FFFFFF"/>
          </a:solidFill>
          <a:ln w="12600"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6120" tIns="51120" rIns="96120" bIns="51120"/>
          <a:lstStyle/>
          <a:p>
            <a:pPr algn="ctr">
              <a:lnSpc>
                <a:spcPct val="100000"/>
              </a:lnSpc>
            </a:pPr>
            <a:r>
              <a:rPr lang="en-US" sz="4800" spc="-1" dirty="0">
                <a:solidFill>
                  <a:srgbClr val="000000"/>
                </a:solidFill>
                <a:latin typeface="arial"/>
              </a:rPr>
              <a:t>Deep Learning for beginners</a:t>
            </a:r>
          </a:p>
          <a:p>
            <a:pPr algn="ctr">
              <a:lnSpc>
                <a:spcPct val="100000"/>
              </a:lnSpc>
            </a:pPr>
            <a:r>
              <a:rPr lang="en-US" sz="4000" spc="-1" dirty="0">
                <a:solidFill>
                  <a:srgbClr val="000000"/>
                </a:solidFill>
                <a:latin typeface="arial"/>
              </a:rPr>
              <a:t>Part I - Fundamentals</a:t>
            </a:r>
            <a:endParaRPr lang="en-US" sz="4000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000" b="1" strike="noStrike" spc="-1" dirty="0">
                <a:solidFill>
                  <a:srgbClr val="000000"/>
                </a:solidFill>
                <a:latin typeface="Arial"/>
                <a:ea typeface="Noto Sans CJK SC Regular"/>
              </a:rPr>
              <a:t>JB Fiche, </a:t>
            </a:r>
            <a:r>
              <a:rPr lang="en-US" strike="noStrike" spc="-1" dirty="0">
                <a:solidFill>
                  <a:srgbClr val="000000"/>
                </a:solidFill>
                <a:latin typeface="Arial"/>
                <a:ea typeface="Noto Sans CJK SC Regular"/>
              </a:rPr>
              <a:t>CBS-Montpellier &amp; </a:t>
            </a:r>
            <a:r>
              <a:rPr lang="en-US" strike="noStrike" spc="-1" dirty="0" err="1">
                <a:solidFill>
                  <a:srgbClr val="000000"/>
                </a:solidFill>
                <a:latin typeface="Arial"/>
                <a:ea typeface="Noto Sans CJK SC Regular"/>
              </a:rPr>
              <a:t>Plateforme</a:t>
            </a:r>
            <a:r>
              <a:rPr lang="en-US" strike="noStrike" spc="-1" dirty="0">
                <a:solidFill>
                  <a:srgbClr val="000000"/>
                </a:solidFill>
                <a:latin typeface="Arial"/>
                <a:ea typeface="Noto Sans CJK SC Regular"/>
              </a:rPr>
              <a:t> MARS-MRI</a:t>
            </a:r>
            <a:endParaRPr lang="en-US" sz="2000" strike="noStrike" spc="-1" dirty="0">
              <a:solidFill>
                <a:srgbClr val="000000"/>
              </a:solidFill>
              <a:latin typeface="Arial"/>
              <a:ea typeface="Noto Sans CJK SC Regular"/>
            </a:endParaRPr>
          </a:p>
          <a:p>
            <a:pPr algn="ctr">
              <a:lnSpc>
                <a:spcPct val="100000"/>
              </a:lnSpc>
            </a:pPr>
            <a:r>
              <a:rPr lang="en-US" sz="2000" b="1" spc="-1" dirty="0">
                <a:solidFill>
                  <a:srgbClr val="000000"/>
                </a:solidFill>
                <a:latin typeface="Arial"/>
              </a:rPr>
              <a:t>Francesco </a:t>
            </a:r>
            <a:r>
              <a:rPr lang="en-US" sz="2000" b="1" spc="-1" dirty="0" err="1">
                <a:solidFill>
                  <a:srgbClr val="000000"/>
                </a:solidFill>
                <a:latin typeface="Arial"/>
              </a:rPr>
              <a:t>Pedaci</a:t>
            </a:r>
            <a:r>
              <a:rPr lang="en-US" sz="2000" b="1" spc="-1" dirty="0">
                <a:solidFill>
                  <a:srgbClr val="000000"/>
                </a:solidFill>
                <a:latin typeface="Arial"/>
              </a:rPr>
              <a:t>, </a:t>
            </a:r>
            <a:r>
              <a:rPr lang="en-US" spc="-1" dirty="0">
                <a:solidFill>
                  <a:srgbClr val="000000"/>
                </a:solidFill>
                <a:latin typeface="Arial"/>
              </a:rPr>
              <a:t>CBS-Montpellier</a:t>
            </a:r>
            <a:endParaRPr lang="en-US" sz="2000" spc="-1" dirty="0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000" b="1" strike="noStrike" spc="-1" dirty="0">
                <a:solidFill>
                  <a:srgbClr val="000000"/>
                </a:solidFill>
                <a:latin typeface="Arial"/>
              </a:rPr>
              <a:t>Volker </a:t>
            </a:r>
            <a:r>
              <a:rPr lang="en-US" sz="2000" b="1" strike="noStrike" spc="-1" dirty="0" err="1">
                <a:solidFill>
                  <a:srgbClr val="000000"/>
                </a:solidFill>
                <a:latin typeface="Arial"/>
              </a:rPr>
              <a:t>Bäcker</a:t>
            </a:r>
            <a:r>
              <a:rPr lang="en-US" sz="2000" b="1" strike="noStrike" spc="-1" dirty="0">
                <a:solidFill>
                  <a:srgbClr val="000000"/>
                </a:solidFill>
                <a:latin typeface="Arial"/>
              </a:rPr>
              <a:t>, </a:t>
            </a:r>
            <a:r>
              <a:rPr lang="en-US" strike="noStrike" spc="-1" dirty="0">
                <a:solidFill>
                  <a:srgbClr val="000000"/>
                </a:solidFill>
                <a:latin typeface="Arial"/>
              </a:rPr>
              <a:t>CRBM &amp; MRI</a:t>
            </a:r>
            <a:endParaRPr lang="en-US" sz="2000" strike="noStrike" spc="-1" dirty="0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000" b="1" spc="-1" dirty="0">
                <a:solidFill>
                  <a:srgbClr val="000000"/>
                </a:solidFill>
                <a:latin typeface="Arial"/>
              </a:rPr>
              <a:t>Cédric Hassen-Khodja, </a:t>
            </a:r>
            <a:r>
              <a:rPr lang="en-US" spc="-1" dirty="0">
                <a:solidFill>
                  <a:srgbClr val="000000"/>
                </a:solidFill>
                <a:latin typeface="Arial"/>
              </a:rPr>
              <a:t>CRBM &amp; MRI</a:t>
            </a:r>
            <a:endParaRPr lang="en-US" sz="2000" strike="noStrike" spc="-1" dirty="0">
              <a:latin typeface="Arial"/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16C51F1-5069-431B-A97E-20D43C2C3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5CB64-B36B-4367-8B88-6F3791B72476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189852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1">
            <a:extLst>
              <a:ext uri="{FF2B5EF4-FFF2-40B4-BE49-F238E27FC236}">
                <a16:creationId xmlns:a16="http://schemas.microsoft.com/office/drawing/2014/main" id="{966488B1-9370-4B3F-81AF-3D85154C4F18}"/>
              </a:ext>
            </a:extLst>
          </p:cNvPr>
          <p:cNvGrpSpPr/>
          <p:nvPr/>
        </p:nvGrpSpPr>
        <p:grpSpPr>
          <a:xfrm>
            <a:off x="0" y="0"/>
            <a:ext cx="9144000" cy="792000"/>
            <a:chOff x="0" y="0"/>
            <a:chExt cx="9144000" cy="792000"/>
          </a:xfrm>
        </p:grpSpPr>
        <p:sp>
          <p:nvSpPr>
            <p:cNvPr id="3" name="Forme libre 1">
              <a:extLst>
                <a:ext uri="{FF2B5EF4-FFF2-40B4-BE49-F238E27FC236}">
                  <a16:creationId xmlns:a16="http://schemas.microsoft.com/office/drawing/2014/main" id="{F9D1EEC8-FDF9-4B6F-AC1E-4F564CBC998C}"/>
                </a:ext>
              </a:extLst>
            </p:cNvPr>
            <p:cNvSpPr/>
            <p:nvPr/>
          </p:nvSpPr>
          <p:spPr>
            <a:xfrm>
              <a:off x="0" y="0"/>
              <a:ext cx="9144000" cy="7920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DDDDDD"/>
            </a:solidFill>
            <a:ln w="19080">
              <a:solidFill>
                <a:srgbClr val="000000"/>
              </a:solidFill>
              <a:prstDash val="solid"/>
            </a:ln>
          </p:spPr>
          <p:txBody>
            <a:bodyPr wrap="none" lIns="99360" tIns="54360" rIns="99360" bIns="54360" anchor="ctr" anchorCtr="0" compatLnSpc="0">
              <a:noAutofit/>
            </a:bodyPr>
            <a:lstStyle/>
            <a:p>
              <a:pPr marL="0" marR="0" lvl="0" indent="0" algn="l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 spc="0" baseline="0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4" name="ZoneTexte 3">
              <a:extLst>
                <a:ext uri="{FF2B5EF4-FFF2-40B4-BE49-F238E27FC236}">
                  <a16:creationId xmlns:a16="http://schemas.microsoft.com/office/drawing/2014/main" id="{B22E9F4D-C3D8-40B1-9357-ED72A7503626}"/>
                </a:ext>
              </a:extLst>
            </p:cNvPr>
            <p:cNvSpPr txBox="1"/>
            <p:nvPr/>
          </p:nvSpPr>
          <p:spPr>
            <a:xfrm>
              <a:off x="0" y="173621"/>
              <a:ext cx="9144000" cy="50381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0000" tIns="45000" rIns="90000" bIns="45000" anchorCtr="0" compatLnSpc="0">
              <a:spAutoFit/>
            </a:bodyPr>
            <a:lstStyle/>
            <a:p>
              <a:pPr marL="0" marR="0" lvl="0" indent="0" algn="ctr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en-US" sz="2800" dirty="0">
                  <a:highlight>
                    <a:scrgbClr r="0" g="0" b="0">
                      <a:alpha val="0"/>
                    </a:scrgbClr>
                  </a:highlight>
                  <a:latin typeface="arial" pitchFamily="34"/>
                  <a:ea typeface="Noto Sans CJK SC Regular" pitchFamily="2"/>
                  <a:cs typeface="FreeSans" pitchFamily="2"/>
                </a:rPr>
                <a:t>Brief historical overview</a:t>
              </a:r>
              <a:endParaRPr lang="en-US" sz="2800" b="0" i="0" u="none" strike="noStrike" kern="1200" cap="none" spc="0" baseline="0" dirty="0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arial" pitchFamily="34"/>
                <a:ea typeface="Noto Sans CJK SC Regular" pitchFamily="2"/>
                <a:cs typeface="FreeSans" pitchFamily="2"/>
              </a:endParaRPr>
            </a:p>
          </p:txBody>
        </p:sp>
      </p:grpSp>
      <p:sp>
        <p:nvSpPr>
          <p:cNvPr id="5" name="Flèche : droite à entaille 4">
            <a:extLst>
              <a:ext uri="{FF2B5EF4-FFF2-40B4-BE49-F238E27FC236}">
                <a16:creationId xmlns:a16="http://schemas.microsoft.com/office/drawing/2014/main" id="{1540AFA7-69F2-4E4A-B62E-2C92700BF464}"/>
              </a:ext>
            </a:extLst>
          </p:cNvPr>
          <p:cNvSpPr/>
          <p:nvPr/>
        </p:nvSpPr>
        <p:spPr>
          <a:xfrm>
            <a:off x="462643" y="1009894"/>
            <a:ext cx="8218714" cy="1360714"/>
          </a:xfrm>
          <a:prstGeom prst="notchedRightArrow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0800000" scaled="1"/>
            <a:tileRect/>
          </a:gra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6" name="Groupe 55">
            <a:extLst>
              <a:ext uri="{FF2B5EF4-FFF2-40B4-BE49-F238E27FC236}">
                <a16:creationId xmlns:a16="http://schemas.microsoft.com/office/drawing/2014/main" id="{DBC7B830-8A64-467A-9148-D733DA39048D}"/>
              </a:ext>
            </a:extLst>
          </p:cNvPr>
          <p:cNvGrpSpPr/>
          <p:nvPr/>
        </p:nvGrpSpPr>
        <p:grpSpPr>
          <a:xfrm>
            <a:off x="228600" y="1347349"/>
            <a:ext cx="2493818" cy="5254086"/>
            <a:chOff x="228600" y="1347349"/>
            <a:chExt cx="2493818" cy="5254086"/>
          </a:xfrm>
        </p:grpSpPr>
        <p:cxnSp>
          <p:nvCxnSpPr>
            <p:cNvPr id="57" name="Connecteur droit 56">
              <a:extLst>
                <a:ext uri="{FF2B5EF4-FFF2-40B4-BE49-F238E27FC236}">
                  <a16:creationId xmlns:a16="http://schemas.microsoft.com/office/drawing/2014/main" id="{2CF76660-EB1E-4047-9552-F310A6FD01C8}"/>
                </a:ext>
              </a:extLst>
            </p:cNvPr>
            <p:cNvCxnSpPr>
              <a:cxnSpLocks/>
            </p:cNvCxnSpPr>
            <p:nvPr/>
          </p:nvCxnSpPr>
          <p:spPr>
            <a:xfrm>
              <a:off x="1480457" y="1347349"/>
              <a:ext cx="0" cy="2612572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ZoneTexte 57">
              <a:extLst>
                <a:ext uri="{FF2B5EF4-FFF2-40B4-BE49-F238E27FC236}">
                  <a16:creationId xmlns:a16="http://schemas.microsoft.com/office/drawing/2014/main" id="{1EDAEE04-50A8-4AA1-936A-07AA2086E39F}"/>
                </a:ext>
              </a:extLst>
            </p:cNvPr>
            <p:cNvSpPr txBox="1"/>
            <p:nvPr/>
          </p:nvSpPr>
          <p:spPr>
            <a:xfrm rot="16200000">
              <a:off x="957943" y="2556548"/>
              <a:ext cx="104502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40s-60s</a:t>
              </a:r>
            </a:p>
          </p:txBody>
        </p:sp>
        <p:pic>
          <p:nvPicPr>
            <p:cNvPr id="59" name="Image 58">
              <a:extLst>
                <a:ext uri="{FF2B5EF4-FFF2-40B4-BE49-F238E27FC236}">
                  <a16:creationId xmlns:a16="http://schemas.microsoft.com/office/drawing/2014/main" id="{8B9E7ECA-973D-4555-B47D-44B72D0316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9267" y="3444025"/>
              <a:ext cx="2062151" cy="1535716"/>
            </a:xfrm>
            <a:prstGeom prst="roundRect">
              <a:avLst>
                <a:gd name="adj" fmla="val 4167"/>
              </a:avLst>
            </a:prstGeom>
            <a:solidFill>
              <a:srgbClr val="FFFFFF"/>
            </a:solidFill>
            <a:ln w="76200" cap="sq">
              <a:solidFill>
                <a:srgbClr val="292929"/>
              </a:solidFill>
              <a:miter lim="800000"/>
            </a:ln>
            <a:effectLst>
              <a:reflection blurRad="12700" stA="28000" endPos="28000" dist="5000" dir="5400000" sy="-100000" algn="bl" rotWithShape="0"/>
            </a:effectLst>
            <a:scene3d>
              <a:camera prst="orthographicFront"/>
              <a:lightRig rig="threePt" dir="t">
                <a:rot lat="0" lon="0" rev="2700000"/>
              </a:lightRig>
            </a:scene3d>
            <a:sp3d>
              <a:bevelT h="38100"/>
              <a:contourClr>
                <a:srgbClr val="C0C0C0"/>
              </a:contourClr>
            </a:sp3d>
          </p:spPr>
        </p:pic>
        <p:sp>
          <p:nvSpPr>
            <p:cNvPr id="60" name="ZoneTexte 59">
              <a:extLst>
                <a:ext uri="{FF2B5EF4-FFF2-40B4-BE49-F238E27FC236}">
                  <a16:creationId xmlns:a16="http://schemas.microsoft.com/office/drawing/2014/main" id="{5B9E0C07-4B0C-4555-8552-2862A8D06235}"/>
                </a:ext>
              </a:extLst>
            </p:cNvPr>
            <p:cNvSpPr txBox="1"/>
            <p:nvPr/>
          </p:nvSpPr>
          <p:spPr>
            <a:xfrm>
              <a:off x="228600" y="5524217"/>
              <a:ext cx="2493818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u="sng" dirty="0">
                  <a:latin typeface="Arial" panose="020B0604020202020204" pitchFamily="34" charset="0"/>
                  <a:cs typeface="Arial" panose="020B0604020202020204" pitchFamily="34" charset="0"/>
                </a:rPr>
                <a:t>Cybernetics</a:t>
              </a:r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 : linear </a:t>
              </a:r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neural network </a:t>
              </a:r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models able to handle simple classification tasks</a:t>
              </a:r>
            </a:p>
          </p:txBody>
        </p:sp>
      </p:grpSp>
      <p:grpSp>
        <p:nvGrpSpPr>
          <p:cNvPr id="66" name="Groupe 65">
            <a:extLst>
              <a:ext uri="{FF2B5EF4-FFF2-40B4-BE49-F238E27FC236}">
                <a16:creationId xmlns:a16="http://schemas.microsoft.com/office/drawing/2014/main" id="{119B9DF2-768C-4460-ABAE-E8B0E3C64A98}"/>
              </a:ext>
            </a:extLst>
          </p:cNvPr>
          <p:cNvGrpSpPr/>
          <p:nvPr/>
        </p:nvGrpSpPr>
        <p:grpSpPr>
          <a:xfrm>
            <a:off x="3055220" y="1364666"/>
            <a:ext cx="3146208" cy="5490171"/>
            <a:chOff x="2814000" y="1364666"/>
            <a:chExt cx="3146208" cy="5490171"/>
          </a:xfrm>
        </p:grpSpPr>
        <p:cxnSp>
          <p:nvCxnSpPr>
            <p:cNvPr id="67" name="Connecteur droit 66">
              <a:extLst>
                <a:ext uri="{FF2B5EF4-FFF2-40B4-BE49-F238E27FC236}">
                  <a16:creationId xmlns:a16="http://schemas.microsoft.com/office/drawing/2014/main" id="{BCF5C8ED-3331-4D13-8E59-62EB248FA582}"/>
                </a:ext>
              </a:extLst>
            </p:cNvPr>
            <p:cNvCxnSpPr>
              <a:cxnSpLocks/>
            </p:cNvCxnSpPr>
            <p:nvPr/>
          </p:nvCxnSpPr>
          <p:spPr>
            <a:xfrm>
              <a:off x="4365669" y="1364666"/>
              <a:ext cx="0" cy="2612572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ZoneTexte 67">
              <a:extLst>
                <a:ext uri="{FF2B5EF4-FFF2-40B4-BE49-F238E27FC236}">
                  <a16:creationId xmlns:a16="http://schemas.microsoft.com/office/drawing/2014/main" id="{9907676E-3ED1-439E-91C0-5FC547FCF9A3}"/>
                </a:ext>
              </a:extLst>
            </p:cNvPr>
            <p:cNvSpPr txBox="1"/>
            <p:nvPr/>
          </p:nvSpPr>
          <p:spPr>
            <a:xfrm rot="16200000">
              <a:off x="3843155" y="2556548"/>
              <a:ext cx="104502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80s-90s</a:t>
              </a:r>
            </a:p>
          </p:txBody>
        </p:sp>
        <p:pic>
          <p:nvPicPr>
            <p:cNvPr id="69" name="Image 68">
              <a:extLst>
                <a:ext uri="{FF2B5EF4-FFF2-40B4-BE49-F238E27FC236}">
                  <a16:creationId xmlns:a16="http://schemas.microsoft.com/office/drawing/2014/main" id="{BE84DCAF-623D-4A98-9C69-D3836D70987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14001" y="3442541"/>
              <a:ext cx="3146207" cy="1537200"/>
            </a:xfrm>
            <a:prstGeom prst="roundRect">
              <a:avLst>
                <a:gd name="adj" fmla="val 4167"/>
              </a:avLst>
            </a:prstGeom>
            <a:solidFill>
              <a:srgbClr val="FFFFFF"/>
            </a:solidFill>
            <a:ln w="76200" cap="sq">
              <a:solidFill>
                <a:srgbClr val="292929"/>
              </a:solidFill>
              <a:miter lim="800000"/>
            </a:ln>
            <a:effectLst>
              <a:reflection blurRad="12700" stA="28000" endPos="28000" dist="5000" dir="5400000" sy="-100000" algn="bl" rotWithShape="0"/>
            </a:effectLst>
            <a:scene3d>
              <a:camera prst="orthographicFront"/>
              <a:lightRig rig="threePt" dir="t">
                <a:rot lat="0" lon="0" rev="2700000"/>
              </a:lightRig>
            </a:scene3d>
            <a:sp3d>
              <a:bevelT h="38100"/>
              <a:contourClr>
                <a:srgbClr val="C0C0C0"/>
              </a:contourClr>
            </a:sp3d>
          </p:spPr>
        </p:pic>
        <p:sp>
          <p:nvSpPr>
            <p:cNvPr id="70" name="ZoneTexte 69">
              <a:extLst>
                <a:ext uri="{FF2B5EF4-FFF2-40B4-BE49-F238E27FC236}">
                  <a16:creationId xmlns:a16="http://schemas.microsoft.com/office/drawing/2014/main" id="{0A02DBFD-2333-4C2A-A038-A3EB17EAD2EA}"/>
                </a:ext>
              </a:extLst>
            </p:cNvPr>
            <p:cNvSpPr txBox="1"/>
            <p:nvPr/>
          </p:nvSpPr>
          <p:spPr>
            <a:xfrm>
              <a:off x="2814000" y="5531398"/>
              <a:ext cx="3146207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u="sng" dirty="0">
                  <a:latin typeface="Arial" panose="020B0604020202020204" pitchFamily="34" charset="0"/>
                  <a:cs typeface="Arial" panose="020B0604020202020204" pitchFamily="34" charset="0"/>
                </a:rPr>
                <a:t>Connectivism</a:t>
              </a:r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 : Development of the </a:t>
              </a:r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back-propagation</a:t>
              </a:r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 algorithm for the training of deep neural network. First </a:t>
              </a:r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convolutional network</a:t>
              </a:r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</a:p>
          </p:txBody>
        </p:sp>
      </p:grp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1419014-F401-4FE1-B81B-779F8CE89E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5CB64-B36B-4367-8B88-6F3791B72476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705369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Rectangle : coins arrondis 78">
            <a:extLst>
              <a:ext uri="{FF2B5EF4-FFF2-40B4-BE49-F238E27FC236}">
                <a16:creationId xmlns:a16="http://schemas.microsoft.com/office/drawing/2014/main" id="{DD119B3F-28E3-497B-8873-710853790F07}"/>
              </a:ext>
            </a:extLst>
          </p:cNvPr>
          <p:cNvSpPr/>
          <p:nvPr/>
        </p:nvSpPr>
        <p:spPr>
          <a:xfrm>
            <a:off x="5070764" y="2130136"/>
            <a:ext cx="3906976" cy="3108166"/>
          </a:xfrm>
          <a:prstGeom prst="roundRect">
            <a:avLst/>
          </a:prstGeom>
          <a:gradFill>
            <a:gsLst>
              <a:gs pos="0">
                <a:schemeClr val="accent6">
                  <a:lumMod val="20000"/>
                  <a:lumOff val="80000"/>
                </a:schemeClr>
              </a:gs>
              <a:gs pos="50000">
                <a:schemeClr val="accent6">
                  <a:lumMod val="105000"/>
                  <a:satMod val="103000"/>
                  <a:tint val="73000"/>
                </a:schemeClr>
              </a:gs>
              <a:gs pos="100000">
                <a:schemeClr val="accent6">
                  <a:lumMod val="105000"/>
                  <a:satMod val="109000"/>
                  <a:tint val="81000"/>
                </a:schemeClr>
              </a:gs>
            </a:gsLst>
          </a:gradFill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8" name="Groupe 67">
            <a:extLst>
              <a:ext uri="{FF2B5EF4-FFF2-40B4-BE49-F238E27FC236}">
                <a16:creationId xmlns:a16="http://schemas.microsoft.com/office/drawing/2014/main" id="{C24C438E-C573-402F-A7E6-B541504F2CC3}"/>
              </a:ext>
            </a:extLst>
          </p:cNvPr>
          <p:cNvGrpSpPr/>
          <p:nvPr/>
        </p:nvGrpSpPr>
        <p:grpSpPr>
          <a:xfrm>
            <a:off x="0" y="0"/>
            <a:ext cx="9144000" cy="792000"/>
            <a:chOff x="0" y="0"/>
            <a:chExt cx="9144000" cy="792000"/>
          </a:xfrm>
        </p:grpSpPr>
        <p:sp>
          <p:nvSpPr>
            <p:cNvPr id="69" name="Forme libre 1">
              <a:extLst>
                <a:ext uri="{FF2B5EF4-FFF2-40B4-BE49-F238E27FC236}">
                  <a16:creationId xmlns:a16="http://schemas.microsoft.com/office/drawing/2014/main" id="{35F2AE38-5216-4EBC-94C6-DEDA2E9D66AF}"/>
                </a:ext>
              </a:extLst>
            </p:cNvPr>
            <p:cNvSpPr/>
            <p:nvPr/>
          </p:nvSpPr>
          <p:spPr>
            <a:xfrm>
              <a:off x="0" y="0"/>
              <a:ext cx="9144000" cy="7920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DDDDDD"/>
            </a:solidFill>
            <a:ln w="19080">
              <a:solidFill>
                <a:srgbClr val="000000"/>
              </a:solidFill>
              <a:prstDash val="solid"/>
            </a:ln>
          </p:spPr>
          <p:txBody>
            <a:bodyPr wrap="none" lIns="99360" tIns="54360" rIns="99360" bIns="54360" anchor="ctr" anchorCtr="0" compatLnSpc="0">
              <a:noAutofit/>
            </a:bodyPr>
            <a:lstStyle/>
            <a:p>
              <a:pPr marL="0" marR="0" lvl="0" indent="0" algn="l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 spc="0" baseline="0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70" name="ZoneTexte 69">
              <a:extLst>
                <a:ext uri="{FF2B5EF4-FFF2-40B4-BE49-F238E27FC236}">
                  <a16:creationId xmlns:a16="http://schemas.microsoft.com/office/drawing/2014/main" id="{FFFE6A19-0CE0-4D1F-BFD1-9C7489B61190}"/>
                </a:ext>
              </a:extLst>
            </p:cNvPr>
            <p:cNvSpPr txBox="1"/>
            <p:nvPr/>
          </p:nvSpPr>
          <p:spPr>
            <a:xfrm>
              <a:off x="0" y="173621"/>
              <a:ext cx="9144000" cy="50381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0000" tIns="45000" rIns="90000" bIns="45000" anchorCtr="0" compatLnSpc="0">
              <a:spAutoFit/>
            </a:bodyPr>
            <a:lstStyle/>
            <a:p>
              <a:pPr marL="0" marR="0" lvl="0" indent="0" algn="ctr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en-US" sz="2800" b="0" i="0" u="none" strike="noStrike" kern="1200" cap="none" spc="0" baseline="0" dirty="0">
                  <a:ln>
                    <a:noFill/>
                  </a:ln>
                  <a:highlight>
                    <a:scrgbClr r="0" g="0" b="0">
                      <a:alpha val="0"/>
                    </a:scrgbClr>
                  </a:highlight>
                  <a:latin typeface="arial" pitchFamily="34"/>
                  <a:ea typeface="Noto Sans CJK SC Regular" pitchFamily="2"/>
                  <a:cs typeface="FreeSans" pitchFamily="2"/>
                </a:rPr>
                <a:t>Hand-written </a:t>
              </a:r>
              <a:r>
                <a:rPr lang="en-US" sz="2800" b="0" i="0" u="none" strike="noStrike" kern="1200" cap="none" spc="0" baseline="0" dirty="0" err="1">
                  <a:ln>
                    <a:noFill/>
                  </a:ln>
                  <a:highlight>
                    <a:scrgbClr r="0" g="0" b="0">
                      <a:alpha val="0"/>
                    </a:scrgbClr>
                  </a:highlight>
                  <a:latin typeface="arial" pitchFamily="34"/>
                  <a:ea typeface="Noto Sans CJK SC Regular" pitchFamily="2"/>
                  <a:cs typeface="FreeSans" pitchFamily="2"/>
                </a:rPr>
                <a:t>zipcode</a:t>
              </a:r>
              <a:r>
                <a:rPr lang="en-US" sz="2800" b="0" i="0" u="none" strike="noStrike" kern="1200" cap="none" spc="0" baseline="0" dirty="0">
                  <a:ln>
                    <a:noFill/>
                  </a:ln>
                  <a:highlight>
                    <a:scrgbClr r="0" g="0" b="0">
                      <a:alpha val="0"/>
                    </a:scrgbClr>
                  </a:highlight>
                  <a:latin typeface="arial" pitchFamily="34"/>
                  <a:ea typeface="Noto Sans CJK SC Regular" pitchFamily="2"/>
                  <a:cs typeface="FreeSans" pitchFamily="2"/>
                </a:rPr>
                <a:t> classification - 1989</a:t>
              </a:r>
            </a:p>
          </p:txBody>
        </p:sp>
      </p:grpSp>
      <p:sp>
        <p:nvSpPr>
          <p:cNvPr id="71" name="Rectangle 70">
            <a:extLst>
              <a:ext uri="{FF2B5EF4-FFF2-40B4-BE49-F238E27FC236}">
                <a16:creationId xmlns:a16="http://schemas.microsoft.com/office/drawing/2014/main" id="{7D523FCB-46D1-40C7-8846-6BD7FEA6E134}"/>
              </a:ext>
            </a:extLst>
          </p:cNvPr>
          <p:cNvSpPr/>
          <p:nvPr/>
        </p:nvSpPr>
        <p:spPr>
          <a:xfrm>
            <a:off x="6125225" y="6611779"/>
            <a:ext cx="301877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Pic Credit: </a:t>
            </a:r>
            <a:r>
              <a:rPr lang="en-US" sz="10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LeCun</a:t>
            </a:r>
            <a:r>
              <a:rPr lang="en-US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et al. 1989. Neural Computation</a:t>
            </a:r>
            <a:endParaRPr lang="fr-FR" sz="10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7" name="Image 66">
            <a:extLst>
              <a:ext uri="{FF2B5EF4-FFF2-40B4-BE49-F238E27FC236}">
                <a16:creationId xmlns:a16="http://schemas.microsoft.com/office/drawing/2014/main" id="{736B9718-0EE0-4C8C-B6B5-C66EF29F14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155" y="1082741"/>
            <a:ext cx="4219763" cy="3889154"/>
          </a:xfrm>
          <a:prstGeom prst="rect">
            <a:avLst/>
          </a:prstGeom>
        </p:spPr>
      </p:pic>
      <p:pic>
        <p:nvPicPr>
          <p:cNvPr id="72" name="Image 71">
            <a:extLst>
              <a:ext uri="{FF2B5EF4-FFF2-40B4-BE49-F238E27FC236}">
                <a16:creationId xmlns:a16="http://schemas.microsoft.com/office/drawing/2014/main" id="{420DBAEB-E2C5-40E2-AAB3-6771287187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6806" y="5238302"/>
            <a:ext cx="2349159" cy="148273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cxnSp>
        <p:nvCxnSpPr>
          <p:cNvPr id="77" name="Connecteur droit avec flèche 76">
            <a:extLst>
              <a:ext uri="{FF2B5EF4-FFF2-40B4-BE49-F238E27FC236}">
                <a16:creationId xmlns:a16="http://schemas.microsoft.com/office/drawing/2014/main" id="{DD1B6CEE-3AE2-41BF-A423-D21A61CA75D3}"/>
              </a:ext>
            </a:extLst>
          </p:cNvPr>
          <p:cNvCxnSpPr>
            <a:stCxn id="72" idx="0"/>
          </p:cNvCxnSpPr>
          <p:nvPr/>
        </p:nvCxnSpPr>
        <p:spPr>
          <a:xfrm flipH="1" flipV="1">
            <a:off x="2411385" y="4873336"/>
            <a:ext cx="1" cy="3649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ZoneTexte 77">
            <a:extLst>
              <a:ext uri="{FF2B5EF4-FFF2-40B4-BE49-F238E27FC236}">
                <a16:creationId xmlns:a16="http://schemas.microsoft.com/office/drawing/2014/main" id="{8CF757B5-6C4E-49A3-BEA6-CAAE4C6DD0CA}"/>
              </a:ext>
            </a:extLst>
          </p:cNvPr>
          <p:cNvSpPr txBox="1"/>
          <p:nvPr/>
        </p:nvSpPr>
        <p:spPr>
          <a:xfrm>
            <a:off x="5252604" y="2327564"/>
            <a:ext cx="354329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Deep learning models were already successfully used in the 90’s for complicated tasks such as hand-written digit classification. </a:t>
            </a:r>
          </a:p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same algorithms are still used nowadays for image analysis. 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480D6EF0-6313-44DF-AB17-E20E6CA718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5CB64-B36B-4367-8B88-6F3791B72476}" type="slidenum">
              <a:rPr lang="fr-FR" smtClean="0"/>
              <a:t>11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31370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1">
            <a:extLst>
              <a:ext uri="{FF2B5EF4-FFF2-40B4-BE49-F238E27FC236}">
                <a16:creationId xmlns:a16="http://schemas.microsoft.com/office/drawing/2014/main" id="{966488B1-9370-4B3F-81AF-3D85154C4F18}"/>
              </a:ext>
            </a:extLst>
          </p:cNvPr>
          <p:cNvGrpSpPr/>
          <p:nvPr/>
        </p:nvGrpSpPr>
        <p:grpSpPr>
          <a:xfrm>
            <a:off x="0" y="0"/>
            <a:ext cx="9144000" cy="792000"/>
            <a:chOff x="0" y="0"/>
            <a:chExt cx="9144000" cy="792000"/>
          </a:xfrm>
        </p:grpSpPr>
        <p:sp>
          <p:nvSpPr>
            <p:cNvPr id="3" name="Forme libre 1">
              <a:extLst>
                <a:ext uri="{FF2B5EF4-FFF2-40B4-BE49-F238E27FC236}">
                  <a16:creationId xmlns:a16="http://schemas.microsoft.com/office/drawing/2014/main" id="{F9D1EEC8-FDF9-4B6F-AC1E-4F564CBC998C}"/>
                </a:ext>
              </a:extLst>
            </p:cNvPr>
            <p:cNvSpPr/>
            <p:nvPr/>
          </p:nvSpPr>
          <p:spPr>
            <a:xfrm>
              <a:off x="0" y="0"/>
              <a:ext cx="9144000" cy="7920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DDDDDD"/>
            </a:solidFill>
            <a:ln w="19080">
              <a:solidFill>
                <a:srgbClr val="000000"/>
              </a:solidFill>
              <a:prstDash val="solid"/>
            </a:ln>
          </p:spPr>
          <p:txBody>
            <a:bodyPr wrap="none" lIns="99360" tIns="54360" rIns="99360" bIns="54360" anchor="ctr" anchorCtr="0" compatLnSpc="0">
              <a:noAutofit/>
            </a:bodyPr>
            <a:lstStyle/>
            <a:p>
              <a:pPr marL="0" marR="0" lvl="0" indent="0" algn="l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 spc="0" baseline="0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4" name="ZoneTexte 3">
              <a:extLst>
                <a:ext uri="{FF2B5EF4-FFF2-40B4-BE49-F238E27FC236}">
                  <a16:creationId xmlns:a16="http://schemas.microsoft.com/office/drawing/2014/main" id="{B22E9F4D-C3D8-40B1-9357-ED72A7503626}"/>
                </a:ext>
              </a:extLst>
            </p:cNvPr>
            <p:cNvSpPr txBox="1"/>
            <p:nvPr/>
          </p:nvSpPr>
          <p:spPr>
            <a:xfrm>
              <a:off x="0" y="173621"/>
              <a:ext cx="9144000" cy="50381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0000" tIns="45000" rIns="90000" bIns="45000" anchorCtr="0" compatLnSpc="0">
              <a:spAutoFit/>
            </a:bodyPr>
            <a:lstStyle/>
            <a:p>
              <a:pPr marL="0" marR="0" lvl="0" indent="0" algn="ctr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en-US" sz="2800" dirty="0">
                  <a:highlight>
                    <a:scrgbClr r="0" g="0" b="0">
                      <a:alpha val="0"/>
                    </a:scrgbClr>
                  </a:highlight>
                  <a:latin typeface="arial" pitchFamily="34"/>
                  <a:ea typeface="Noto Sans CJK SC Regular" pitchFamily="2"/>
                  <a:cs typeface="FreeSans" pitchFamily="2"/>
                </a:rPr>
                <a:t>Brief historical overview</a:t>
              </a:r>
              <a:endParaRPr lang="en-US" sz="2800" b="0" i="0" u="none" strike="noStrike" kern="1200" cap="none" spc="0" baseline="0" dirty="0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arial" pitchFamily="34"/>
                <a:ea typeface="Noto Sans CJK SC Regular" pitchFamily="2"/>
                <a:cs typeface="FreeSans" pitchFamily="2"/>
              </a:endParaRPr>
            </a:p>
          </p:txBody>
        </p:sp>
      </p:grpSp>
      <p:sp>
        <p:nvSpPr>
          <p:cNvPr id="5" name="Flèche : droite à entaille 4">
            <a:extLst>
              <a:ext uri="{FF2B5EF4-FFF2-40B4-BE49-F238E27FC236}">
                <a16:creationId xmlns:a16="http://schemas.microsoft.com/office/drawing/2014/main" id="{1540AFA7-69F2-4E4A-B62E-2C92700BF464}"/>
              </a:ext>
            </a:extLst>
          </p:cNvPr>
          <p:cNvSpPr/>
          <p:nvPr/>
        </p:nvSpPr>
        <p:spPr>
          <a:xfrm>
            <a:off x="462643" y="1009894"/>
            <a:ext cx="8218714" cy="1360714"/>
          </a:xfrm>
          <a:prstGeom prst="notchedRightArrow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0800000" scaled="1"/>
            <a:tileRect/>
          </a:gra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e 9">
            <a:extLst>
              <a:ext uri="{FF2B5EF4-FFF2-40B4-BE49-F238E27FC236}">
                <a16:creationId xmlns:a16="http://schemas.microsoft.com/office/drawing/2014/main" id="{141FB774-92CB-42F4-81ED-54D51BC415B6}"/>
              </a:ext>
            </a:extLst>
          </p:cNvPr>
          <p:cNvGrpSpPr/>
          <p:nvPr/>
        </p:nvGrpSpPr>
        <p:grpSpPr>
          <a:xfrm>
            <a:off x="228600" y="1347349"/>
            <a:ext cx="2493818" cy="5254086"/>
            <a:chOff x="228600" y="1347349"/>
            <a:chExt cx="2493818" cy="5254086"/>
          </a:xfrm>
        </p:grpSpPr>
        <p:cxnSp>
          <p:nvCxnSpPr>
            <p:cNvPr id="7" name="Connecteur droit 6">
              <a:extLst>
                <a:ext uri="{FF2B5EF4-FFF2-40B4-BE49-F238E27FC236}">
                  <a16:creationId xmlns:a16="http://schemas.microsoft.com/office/drawing/2014/main" id="{92900C89-B604-4D9D-BA53-CA5927A77325}"/>
                </a:ext>
              </a:extLst>
            </p:cNvPr>
            <p:cNvCxnSpPr>
              <a:cxnSpLocks/>
            </p:cNvCxnSpPr>
            <p:nvPr/>
          </p:nvCxnSpPr>
          <p:spPr>
            <a:xfrm>
              <a:off x="1480457" y="1347349"/>
              <a:ext cx="0" cy="2612572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B9E92DE0-1675-407C-ACE1-510FC44A1AAE}"/>
                </a:ext>
              </a:extLst>
            </p:cNvPr>
            <p:cNvSpPr txBox="1"/>
            <p:nvPr/>
          </p:nvSpPr>
          <p:spPr>
            <a:xfrm rot="16200000">
              <a:off x="957943" y="2556548"/>
              <a:ext cx="104502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40s-60s</a:t>
              </a:r>
            </a:p>
          </p:txBody>
        </p:sp>
        <p:pic>
          <p:nvPicPr>
            <p:cNvPr id="47" name="Image 46">
              <a:extLst>
                <a:ext uri="{FF2B5EF4-FFF2-40B4-BE49-F238E27FC236}">
                  <a16:creationId xmlns:a16="http://schemas.microsoft.com/office/drawing/2014/main" id="{6437B5DF-0B93-4BD4-8A59-BB97BFE17C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9267" y="3444025"/>
              <a:ext cx="2062151" cy="1535716"/>
            </a:xfrm>
            <a:prstGeom prst="roundRect">
              <a:avLst>
                <a:gd name="adj" fmla="val 4167"/>
              </a:avLst>
            </a:prstGeom>
            <a:solidFill>
              <a:srgbClr val="FFFFFF"/>
            </a:solidFill>
            <a:ln w="76200" cap="sq">
              <a:solidFill>
                <a:srgbClr val="292929"/>
              </a:solidFill>
              <a:miter lim="800000"/>
            </a:ln>
            <a:effectLst>
              <a:reflection blurRad="12700" stA="28000" endPos="28000" dist="5000" dir="5400000" sy="-100000" algn="bl" rotWithShape="0"/>
            </a:effectLst>
            <a:scene3d>
              <a:camera prst="orthographicFront"/>
              <a:lightRig rig="threePt" dir="t">
                <a:rot lat="0" lon="0" rev="2700000"/>
              </a:lightRig>
            </a:scene3d>
            <a:sp3d>
              <a:bevelT h="38100"/>
              <a:contourClr>
                <a:srgbClr val="C0C0C0"/>
              </a:contourClr>
            </a:sp3d>
          </p:spPr>
        </p:pic>
        <p:sp>
          <p:nvSpPr>
            <p:cNvPr id="48" name="ZoneTexte 47">
              <a:extLst>
                <a:ext uri="{FF2B5EF4-FFF2-40B4-BE49-F238E27FC236}">
                  <a16:creationId xmlns:a16="http://schemas.microsoft.com/office/drawing/2014/main" id="{D4BBACD8-B533-48A3-BF3A-0A48A5542137}"/>
                </a:ext>
              </a:extLst>
            </p:cNvPr>
            <p:cNvSpPr txBox="1"/>
            <p:nvPr/>
          </p:nvSpPr>
          <p:spPr>
            <a:xfrm>
              <a:off x="228600" y="5524217"/>
              <a:ext cx="2493818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u="sng" dirty="0">
                  <a:latin typeface="Arial" panose="020B0604020202020204" pitchFamily="34" charset="0"/>
                  <a:cs typeface="Arial" panose="020B0604020202020204" pitchFamily="34" charset="0"/>
                </a:rPr>
                <a:t>Cybernetics</a:t>
              </a:r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 : linear </a:t>
              </a:r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neural network </a:t>
              </a:r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models able to handle simple classification tasks</a:t>
              </a:r>
            </a:p>
          </p:txBody>
        </p:sp>
      </p:grp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31BC46C3-EE6B-4732-900B-2B5767C88C43}"/>
              </a:ext>
            </a:extLst>
          </p:cNvPr>
          <p:cNvGrpSpPr/>
          <p:nvPr/>
        </p:nvGrpSpPr>
        <p:grpSpPr>
          <a:xfrm>
            <a:off x="3055220" y="1364666"/>
            <a:ext cx="3146208" cy="5490171"/>
            <a:chOff x="2814000" y="1364666"/>
            <a:chExt cx="3146208" cy="5490171"/>
          </a:xfrm>
        </p:grpSpPr>
        <p:cxnSp>
          <p:nvCxnSpPr>
            <p:cNvPr id="50" name="Connecteur droit 49">
              <a:extLst>
                <a:ext uri="{FF2B5EF4-FFF2-40B4-BE49-F238E27FC236}">
                  <a16:creationId xmlns:a16="http://schemas.microsoft.com/office/drawing/2014/main" id="{96AD9749-9E1F-4D21-82BC-B45B534DCF3E}"/>
                </a:ext>
              </a:extLst>
            </p:cNvPr>
            <p:cNvCxnSpPr>
              <a:cxnSpLocks/>
            </p:cNvCxnSpPr>
            <p:nvPr/>
          </p:nvCxnSpPr>
          <p:spPr>
            <a:xfrm>
              <a:off x="4365669" y="1364666"/>
              <a:ext cx="0" cy="2612572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ZoneTexte 50">
              <a:extLst>
                <a:ext uri="{FF2B5EF4-FFF2-40B4-BE49-F238E27FC236}">
                  <a16:creationId xmlns:a16="http://schemas.microsoft.com/office/drawing/2014/main" id="{B55CC64F-71E9-4E0C-9F81-43007D77A176}"/>
                </a:ext>
              </a:extLst>
            </p:cNvPr>
            <p:cNvSpPr txBox="1"/>
            <p:nvPr/>
          </p:nvSpPr>
          <p:spPr>
            <a:xfrm rot="16200000">
              <a:off x="3843155" y="2556548"/>
              <a:ext cx="104502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80s-90s</a:t>
              </a:r>
            </a:p>
          </p:txBody>
        </p:sp>
        <p:pic>
          <p:nvPicPr>
            <p:cNvPr id="53" name="Image 52">
              <a:extLst>
                <a:ext uri="{FF2B5EF4-FFF2-40B4-BE49-F238E27FC236}">
                  <a16:creationId xmlns:a16="http://schemas.microsoft.com/office/drawing/2014/main" id="{53EDAEE6-5A4C-4EFB-9A26-A2A8E8C4DA5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14001" y="3442541"/>
              <a:ext cx="3146207" cy="1537200"/>
            </a:xfrm>
            <a:prstGeom prst="roundRect">
              <a:avLst>
                <a:gd name="adj" fmla="val 4167"/>
              </a:avLst>
            </a:prstGeom>
            <a:solidFill>
              <a:srgbClr val="FFFFFF"/>
            </a:solidFill>
            <a:ln w="76200" cap="sq">
              <a:solidFill>
                <a:srgbClr val="292929"/>
              </a:solidFill>
              <a:miter lim="800000"/>
            </a:ln>
            <a:effectLst>
              <a:reflection blurRad="12700" stA="28000" endPos="28000" dist="5000" dir="5400000" sy="-100000" algn="bl" rotWithShape="0"/>
            </a:effectLst>
            <a:scene3d>
              <a:camera prst="orthographicFront"/>
              <a:lightRig rig="threePt" dir="t">
                <a:rot lat="0" lon="0" rev="2700000"/>
              </a:lightRig>
            </a:scene3d>
            <a:sp3d>
              <a:bevelT h="38100"/>
              <a:contourClr>
                <a:srgbClr val="C0C0C0"/>
              </a:contourClr>
            </a:sp3d>
          </p:spPr>
        </p:pic>
        <p:sp>
          <p:nvSpPr>
            <p:cNvPr id="54" name="ZoneTexte 53">
              <a:extLst>
                <a:ext uri="{FF2B5EF4-FFF2-40B4-BE49-F238E27FC236}">
                  <a16:creationId xmlns:a16="http://schemas.microsoft.com/office/drawing/2014/main" id="{B2246534-73FD-4C56-AFCA-A8CFB50887A2}"/>
                </a:ext>
              </a:extLst>
            </p:cNvPr>
            <p:cNvSpPr txBox="1"/>
            <p:nvPr/>
          </p:nvSpPr>
          <p:spPr>
            <a:xfrm>
              <a:off x="2814000" y="5531398"/>
              <a:ext cx="3146207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u="sng" dirty="0">
                  <a:latin typeface="Arial" panose="020B0604020202020204" pitchFamily="34" charset="0"/>
                  <a:cs typeface="Arial" panose="020B0604020202020204" pitchFamily="34" charset="0"/>
                </a:rPr>
                <a:t>Connectivism</a:t>
              </a:r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 : Development of the </a:t>
              </a:r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back-propagation</a:t>
              </a:r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 algorithm for the training of deep neural network. First </a:t>
              </a:r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convolutional network</a:t>
              </a:r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</a:p>
          </p:txBody>
        </p:sp>
      </p:grp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7CFC36E5-DECB-4A2E-8ACC-82180A903E91}"/>
              </a:ext>
            </a:extLst>
          </p:cNvPr>
          <p:cNvCxnSpPr>
            <a:cxnSpLocks/>
          </p:cNvCxnSpPr>
          <p:nvPr/>
        </p:nvCxnSpPr>
        <p:spPr>
          <a:xfrm>
            <a:off x="7481454" y="1371592"/>
            <a:ext cx="0" cy="2612572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4">
            <a:extLst>
              <a:ext uri="{FF2B5EF4-FFF2-40B4-BE49-F238E27FC236}">
                <a16:creationId xmlns:a16="http://schemas.microsoft.com/office/drawing/2014/main" id="{8C05482F-9836-4FF4-9918-7880BC17C465}"/>
              </a:ext>
            </a:extLst>
          </p:cNvPr>
          <p:cNvSpPr txBox="1"/>
          <p:nvPr/>
        </p:nvSpPr>
        <p:spPr>
          <a:xfrm rot="16200000">
            <a:off x="6958940" y="2556548"/>
            <a:ext cx="104502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2012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5F286440-2FD3-4B3A-9421-A4BF8510D6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2854" y="3429000"/>
            <a:ext cx="1537200" cy="15372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20" name="ZoneTexte 19">
            <a:extLst>
              <a:ext uri="{FF2B5EF4-FFF2-40B4-BE49-F238E27FC236}">
                <a16:creationId xmlns:a16="http://schemas.microsoft.com/office/drawing/2014/main" id="{B01549B7-1D43-4257-B5F5-C02F23101849}"/>
              </a:ext>
            </a:extLst>
          </p:cNvPr>
          <p:cNvSpPr txBox="1"/>
          <p:nvPr/>
        </p:nvSpPr>
        <p:spPr>
          <a:xfrm>
            <a:off x="6305338" y="5567021"/>
            <a:ext cx="247993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First time a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Deep Learning convolutional algorithm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wins the ImageNet competition</a:t>
            </a:r>
          </a:p>
        </p:txBody>
      </p:sp>
    </p:spTree>
    <p:extLst>
      <p:ext uri="{BB962C8B-B14F-4D97-AF65-F5344CB8AC3E}">
        <p14:creationId xmlns:p14="http://schemas.microsoft.com/office/powerpoint/2010/main" val="2207899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e 2">
            <a:extLst>
              <a:ext uri="{FF2B5EF4-FFF2-40B4-BE49-F238E27FC236}">
                <a16:creationId xmlns:a16="http://schemas.microsoft.com/office/drawing/2014/main" id="{0DDEF615-55A7-4A1F-92A9-46F5A5ADE30C}"/>
              </a:ext>
            </a:extLst>
          </p:cNvPr>
          <p:cNvGrpSpPr/>
          <p:nvPr/>
        </p:nvGrpSpPr>
        <p:grpSpPr>
          <a:xfrm>
            <a:off x="0" y="0"/>
            <a:ext cx="9144000" cy="792000"/>
            <a:chOff x="0" y="0"/>
            <a:chExt cx="9144000" cy="792000"/>
          </a:xfrm>
        </p:grpSpPr>
        <p:sp>
          <p:nvSpPr>
            <p:cNvPr id="4" name="Forme libre 1">
              <a:extLst>
                <a:ext uri="{FF2B5EF4-FFF2-40B4-BE49-F238E27FC236}">
                  <a16:creationId xmlns:a16="http://schemas.microsoft.com/office/drawing/2014/main" id="{799C590C-B94A-476A-A1AC-9F872B318ED7}"/>
                </a:ext>
              </a:extLst>
            </p:cNvPr>
            <p:cNvSpPr/>
            <p:nvPr/>
          </p:nvSpPr>
          <p:spPr>
            <a:xfrm>
              <a:off x="0" y="0"/>
              <a:ext cx="9144000" cy="7920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DDDDDD"/>
            </a:solidFill>
            <a:ln w="19080">
              <a:solidFill>
                <a:srgbClr val="000000"/>
              </a:solidFill>
              <a:prstDash val="solid"/>
            </a:ln>
          </p:spPr>
          <p:txBody>
            <a:bodyPr wrap="none" lIns="99360" tIns="54360" rIns="99360" bIns="54360" anchor="ctr" anchorCtr="0" compatLnSpc="0">
              <a:noAutofit/>
            </a:bodyPr>
            <a:lstStyle/>
            <a:p>
              <a:pPr marL="0" marR="0" lvl="0" indent="0" algn="l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 spc="0" baseline="0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5" name="ZoneTexte 4">
              <a:extLst>
                <a:ext uri="{FF2B5EF4-FFF2-40B4-BE49-F238E27FC236}">
                  <a16:creationId xmlns:a16="http://schemas.microsoft.com/office/drawing/2014/main" id="{1197ABE2-B112-4DA9-A8BF-4DD2CD687613}"/>
                </a:ext>
              </a:extLst>
            </p:cNvPr>
            <p:cNvSpPr txBox="1"/>
            <p:nvPr/>
          </p:nvSpPr>
          <p:spPr>
            <a:xfrm>
              <a:off x="0" y="173621"/>
              <a:ext cx="9144000" cy="50381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0000" tIns="45000" rIns="90000" bIns="45000" anchorCtr="0" compatLnSpc="0">
              <a:spAutoFit/>
            </a:bodyPr>
            <a:lstStyle/>
            <a:p>
              <a:pPr marL="0" marR="0" lvl="0" indent="0" algn="ctr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en-US" sz="2800" dirty="0">
                  <a:highlight>
                    <a:scrgbClr r="0" g="0" b="0">
                      <a:alpha val="0"/>
                    </a:scrgbClr>
                  </a:highlight>
                  <a:latin typeface="arial" pitchFamily="34"/>
                  <a:ea typeface="Noto Sans CJK SC Regular" pitchFamily="2"/>
                  <a:cs typeface="FreeSans" pitchFamily="2"/>
                </a:rPr>
                <a:t>2012 : Breakthrough for image classification </a:t>
              </a:r>
              <a:endParaRPr lang="en-US" sz="2800" b="0" i="0" u="none" strike="noStrike" kern="1200" cap="none" spc="0" baseline="0" dirty="0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arial" pitchFamily="34"/>
                <a:ea typeface="Noto Sans CJK SC Regular" pitchFamily="2"/>
                <a:cs typeface="FreeSans" pitchFamily="2"/>
              </a:endParaRPr>
            </a:p>
          </p:txBody>
        </p:sp>
      </p:grpSp>
      <p:sp>
        <p:nvSpPr>
          <p:cNvPr id="21" name="ZoneTexte 20">
            <a:extLst>
              <a:ext uri="{FF2B5EF4-FFF2-40B4-BE49-F238E27FC236}">
                <a16:creationId xmlns:a16="http://schemas.microsoft.com/office/drawing/2014/main" id="{7F507EF7-AE19-48EF-B66A-82D9409EA91D}"/>
              </a:ext>
            </a:extLst>
          </p:cNvPr>
          <p:cNvSpPr txBox="1"/>
          <p:nvPr/>
        </p:nvSpPr>
        <p:spPr>
          <a:xfrm>
            <a:off x="5943600" y="2715971"/>
            <a:ext cx="3002972" cy="206210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Image Large Scale Visual Recognition Challenge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started in 2010 using the ImageNet database (15M labelled images and 22,000 different object categories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). 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EBB188F4-9B61-4DD6-9C24-E6D2ADC0B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5CB64-B36B-4367-8B88-6F3791B72476}" type="slidenum">
              <a:rPr lang="fr-FR" smtClean="0"/>
              <a:t>13</a:t>
            </a:fld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DDB5E556-7412-44EE-AE04-E6DF249EDC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163" y="1632022"/>
            <a:ext cx="5144020" cy="4230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602373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52AC9724-1CEA-448A-8BD0-0F3215BDA5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090" y="1225395"/>
            <a:ext cx="6655594" cy="4327684"/>
          </a:xfrm>
          <a:prstGeom prst="rect">
            <a:avLst/>
          </a:prstGeom>
          <a:ln>
            <a:noFill/>
          </a:ln>
        </p:spPr>
      </p:pic>
      <p:grpSp>
        <p:nvGrpSpPr>
          <p:cNvPr id="3" name="Groupe 2">
            <a:extLst>
              <a:ext uri="{FF2B5EF4-FFF2-40B4-BE49-F238E27FC236}">
                <a16:creationId xmlns:a16="http://schemas.microsoft.com/office/drawing/2014/main" id="{0DDEF615-55A7-4A1F-92A9-46F5A5ADE30C}"/>
              </a:ext>
            </a:extLst>
          </p:cNvPr>
          <p:cNvGrpSpPr/>
          <p:nvPr/>
        </p:nvGrpSpPr>
        <p:grpSpPr>
          <a:xfrm>
            <a:off x="0" y="0"/>
            <a:ext cx="9144000" cy="792000"/>
            <a:chOff x="0" y="0"/>
            <a:chExt cx="9144000" cy="792000"/>
          </a:xfrm>
        </p:grpSpPr>
        <p:sp>
          <p:nvSpPr>
            <p:cNvPr id="4" name="Forme libre 1">
              <a:extLst>
                <a:ext uri="{FF2B5EF4-FFF2-40B4-BE49-F238E27FC236}">
                  <a16:creationId xmlns:a16="http://schemas.microsoft.com/office/drawing/2014/main" id="{799C590C-B94A-476A-A1AC-9F872B318ED7}"/>
                </a:ext>
              </a:extLst>
            </p:cNvPr>
            <p:cNvSpPr/>
            <p:nvPr/>
          </p:nvSpPr>
          <p:spPr>
            <a:xfrm>
              <a:off x="0" y="0"/>
              <a:ext cx="9144000" cy="7920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DDDDDD"/>
            </a:solidFill>
            <a:ln w="19080">
              <a:solidFill>
                <a:srgbClr val="000000"/>
              </a:solidFill>
              <a:prstDash val="solid"/>
            </a:ln>
          </p:spPr>
          <p:txBody>
            <a:bodyPr wrap="none" lIns="99360" tIns="54360" rIns="99360" bIns="54360" anchor="ctr" anchorCtr="0" compatLnSpc="0">
              <a:noAutofit/>
            </a:bodyPr>
            <a:lstStyle/>
            <a:p>
              <a:pPr marL="0" marR="0" lvl="0" indent="0" algn="l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 spc="0" baseline="0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5" name="ZoneTexte 4">
              <a:extLst>
                <a:ext uri="{FF2B5EF4-FFF2-40B4-BE49-F238E27FC236}">
                  <a16:creationId xmlns:a16="http://schemas.microsoft.com/office/drawing/2014/main" id="{1197ABE2-B112-4DA9-A8BF-4DD2CD687613}"/>
                </a:ext>
              </a:extLst>
            </p:cNvPr>
            <p:cNvSpPr txBox="1"/>
            <p:nvPr/>
          </p:nvSpPr>
          <p:spPr>
            <a:xfrm>
              <a:off x="0" y="173621"/>
              <a:ext cx="9144000" cy="50381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0000" tIns="45000" rIns="90000" bIns="45000" anchorCtr="0" compatLnSpc="0">
              <a:spAutoFit/>
            </a:bodyPr>
            <a:lstStyle/>
            <a:p>
              <a:pPr marL="0" marR="0" lvl="0" indent="0" algn="ctr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en-US" sz="2800" dirty="0">
                  <a:highlight>
                    <a:scrgbClr r="0" g="0" b="0">
                      <a:alpha val="0"/>
                    </a:scrgbClr>
                  </a:highlight>
                  <a:latin typeface="arial" pitchFamily="34"/>
                  <a:ea typeface="Noto Sans CJK SC Regular" pitchFamily="2"/>
                  <a:cs typeface="FreeSans" pitchFamily="2"/>
                </a:rPr>
                <a:t>2012 : Breakthrough for image classification </a:t>
              </a:r>
              <a:endParaRPr lang="en-US" sz="2800" b="0" i="0" u="none" strike="noStrike" kern="1200" cap="none" spc="0" baseline="0" dirty="0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arial" pitchFamily="34"/>
                <a:ea typeface="Noto Sans CJK SC Regular" pitchFamily="2"/>
                <a:cs typeface="FreeSans" pitchFamily="2"/>
              </a:endParaRPr>
            </a:p>
          </p:txBody>
        </p:sp>
      </p:grpSp>
      <p:sp>
        <p:nvSpPr>
          <p:cNvPr id="10" name="Accolade fermante 9">
            <a:extLst>
              <a:ext uri="{FF2B5EF4-FFF2-40B4-BE49-F238E27FC236}">
                <a16:creationId xmlns:a16="http://schemas.microsoft.com/office/drawing/2014/main" id="{FA5620B2-8C1F-406D-93F7-28F20A95EDED}"/>
              </a:ext>
            </a:extLst>
          </p:cNvPr>
          <p:cNvSpPr/>
          <p:nvPr/>
        </p:nvSpPr>
        <p:spPr>
          <a:xfrm rot="5400000">
            <a:off x="2082731" y="5185343"/>
            <a:ext cx="161976" cy="1055044"/>
          </a:xfrm>
          <a:prstGeom prst="rightBrace">
            <a:avLst>
              <a:gd name="adj1" fmla="val 57869"/>
              <a:gd name="adj2" fmla="val 49015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5E662A40-5D5A-40C8-B1F7-040DC7B0E5B4}"/>
              </a:ext>
            </a:extLst>
          </p:cNvPr>
          <p:cNvSpPr txBox="1"/>
          <p:nvPr/>
        </p:nvSpPr>
        <p:spPr>
          <a:xfrm>
            <a:off x="1309250" y="5933215"/>
            <a:ext cx="1714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Features engineering</a:t>
            </a:r>
          </a:p>
        </p:txBody>
      </p: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F32CF971-5B17-4C0A-9CE4-908D8DECFA0F}"/>
              </a:ext>
            </a:extLst>
          </p:cNvPr>
          <p:cNvCxnSpPr>
            <a:cxnSpLocks/>
            <a:stCxn id="21" idx="1"/>
          </p:cNvCxnSpPr>
          <p:nvPr/>
        </p:nvCxnSpPr>
        <p:spPr>
          <a:xfrm flipH="1">
            <a:off x="3460173" y="2832112"/>
            <a:ext cx="1159343" cy="52415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Accolade fermante 16">
            <a:extLst>
              <a:ext uri="{FF2B5EF4-FFF2-40B4-BE49-F238E27FC236}">
                <a16:creationId xmlns:a16="http://schemas.microsoft.com/office/drawing/2014/main" id="{7FE313E3-7310-4CC3-9FF8-9507E2D99FD5}"/>
              </a:ext>
            </a:extLst>
          </p:cNvPr>
          <p:cNvSpPr/>
          <p:nvPr/>
        </p:nvSpPr>
        <p:spPr>
          <a:xfrm rot="5400000">
            <a:off x="5026821" y="3744469"/>
            <a:ext cx="161976" cy="3936792"/>
          </a:xfrm>
          <a:prstGeom prst="rightBrace">
            <a:avLst>
              <a:gd name="adj1" fmla="val 57869"/>
              <a:gd name="adj2" fmla="val 49015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18F0F175-40B9-4810-88BA-D3B5B6762F2E}"/>
              </a:ext>
            </a:extLst>
          </p:cNvPr>
          <p:cNvSpPr txBox="1"/>
          <p:nvPr/>
        </p:nvSpPr>
        <p:spPr>
          <a:xfrm>
            <a:off x="4287981" y="5933215"/>
            <a:ext cx="171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Deep Learning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6E43C4B-30BA-4884-A65B-EACD9A5C4C99}"/>
              </a:ext>
            </a:extLst>
          </p:cNvPr>
          <p:cNvSpPr/>
          <p:nvPr/>
        </p:nvSpPr>
        <p:spPr>
          <a:xfrm>
            <a:off x="4733818" y="6611779"/>
            <a:ext cx="441018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fr-FR" sz="1000" dirty="0" err="1">
                <a:latin typeface="Arial" panose="020B0604020202020204" pitchFamily="34" charset="0"/>
              </a:rPr>
              <a:t>Krizhevsky</a:t>
            </a:r>
            <a:r>
              <a:rPr lang="fr-FR" sz="1000" dirty="0">
                <a:latin typeface="Arial" panose="020B0604020202020204" pitchFamily="34" charset="0"/>
              </a:rPr>
              <a:t> et al. 2012. </a:t>
            </a:r>
            <a:r>
              <a:rPr lang="fr-FR" sz="1000" dirty="0" err="1">
                <a:latin typeface="Arial" panose="020B0604020202020204" pitchFamily="34" charset="0"/>
              </a:rPr>
              <a:t>Advances</a:t>
            </a:r>
            <a:r>
              <a:rPr lang="fr-FR" sz="1000" dirty="0">
                <a:latin typeface="Arial" panose="020B0604020202020204" pitchFamily="34" charset="0"/>
              </a:rPr>
              <a:t> in neural information </a:t>
            </a:r>
            <a:r>
              <a:rPr lang="fr-FR" sz="1000" dirty="0" err="1">
                <a:latin typeface="Arial" panose="020B0604020202020204" pitchFamily="34" charset="0"/>
              </a:rPr>
              <a:t>processing</a:t>
            </a:r>
            <a:r>
              <a:rPr lang="fr-FR" sz="1000" dirty="0">
                <a:latin typeface="Arial" panose="020B0604020202020204" pitchFamily="34" charset="0"/>
              </a:rPr>
              <a:t> </a:t>
            </a:r>
            <a:r>
              <a:rPr lang="fr-FR" sz="1000" dirty="0" err="1">
                <a:latin typeface="Arial" panose="020B0604020202020204" pitchFamily="34" charset="0"/>
              </a:rPr>
              <a:t>systems</a:t>
            </a:r>
            <a:r>
              <a:rPr lang="fr-FR" sz="1000" dirty="0">
                <a:latin typeface="Arial" panose="020B0604020202020204" pitchFamily="34" charset="0"/>
              </a:rPr>
              <a:t> </a:t>
            </a:r>
            <a:endParaRPr lang="fr-FR" sz="10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6" name="Groupe 25">
            <a:extLst>
              <a:ext uri="{FF2B5EF4-FFF2-40B4-BE49-F238E27FC236}">
                <a16:creationId xmlns:a16="http://schemas.microsoft.com/office/drawing/2014/main" id="{F4EEF149-A9EF-4117-BEE1-F03F99D7593E}"/>
              </a:ext>
            </a:extLst>
          </p:cNvPr>
          <p:cNvGrpSpPr/>
          <p:nvPr/>
        </p:nvGrpSpPr>
        <p:grpSpPr>
          <a:xfrm>
            <a:off x="4619516" y="1819587"/>
            <a:ext cx="4327055" cy="2028273"/>
            <a:chOff x="4172705" y="1819587"/>
            <a:chExt cx="4327055" cy="2028273"/>
          </a:xfrm>
        </p:grpSpPr>
        <p:grpSp>
          <p:nvGrpSpPr>
            <p:cNvPr id="22" name="Groupe 21">
              <a:extLst>
                <a:ext uri="{FF2B5EF4-FFF2-40B4-BE49-F238E27FC236}">
                  <a16:creationId xmlns:a16="http://schemas.microsoft.com/office/drawing/2014/main" id="{A77B8846-3FB5-42FB-900B-2FDDAA89201E}"/>
                </a:ext>
              </a:extLst>
            </p:cNvPr>
            <p:cNvGrpSpPr/>
            <p:nvPr/>
          </p:nvGrpSpPr>
          <p:grpSpPr>
            <a:xfrm>
              <a:off x="4172705" y="1819587"/>
              <a:ext cx="4327055" cy="2025050"/>
              <a:chOff x="4733818" y="1705286"/>
              <a:chExt cx="4327055" cy="2025050"/>
            </a:xfrm>
          </p:grpSpPr>
          <p:sp>
            <p:nvSpPr>
              <p:cNvPr id="15" name="ZoneTexte 14">
                <a:extLst>
                  <a:ext uri="{FF2B5EF4-FFF2-40B4-BE49-F238E27FC236}">
                    <a16:creationId xmlns:a16="http://schemas.microsoft.com/office/drawing/2014/main" id="{FDF4D711-A87D-4B41-A228-0CC2943C29C6}"/>
                  </a:ext>
                </a:extLst>
              </p:cNvPr>
              <p:cNvSpPr txBox="1"/>
              <p:nvPr/>
            </p:nvSpPr>
            <p:spPr>
              <a:xfrm>
                <a:off x="4915713" y="1740738"/>
                <a:ext cx="3963264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u="sng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AlexNet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:  Convolutional Neural Network (CNN)</a:t>
                </a:r>
              </a:p>
            </p:txBody>
          </p:sp>
          <p:pic>
            <p:nvPicPr>
              <p:cNvPr id="2" name="Image 1">
                <a:extLst>
                  <a:ext uri="{FF2B5EF4-FFF2-40B4-BE49-F238E27FC236}">
                    <a16:creationId xmlns:a16="http://schemas.microsoft.com/office/drawing/2014/main" id="{E25544DB-2B61-4F07-A193-882E2A8B19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785880" y="2048515"/>
                <a:ext cx="4222930" cy="1597623"/>
              </a:xfrm>
              <a:prstGeom prst="rect">
                <a:avLst/>
              </a:prstGeom>
            </p:spPr>
          </p:pic>
          <p:sp>
            <p:nvSpPr>
              <p:cNvPr id="21" name="Rectangle : coins arrondis 20">
                <a:extLst>
                  <a:ext uri="{FF2B5EF4-FFF2-40B4-BE49-F238E27FC236}">
                    <a16:creationId xmlns:a16="http://schemas.microsoft.com/office/drawing/2014/main" id="{1AF5B24A-D14E-4F28-AF8C-354EB0646C6A}"/>
                  </a:ext>
                </a:extLst>
              </p:cNvPr>
              <p:cNvSpPr/>
              <p:nvPr/>
            </p:nvSpPr>
            <p:spPr>
              <a:xfrm>
                <a:off x="4733818" y="1705286"/>
                <a:ext cx="4327055" cy="2025050"/>
              </a:xfrm>
              <a:prstGeom prst="round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D1E5944-19D6-4D5B-890A-C217145BE303}"/>
                </a:ext>
              </a:extLst>
            </p:cNvPr>
            <p:cNvSpPr/>
            <p:nvPr/>
          </p:nvSpPr>
          <p:spPr>
            <a:xfrm>
              <a:off x="4930753" y="3601639"/>
              <a:ext cx="2699778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en-US" sz="1000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Pic Credit: Han et al. 2017. Remote sensing.</a:t>
              </a:r>
              <a:endParaRPr lang="fr-FR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29" name="Connecteur droit 28">
            <a:extLst>
              <a:ext uri="{FF2B5EF4-FFF2-40B4-BE49-F238E27FC236}">
                <a16:creationId xmlns:a16="http://schemas.microsoft.com/office/drawing/2014/main" id="{A3CD787F-700E-49B3-A2D9-3BF531BB9A6D}"/>
              </a:ext>
            </a:extLst>
          </p:cNvPr>
          <p:cNvCxnSpPr>
            <a:cxnSpLocks/>
          </p:cNvCxnSpPr>
          <p:nvPr/>
        </p:nvCxnSpPr>
        <p:spPr>
          <a:xfrm>
            <a:off x="1423555" y="4779818"/>
            <a:ext cx="5915129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ZoneTexte 30">
            <a:extLst>
              <a:ext uri="{FF2B5EF4-FFF2-40B4-BE49-F238E27FC236}">
                <a16:creationId xmlns:a16="http://schemas.microsoft.com/office/drawing/2014/main" id="{4AF4A822-EC76-496E-B0F0-569EE63343CD}"/>
              </a:ext>
            </a:extLst>
          </p:cNvPr>
          <p:cNvSpPr txBox="1"/>
          <p:nvPr/>
        </p:nvSpPr>
        <p:spPr>
          <a:xfrm>
            <a:off x="7338684" y="4613563"/>
            <a:ext cx="17117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Human error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F10DBA2-24F7-412D-B430-80DA485F5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5CB64-B36B-4367-8B88-6F3791B72476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012839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e 2">
            <a:extLst>
              <a:ext uri="{FF2B5EF4-FFF2-40B4-BE49-F238E27FC236}">
                <a16:creationId xmlns:a16="http://schemas.microsoft.com/office/drawing/2014/main" id="{0DDEF615-55A7-4A1F-92A9-46F5A5ADE30C}"/>
              </a:ext>
            </a:extLst>
          </p:cNvPr>
          <p:cNvGrpSpPr/>
          <p:nvPr/>
        </p:nvGrpSpPr>
        <p:grpSpPr>
          <a:xfrm>
            <a:off x="0" y="0"/>
            <a:ext cx="9144000" cy="792000"/>
            <a:chOff x="0" y="0"/>
            <a:chExt cx="9144000" cy="792000"/>
          </a:xfrm>
        </p:grpSpPr>
        <p:sp>
          <p:nvSpPr>
            <p:cNvPr id="4" name="Forme libre 1">
              <a:extLst>
                <a:ext uri="{FF2B5EF4-FFF2-40B4-BE49-F238E27FC236}">
                  <a16:creationId xmlns:a16="http://schemas.microsoft.com/office/drawing/2014/main" id="{799C590C-B94A-476A-A1AC-9F872B318ED7}"/>
                </a:ext>
              </a:extLst>
            </p:cNvPr>
            <p:cNvSpPr/>
            <p:nvPr/>
          </p:nvSpPr>
          <p:spPr>
            <a:xfrm>
              <a:off x="0" y="0"/>
              <a:ext cx="9144000" cy="7920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DDDDDD"/>
            </a:solidFill>
            <a:ln w="19080">
              <a:solidFill>
                <a:srgbClr val="000000"/>
              </a:solidFill>
              <a:prstDash val="solid"/>
            </a:ln>
          </p:spPr>
          <p:txBody>
            <a:bodyPr wrap="none" lIns="99360" tIns="54360" rIns="99360" bIns="54360" anchor="ctr" anchorCtr="0" compatLnSpc="0">
              <a:noAutofit/>
            </a:bodyPr>
            <a:lstStyle/>
            <a:p>
              <a:pPr marL="0" marR="0" lvl="0" indent="0" algn="l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 spc="0" baseline="0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5" name="ZoneTexte 4">
              <a:extLst>
                <a:ext uri="{FF2B5EF4-FFF2-40B4-BE49-F238E27FC236}">
                  <a16:creationId xmlns:a16="http://schemas.microsoft.com/office/drawing/2014/main" id="{1197ABE2-B112-4DA9-A8BF-4DD2CD687613}"/>
                </a:ext>
              </a:extLst>
            </p:cNvPr>
            <p:cNvSpPr txBox="1"/>
            <p:nvPr/>
          </p:nvSpPr>
          <p:spPr>
            <a:xfrm>
              <a:off x="0" y="173621"/>
              <a:ext cx="9144000" cy="50381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0000" tIns="45000" rIns="90000" bIns="45000" anchorCtr="0" compatLnSpc="0">
              <a:spAutoFit/>
            </a:bodyPr>
            <a:lstStyle/>
            <a:p>
              <a:pPr marL="0" marR="0" lvl="0" indent="0" algn="ctr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en-US" sz="2800" dirty="0">
                  <a:highlight>
                    <a:scrgbClr r="0" g="0" b="0">
                      <a:alpha val="0"/>
                    </a:scrgbClr>
                  </a:highlight>
                  <a:latin typeface="arial" pitchFamily="34"/>
                  <a:ea typeface="Noto Sans CJK SC Regular" pitchFamily="2"/>
                  <a:cs typeface="FreeSans" pitchFamily="2"/>
                </a:rPr>
                <a:t>2012 : Breakthrough for image classification </a:t>
              </a:r>
              <a:endParaRPr lang="en-US" sz="2800" b="0" i="0" u="none" strike="noStrike" kern="1200" cap="none" spc="0" baseline="0" dirty="0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arial" pitchFamily="34"/>
                <a:ea typeface="Noto Sans CJK SC Regular" pitchFamily="2"/>
                <a:cs typeface="FreeSans" pitchFamily="2"/>
              </a:endParaRPr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76E43C4B-30BA-4884-A65B-EACD9A5C4C99}"/>
              </a:ext>
            </a:extLst>
          </p:cNvPr>
          <p:cNvSpPr/>
          <p:nvPr/>
        </p:nvSpPr>
        <p:spPr>
          <a:xfrm>
            <a:off x="4200018" y="6611779"/>
            <a:ext cx="494398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fr-FR" sz="1000" dirty="0" err="1">
                <a:latin typeface="Arial" panose="020B0604020202020204" pitchFamily="34" charset="0"/>
              </a:rPr>
              <a:t>Simonyan</a:t>
            </a:r>
            <a:r>
              <a:rPr lang="fr-FR" sz="1000" dirty="0">
                <a:latin typeface="Arial" panose="020B0604020202020204" pitchFamily="34" charset="0"/>
              </a:rPr>
              <a:t> &amp; </a:t>
            </a:r>
            <a:r>
              <a:rPr lang="fr-FR" sz="1000" dirty="0" err="1">
                <a:latin typeface="Arial" panose="020B0604020202020204" pitchFamily="34" charset="0"/>
              </a:rPr>
              <a:t>Zisserman</a:t>
            </a:r>
            <a:r>
              <a:rPr lang="fr-FR" sz="1000" dirty="0">
                <a:latin typeface="Arial" panose="020B0604020202020204" pitchFamily="34" charset="0"/>
              </a:rPr>
              <a:t>. 2015. </a:t>
            </a:r>
            <a:r>
              <a:rPr lang="fr-FR" sz="1000" dirty="0" err="1">
                <a:latin typeface="Arial" panose="020B0604020202020204" pitchFamily="34" charset="0"/>
              </a:rPr>
              <a:t>Internantional</a:t>
            </a:r>
            <a:r>
              <a:rPr lang="fr-FR" sz="1000" dirty="0">
                <a:latin typeface="Arial" panose="020B0604020202020204" pitchFamily="34" charset="0"/>
              </a:rPr>
              <a:t> </a:t>
            </a:r>
            <a:r>
              <a:rPr lang="fr-FR" sz="1000" dirty="0" err="1">
                <a:latin typeface="Arial" panose="020B0604020202020204" pitchFamily="34" charset="0"/>
              </a:rPr>
              <a:t>conference</a:t>
            </a:r>
            <a:r>
              <a:rPr lang="fr-FR" sz="1000" dirty="0">
                <a:latin typeface="Arial" panose="020B0604020202020204" pitchFamily="34" charset="0"/>
              </a:rPr>
              <a:t> on </a:t>
            </a:r>
            <a:r>
              <a:rPr lang="fr-FR" sz="1000" dirty="0" err="1">
                <a:latin typeface="Arial" panose="020B0604020202020204" pitchFamily="34" charset="0"/>
              </a:rPr>
              <a:t>learning</a:t>
            </a:r>
            <a:r>
              <a:rPr lang="fr-FR" sz="1000" dirty="0">
                <a:latin typeface="Arial" panose="020B0604020202020204" pitchFamily="34" charset="0"/>
              </a:rPr>
              <a:t> </a:t>
            </a:r>
            <a:r>
              <a:rPr lang="fr-FR" sz="1000" dirty="0" err="1">
                <a:latin typeface="Arial" panose="020B0604020202020204" pitchFamily="34" charset="0"/>
              </a:rPr>
              <a:t>representations</a:t>
            </a:r>
            <a:endParaRPr lang="fr-FR" sz="10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0A2EA42B-C0A7-4E39-A6E1-DDCD3BB729F8}"/>
              </a:ext>
            </a:extLst>
          </p:cNvPr>
          <p:cNvGrpSpPr/>
          <p:nvPr/>
        </p:nvGrpSpPr>
        <p:grpSpPr>
          <a:xfrm>
            <a:off x="683090" y="1225395"/>
            <a:ext cx="8367392" cy="5292595"/>
            <a:chOff x="683090" y="1225395"/>
            <a:chExt cx="8367392" cy="5292595"/>
          </a:xfrm>
        </p:grpSpPr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52AC9724-1CEA-448A-8BD0-0F3215BDA5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3090" y="1225395"/>
              <a:ext cx="6655594" cy="4327684"/>
            </a:xfrm>
            <a:prstGeom prst="rect">
              <a:avLst/>
            </a:prstGeom>
            <a:ln>
              <a:noFill/>
            </a:ln>
          </p:spPr>
        </p:pic>
        <p:sp>
          <p:nvSpPr>
            <p:cNvPr id="10" name="Accolade fermante 9">
              <a:extLst>
                <a:ext uri="{FF2B5EF4-FFF2-40B4-BE49-F238E27FC236}">
                  <a16:creationId xmlns:a16="http://schemas.microsoft.com/office/drawing/2014/main" id="{FA5620B2-8C1F-406D-93F7-28F20A95EDED}"/>
                </a:ext>
              </a:extLst>
            </p:cNvPr>
            <p:cNvSpPr/>
            <p:nvPr/>
          </p:nvSpPr>
          <p:spPr>
            <a:xfrm rot="5400000">
              <a:off x="2082731" y="5185343"/>
              <a:ext cx="161976" cy="1055044"/>
            </a:xfrm>
            <a:prstGeom prst="rightBrace">
              <a:avLst>
                <a:gd name="adj1" fmla="val 57869"/>
                <a:gd name="adj2" fmla="val 49015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5E662A40-5D5A-40C8-B1F7-040DC7B0E5B4}"/>
                </a:ext>
              </a:extLst>
            </p:cNvPr>
            <p:cNvSpPr txBox="1"/>
            <p:nvPr/>
          </p:nvSpPr>
          <p:spPr>
            <a:xfrm>
              <a:off x="1309250" y="5933215"/>
              <a:ext cx="17145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Features engineering</a:t>
              </a:r>
            </a:p>
          </p:txBody>
        </p:sp>
        <p:cxnSp>
          <p:nvCxnSpPr>
            <p:cNvPr id="13" name="Connecteur droit avec flèche 12">
              <a:extLst>
                <a:ext uri="{FF2B5EF4-FFF2-40B4-BE49-F238E27FC236}">
                  <a16:creationId xmlns:a16="http://schemas.microsoft.com/office/drawing/2014/main" id="{F32CF971-5B17-4C0A-9CE4-908D8DECFA0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94119" y="3703109"/>
              <a:ext cx="415636" cy="71302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Accolade fermante 16">
              <a:extLst>
                <a:ext uri="{FF2B5EF4-FFF2-40B4-BE49-F238E27FC236}">
                  <a16:creationId xmlns:a16="http://schemas.microsoft.com/office/drawing/2014/main" id="{7FE313E3-7310-4CC3-9FF8-9507E2D99FD5}"/>
                </a:ext>
              </a:extLst>
            </p:cNvPr>
            <p:cNvSpPr/>
            <p:nvPr/>
          </p:nvSpPr>
          <p:spPr>
            <a:xfrm rot="5400000">
              <a:off x="5026821" y="3744469"/>
              <a:ext cx="161976" cy="3936792"/>
            </a:xfrm>
            <a:prstGeom prst="rightBrace">
              <a:avLst>
                <a:gd name="adj1" fmla="val 57869"/>
                <a:gd name="adj2" fmla="val 49015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id="{18F0F175-40B9-4810-88BA-D3B5B6762F2E}"/>
                </a:ext>
              </a:extLst>
            </p:cNvPr>
            <p:cNvSpPr txBox="1"/>
            <p:nvPr/>
          </p:nvSpPr>
          <p:spPr>
            <a:xfrm>
              <a:off x="4287981" y="5933215"/>
              <a:ext cx="17145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Deep Learning</a:t>
              </a:r>
            </a:p>
          </p:txBody>
        </p:sp>
        <p:cxnSp>
          <p:nvCxnSpPr>
            <p:cNvPr id="29" name="Connecteur droit 28">
              <a:extLst>
                <a:ext uri="{FF2B5EF4-FFF2-40B4-BE49-F238E27FC236}">
                  <a16:creationId xmlns:a16="http://schemas.microsoft.com/office/drawing/2014/main" id="{A3CD787F-700E-49B3-A2D9-3BF531BB9A6D}"/>
                </a:ext>
              </a:extLst>
            </p:cNvPr>
            <p:cNvCxnSpPr>
              <a:cxnSpLocks/>
            </p:cNvCxnSpPr>
            <p:nvPr/>
          </p:nvCxnSpPr>
          <p:spPr>
            <a:xfrm>
              <a:off x="1423555" y="4779818"/>
              <a:ext cx="5915129" cy="0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ZoneTexte 30">
              <a:extLst>
                <a:ext uri="{FF2B5EF4-FFF2-40B4-BE49-F238E27FC236}">
                  <a16:creationId xmlns:a16="http://schemas.microsoft.com/office/drawing/2014/main" id="{4AF4A822-EC76-496E-B0F0-569EE63343CD}"/>
                </a:ext>
              </a:extLst>
            </p:cNvPr>
            <p:cNvSpPr txBox="1"/>
            <p:nvPr/>
          </p:nvSpPr>
          <p:spPr>
            <a:xfrm>
              <a:off x="7338684" y="4613563"/>
              <a:ext cx="171179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Human error</a:t>
              </a:r>
            </a:p>
          </p:txBody>
        </p:sp>
        <p:grpSp>
          <p:nvGrpSpPr>
            <p:cNvPr id="20" name="Groupe 19">
              <a:extLst>
                <a:ext uri="{FF2B5EF4-FFF2-40B4-BE49-F238E27FC236}">
                  <a16:creationId xmlns:a16="http://schemas.microsoft.com/office/drawing/2014/main" id="{7D319A64-6A09-41D3-80EB-E257711A42AF}"/>
                </a:ext>
              </a:extLst>
            </p:cNvPr>
            <p:cNvGrpSpPr/>
            <p:nvPr/>
          </p:nvGrpSpPr>
          <p:grpSpPr>
            <a:xfrm>
              <a:off x="4309248" y="1819587"/>
              <a:ext cx="4650250" cy="1883522"/>
              <a:chOff x="4309248" y="1819587"/>
              <a:chExt cx="4650250" cy="1883522"/>
            </a:xfrm>
          </p:grpSpPr>
          <p:sp>
            <p:nvSpPr>
              <p:cNvPr id="21" name="Rectangle : coins arrondis 20">
                <a:extLst>
                  <a:ext uri="{FF2B5EF4-FFF2-40B4-BE49-F238E27FC236}">
                    <a16:creationId xmlns:a16="http://schemas.microsoft.com/office/drawing/2014/main" id="{1AF5B24A-D14E-4F28-AF8C-354EB0646C6A}"/>
                  </a:ext>
                </a:extLst>
              </p:cNvPr>
              <p:cNvSpPr/>
              <p:nvPr/>
            </p:nvSpPr>
            <p:spPr>
              <a:xfrm>
                <a:off x="4309248" y="1819587"/>
                <a:ext cx="4637323" cy="1883522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4" name="Image 13">
                <a:extLst>
                  <a:ext uri="{FF2B5EF4-FFF2-40B4-BE49-F238E27FC236}">
                    <a16:creationId xmlns:a16="http://schemas.microsoft.com/office/drawing/2014/main" id="{F562796B-1473-4B7B-9C67-610F46959C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22174" y="2367872"/>
                <a:ext cx="4637324" cy="1052871"/>
              </a:xfrm>
              <a:prstGeom prst="rect">
                <a:avLst/>
              </a:prstGeom>
            </p:spPr>
          </p:pic>
          <p:sp>
            <p:nvSpPr>
              <p:cNvPr id="15" name="ZoneTexte 14">
                <a:extLst>
                  <a:ext uri="{FF2B5EF4-FFF2-40B4-BE49-F238E27FC236}">
                    <a16:creationId xmlns:a16="http://schemas.microsoft.com/office/drawing/2014/main" id="{FDF4D711-A87D-4B41-A228-0CC2943C29C6}"/>
                  </a:ext>
                </a:extLst>
              </p:cNvPr>
              <p:cNvSpPr txBox="1"/>
              <p:nvPr/>
            </p:nvSpPr>
            <p:spPr>
              <a:xfrm>
                <a:off x="4504186" y="1852561"/>
                <a:ext cx="4247447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u="sng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VGGnet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:  Convolutional Neural Network (CNN)</a:t>
                </a:r>
              </a:p>
            </p:txBody>
          </p:sp>
        </p:grpSp>
      </p:grp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2E2D05A3-CC8B-40D0-8B05-40521BA126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5CB64-B36B-4367-8B88-6F3791B72476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817867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52AC9724-1CEA-448A-8BD0-0F3215BDA5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090" y="1225395"/>
            <a:ext cx="6655594" cy="4327684"/>
          </a:xfrm>
          <a:prstGeom prst="rect">
            <a:avLst/>
          </a:prstGeom>
          <a:ln>
            <a:noFill/>
          </a:ln>
        </p:spPr>
      </p:pic>
      <p:grpSp>
        <p:nvGrpSpPr>
          <p:cNvPr id="3" name="Groupe 2">
            <a:extLst>
              <a:ext uri="{FF2B5EF4-FFF2-40B4-BE49-F238E27FC236}">
                <a16:creationId xmlns:a16="http://schemas.microsoft.com/office/drawing/2014/main" id="{0DDEF615-55A7-4A1F-92A9-46F5A5ADE30C}"/>
              </a:ext>
            </a:extLst>
          </p:cNvPr>
          <p:cNvGrpSpPr/>
          <p:nvPr/>
        </p:nvGrpSpPr>
        <p:grpSpPr>
          <a:xfrm>
            <a:off x="0" y="0"/>
            <a:ext cx="9144000" cy="792000"/>
            <a:chOff x="0" y="0"/>
            <a:chExt cx="9144000" cy="792000"/>
          </a:xfrm>
        </p:grpSpPr>
        <p:sp>
          <p:nvSpPr>
            <p:cNvPr id="4" name="Forme libre 1">
              <a:extLst>
                <a:ext uri="{FF2B5EF4-FFF2-40B4-BE49-F238E27FC236}">
                  <a16:creationId xmlns:a16="http://schemas.microsoft.com/office/drawing/2014/main" id="{799C590C-B94A-476A-A1AC-9F872B318ED7}"/>
                </a:ext>
              </a:extLst>
            </p:cNvPr>
            <p:cNvSpPr/>
            <p:nvPr/>
          </p:nvSpPr>
          <p:spPr>
            <a:xfrm>
              <a:off x="0" y="0"/>
              <a:ext cx="9144000" cy="7920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DDDDDD"/>
            </a:solidFill>
            <a:ln w="19080">
              <a:solidFill>
                <a:srgbClr val="000000"/>
              </a:solidFill>
              <a:prstDash val="solid"/>
            </a:ln>
          </p:spPr>
          <p:txBody>
            <a:bodyPr wrap="none" lIns="99360" tIns="54360" rIns="99360" bIns="54360" anchor="ctr" anchorCtr="0" compatLnSpc="0">
              <a:noAutofit/>
            </a:bodyPr>
            <a:lstStyle/>
            <a:p>
              <a:pPr marL="0" marR="0" lvl="0" indent="0" algn="l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 spc="0" baseline="0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5" name="ZoneTexte 4">
              <a:extLst>
                <a:ext uri="{FF2B5EF4-FFF2-40B4-BE49-F238E27FC236}">
                  <a16:creationId xmlns:a16="http://schemas.microsoft.com/office/drawing/2014/main" id="{1197ABE2-B112-4DA9-A8BF-4DD2CD687613}"/>
                </a:ext>
              </a:extLst>
            </p:cNvPr>
            <p:cNvSpPr txBox="1"/>
            <p:nvPr/>
          </p:nvSpPr>
          <p:spPr>
            <a:xfrm>
              <a:off x="0" y="173621"/>
              <a:ext cx="9144000" cy="50381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0000" tIns="45000" rIns="90000" bIns="45000" anchorCtr="0" compatLnSpc="0">
              <a:spAutoFit/>
            </a:bodyPr>
            <a:lstStyle/>
            <a:p>
              <a:pPr marL="0" marR="0" lvl="0" indent="0" algn="ctr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en-US" sz="2800" dirty="0">
                  <a:highlight>
                    <a:scrgbClr r="0" g="0" b="0">
                      <a:alpha val="0"/>
                    </a:scrgbClr>
                  </a:highlight>
                  <a:latin typeface="arial" pitchFamily="34"/>
                  <a:ea typeface="Noto Sans CJK SC Regular" pitchFamily="2"/>
                  <a:cs typeface="FreeSans" pitchFamily="2"/>
                </a:rPr>
                <a:t>2012 : Breakthrough for image classification </a:t>
              </a:r>
              <a:endParaRPr lang="en-US" sz="2800" b="0" i="0" u="none" strike="noStrike" kern="1200" cap="none" spc="0" baseline="0" dirty="0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arial" pitchFamily="34"/>
                <a:ea typeface="Noto Sans CJK SC Regular" pitchFamily="2"/>
                <a:cs typeface="FreeSans" pitchFamily="2"/>
              </a:endParaRPr>
            </a:p>
          </p:txBody>
        </p:sp>
      </p:grpSp>
      <p:sp>
        <p:nvSpPr>
          <p:cNvPr id="10" name="Accolade fermante 9">
            <a:extLst>
              <a:ext uri="{FF2B5EF4-FFF2-40B4-BE49-F238E27FC236}">
                <a16:creationId xmlns:a16="http://schemas.microsoft.com/office/drawing/2014/main" id="{FA5620B2-8C1F-406D-93F7-28F20A95EDED}"/>
              </a:ext>
            </a:extLst>
          </p:cNvPr>
          <p:cNvSpPr/>
          <p:nvPr/>
        </p:nvSpPr>
        <p:spPr>
          <a:xfrm rot="5400000">
            <a:off x="2082731" y="5185343"/>
            <a:ext cx="161976" cy="1055044"/>
          </a:xfrm>
          <a:prstGeom prst="rightBrace">
            <a:avLst>
              <a:gd name="adj1" fmla="val 57869"/>
              <a:gd name="adj2" fmla="val 49015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5E662A40-5D5A-40C8-B1F7-040DC7B0E5B4}"/>
              </a:ext>
            </a:extLst>
          </p:cNvPr>
          <p:cNvSpPr txBox="1"/>
          <p:nvPr/>
        </p:nvSpPr>
        <p:spPr>
          <a:xfrm>
            <a:off x="1309250" y="5933215"/>
            <a:ext cx="1714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Features engineering</a:t>
            </a:r>
          </a:p>
        </p:txBody>
      </p: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F32CF971-5B17-4C0A-9CE4-908D8DECFA0F}"/>
              </a:ext>
            </a:extLst>
          </p:cNvPr>
          <p:cNvCxnSpPr>
            <a:cxnSpLocks/>
            <a:stCxn id="21" idx="2"/>
          </p:cNvCxnSpPr>
          <p:nvPr/>
        </p:nvCxnSpPr>
        <p:spPr>
          <a:xfrm flipH="1">
            <a:off x="5486400" y="3400038"/>
            <a:ext cx="898814" cy="13797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Accolade fermante 16">
            <a:extLst>
              <a:ext uri="{FF2B5EF4-FFF2-40B4-BE49-F238E27FC236}">
                <a16:creationId xmlns:a16="http://schemas.microsoft.com/office/drawing/2014/main" id="{7FE313E3-7310-4CC3-9FF8-9507E2D99FD5}"/>
              </a:ext>
            </a:extLst>
          </p:cNvPr>
          <p:cNvSpPr/>
          <p:nvPr/>
        </p:nvSpPr>
        <p:spPr>
          <a:xfrm rot="5400000">
            <a:off x="5026821" y="3744469"/>
            <a:ext cx="161976" cy="3936792"/>
          </a:xfrm>
          <a:prstGeom prst="rightBrace">
            <a:avLst>
              <a:gd name="adj1" fmla="val 57869"/>
              <a:gd name="adj2" fmla="val 49015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18F0F175-40B9-4810-88BA-D3B5B6762F2E}"/>
              </a:ext>
            </a:extLst>
          </p:cNvPr>
          <p:cNvSpPr txBox="1"/>
          <p:nvPr/>
        </p:nvSpPr>
        <p:spPr>
          <a:xfrm>
            <a:off x="4287981" y="5933215"/>
            <a:ext cx="171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Deep Learning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6E43C4B-30BA-4884-A65B-EACD9A5C4C99}"/>
              </a:ext>
            </a:extLst>
          </p:cNvPr>
          <p:cNvSpPr/>
          <p:nvPr/>
        </p:nvSpPr>
        <p:spPr>
          <a:xfrm>
            <a:off x="4220857" y="6611779"/>
            <a:ext cx="492314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Pic Credit: </a:t>
            </a:r>
            <a:r>
              <a:rPr lang="en-US" sz="1000" dirty="0">
                <a:latin typeface="Arial" panose="020B0604020202020204" pitchFamily="34" charset="0"/>
              </a:rPr>
              <a:t>He et al. 2016. Conference on Computer Vision and Pattern Recognition </a:t>
            </a:r>
            <a:endParaRPr lang="en-US" sz="10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9" name="Connecteur droit 28">
            <a:extLst>
              <a:ext uri="{FF2B5EF4-FFF2-40B4-BE49-F238E27FC236}">
                <a16:creationId xmlns:a16="http://schemas.microsoft.com/office/drawing/2014/main" id="{A3CD787F-700E-49B3-A2D9-3BF531BB9A6D}"/>
              </a:ext>
            </a:extLst>
          </p:cNvPr>
          <p:cNvCxnSpPr>
            <a:cxnSpLocks/>
          </p:cNvCxnSpPr>
          <p:nvPr/>
        </p:nvCxnSpPr>
        <p:spPr>
          <a:xfrm>
            <a:off x="1423555" y="4779818"/>
            <a:ext cx="5915129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ZoneTexte 30">
            <a:extLst>
              <a:ext uri="{FF2B5EF4-FFF2-40B4-BE49-F238E27FC236}">
                <a16:creationId xmlns:a16="http://schemas.microsoft.com/office/drawing/2014/main" id="{4AF4A822-EC76-496E-B0F0-569EE63343CD}"/>
              </a:ext>
            </a:extLst>
          </p:cNvPr>
          <p:cNvSpPr txBox="1"/>
          <p:nvPr/>
        </p:nvSpPr>
        <p:spPr>
          <a:xfrm>
            <a:off x="7338684" y="4613563"/>
            <a:ext cx="17117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Human error</a:t>
            </a:r>
          </a:p>
        </p:txBody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id="{113B316F-8E37-4A1E-AD7D-114F61FC55AF}"/>
              </a:ext>
            </a:extLst>
          </p:cNvPr>
          <p:cNvGrpSpPr/>
          <p:nvPr/>
        </p:nvGrpSpPr>
        <p:grpSpPr>
          <a:xfrm>
            <a:off x="3751119" y="1913106"/>
            <a:ext cx="5268189" cy="1486932"/>
            <a:chOff x="3678382" y="1819587"/>
            <a:chExt cx="5268189" cy="1486932"/>
          </a:xfrm>
        </p:grpSpPr>
        <p:sp>
          <p:nvSpPr>
            <p:cNvPr id="21" name="Rectangle : coins arrondis 20">
              <a:extLst>
                <a:ext uri="{FF2B5EF4-FFF2-40B4-BE49-F238E27FC236}">
                  <a16:creationId xmlns:a16="http://schemas.microsoft.com/office/drawing/2014/main" id="{1AF5B24A-D14E-4F28-AF8C-354EB0646C6A}"/>
                </a:ext>
              </a:extLst>
            </p:cNvPr>
            <p:cNvSpPr/>
            <p:nvPr/>
          </p:nvSpPr>
          <p:spPr>
            <a:xfrm>
              <a:off x="3678382" y="1819587"/>
              <a:ext cx="5268189" cy="1486932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Image 5">
              <a:extLst>
                <a:ext uri="{FF2B5EF4-FFF2-40B4-BE49-F238E27FC236}">
                  <a16:creationId xmlns:a16="http://schemas.microsoft.com/office/drawing/2014/main" id="{CB02E623-D782-4C6F-A584-FF406D09A2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6200000">
              <a:off x="5884327" y="89738"/>
              <a:ext cx="856298" cy="5173218"/>
            </a:xfrm>
            <a:prstGeom prst="rect">
              <a:avLst/>
            </a:prstGeom>
          </p:spPr>
        </p:pic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FDF4D711-A87D-4B41-A228-0CC2943C29C6}"/>
                </a:ext>
              </a:extLst>
            </p:cNvPr>
            <p:cNvSpPr txBox="1"/>
            <p:nvPr/>
          </p:nvSpPr>
          <p:spPr>
            <a:xfrm>
              <a:off x="4188753" y="1852561"/>
              <a:ext cx="4247447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u="sng" dirty="0" err="1">
                  <a:latin typeface="Arial" panose="020B0604020202020204" pitchFamily="34" charset="0"/>
                  <a:cs typeface="Arial" panose="020B0604020202020204" pitchFamily="34" charset="0"/>
                </a:rPr>
                <a:t>ResNet</a:t>
              </a:r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 :  Deep residual learning - </a:t>
              </a:r>
              <a:r>
                <a:rPr lang="en-US" sz="1400" dirty="0" err="1">
                  <a:latin typeface="Arial" panose="020B0604020202020204" pitchFamily="34" charset="0"/>
                  <a:cs typeface="Arial" panose="020B0604020202020204" pitchFamily="34" charset="0"/>
                </a:rPr>
                <a:t>microsoft</a:t>
              </a:r>
              <a:endParaRPr 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0C9AABE8-7050-42FA-9792-689402D60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5CB64-B36B-4367-8B88-6F3791B72476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005177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1">
            <a:extLst>
              <a:ext uri="{FF2B5EF4-FFF2-40B4-BE49-F238E27FC236}">
                <a16:creationId xmlns:a16="http://schemas.microsoft.com/office/drawing/2014/main" id="{966488B1-9370-4B3F-81AF-3D85154C4F18}"/>
              </a:ext>
            </a:extLst>
          </p:cNvPr>
          <p:cNvGrpSpPr/>
          <p:nvPr/>
        </p:nvGrpSpPr>
        <p:grpSpPr>
          <a:xfrm>
            <a:off x="0" y="0"/>
            <a:ext cx="9144000" cy="792000"/>
            <a:chOff x="0" y="0"/>
            <a:chExt cx="9144000" cy="792000"/>
          </a:xfrm>
        </p:grpSpPr>
        <p:sp>
          <p:nvSpPr>
            <p:cNvPr id="3" name="Forme libre 1">
              <a:extLst>
                <a:ext uri="{FF2B5EF4-FFF2-40B4-BE49-F238E27FC236}">
                  <a16:creationId xmlns:a16="http://schemas.microsoft.com/office/drawing/2014/main" id="{F9D1EEC8-FDF9-4B6F-AC1E-4F564CBC998C}"/>
                </a:ext>
              </a:extLst>
            </p:cNvPr>
            <p:cNvSpPr/>
            <p:nvPr/>
          </p:nvSpPr>
          <p:spPr>
            <a:xfrm>
              <a:off x="0" y="0"/>
              <a:ext cx="9144000" cy="7920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DDDDDD"/>
            </a:solidFill>
            <a:ln w="19080">
              <a:solidFill>
                <a:srgbClr val="000000"/>
              </a:solidFill>
              <a:prstDash val="solid"/>
            </a:ln>
          </p:spPr>
          <p:txBody>
            <a:bodyPr wrap="none" lIns="99360" tIns="54360" rIns="99360" bIns="54360" anchor="ctr" anchorCtr="0" compatLnSpc="0">
              <a:noAutofit/>
            </a:bodyPr>
            <a:lstStyle/>
            <a:p>
              <a:pPr marL="0" marR="0" lvl="0" indent="0" algn="l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 spc="0" baseline="0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4" name="ZoneTexte 3">
              <a:extLst>
                <a:ext uri="{FF2B5EF4-FFF2-40B4-BE49-F238E27FC236}">
                  <a16:creationId xmlns:a16="http://schemas.microsoft.com/office/drawing/2014/main" id="{B22E9F4D-C3D8-40B1-9357-ED72A7503626}"/>
                </a:ext>
              </a:extLst>
            </p:cNvPr>
            <p:cNvSpPr txBox="1"/>
            <p:nvPr/>
          </p:nvSpPr>
          <p:spPr>
            <a:xfrm>
              <a:off x="0" y="173621"/>
              <a:ext cx="9144000" cy="50381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0000" tIns="45000" rIns="90000" bIns="45000" anchorCtr="0" compatLnSpc="0">
              <a:spAutoFit/>
            </a:bodyPr>
            <a:lstStyle/>
            <a:p>
              <a:pPr marL="0" marR="0" lvl="0" indent="0" algn="ctr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en-US" sz="2800" dirty="0">
                  <a:highlight>
                    <a:scrgbClr r="0" g="0" b="0">
                      <a:alpha val="0"/>
                    </a:scrgbClr>
                  </a:highlight>
                  <a:latin typeface="arial" pitchFamily="34"/>
                  <a:ea typeface="Noto Sans CJK SC Regular" pitchFamily="2"/>
                  <a:cs typeface="FreeSans" pitchFamily="2"/>
                </a:rPr>
                <a:t>Why only now?</a:t>
              </a:r>
              <a:endParaRPr lang="en-US" sz="2800" b="0" i="0" u="none" strike="noStrike" kern="1200" cap="none" spc="0" baseline="0" dirty="0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arial" pitchFamily="34"/>
                <a:ea typeface="Noto Sans CJK SC Regular" pitchFamily="2"/>
                <a:cs typeface="FreeSans" pitchFamily="2"/>
              </a:endParaRPr>
            </a:p>
          </p:txBody>
        </p:sp>
      </p:grpSp>
      <p:sp>
        <p:nvSpPr>
          <p:cNvPr id="5" name="Flèche : droite à entaille 4">
            <a:extLst>
              <a:ext uri="{FF2B5EF4-FFF2-40B4-BE49-F238E27FC236}">
                <a16:creationId xmlns:a16="http://schemas.microsoft.com/office/drawing/2014/main" id="{1540AFA7-69F2-4E4A-B62E-2C92700BF464}"/>
              </a:ext>
            </a:extLst>
          </p:cNvPr>
          <p:cNvSpPr/>
          <p:nvPr/>
        </p:nvSpPr>
        <p:spPr>
          <a:xfrm>
            <a:off x="462643" y="1009894"/>
            <a:ext cx="8218714" cy="1360714"/>
          </a:xfrm>
          <a:prstGeom prst="notchedRightArrow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0800000" scaled="1"/>
            <a:tileRect/>
          </a:gra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e 9">
            <a:extLst>
              <a:ext uri="{FF2B5EF4-FFF2-40B4-BE49-F238E27FC236}">
                <a16:creationId xmlns:a16="http://schemas.microsoft.com/office/drawing/2014/main" id="{141FB774-92CB-42F4-81ED-54D51BC415B6}"/>
              </a:ext>
            </a:extLst>
          </p:cNvPr>
          <p:cNvGrpSpPr/>
          <p:nvPr/>
        </p:nvGrpSpPr>
        <p:grpSpPr>
          <a:xfrm>
            <a:off x="228600" y="1347349"/>
            <a:ext cx="2493818" cy="5254086"/>
            <a:chOff x="228600" y="1347349"/>
            <a:chExt cx="2493818" cy="5254086"/>
          </a:xfrm>
        </p:grpSpPr>
        <p:cxnSp>
          <p:nvCxnSpPr>
            <p:cNvPr id="7" name="Connecteur droit 6">
              <a:extLst>
                <a:ext uri="{FF2B5EF4-FFF2-40B4-BE49-F238E27FC236}">
                  <a16:creationId xmlns:a16="http://schemas.microsoft.com/office/drawing/2014/main" id="{92900C89-B604-4D9D-BA53-CA5927A77325}"/>
                </a:ext>
              </a:extLst>
            </p:cNvPr>
            <p:cNvCxnSpPr>
              <a:cxnSpLocks/>
            </p:cNvCxnSpPr>
            <p:nvPr/>
          </p:nvCxnSpPr>
          <p:spPr>
            <a:xfrm>
              <a:off x="1480457" y="1347349"/>
              <a:ext cx="0" cy="2612572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B9E92DE0-1675-407C-ACE1-510FC44A1AAE}"/>
                </a:ext>
              </a:extLst>
            </p:cNvPr>
            <p:cNvSpPr txBox="1"/>
            <p:nvPr/>
          </p:nvSpPr>
          <p:spPr>
            <a:xfrm rot="16200000">
              <a:off x="957943" y="2556548"/>
              <a:ext cx="104502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40s-60s</a:t>
              </a:r>
            </a:p>
          </p:txBody>
        </p:sp>
        <p:pic>
          <p:nvPicPr>
            <p:cNvPr id="47" name="Image 46">
              <a:extLst>
                <a:ext uri="{FF2B5EF4-FFF2-40B4-BE49-F238E27FC236}">
                  <a16:creationId xmlns:a16="http://schemas.microsoft.com/office/drawing/2014/main" id="{6437B5DF-0B93-4BD4-8A59-BB97BFE17C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9267" y="3444025"/>
              <a:ext cx="2062151" cy="1535716"/>
            </a:xfrm>
            <a:prstGeom prst="roundRect">
              <a:avLst>
                <a:gd name="adj" fmla="val 4167"/>
              </a:avLst>
            </a:prstGeom>
            <a:solidFill>
              <a:srgbClr val="FFFFFF"/>
            </a:solidFill>
            <a:ln w="76200" cap="sq">
              <a:solidFill>
                <a:srgbClr val="292929"/>
              </a:solidFill>
              <a:miter lim="800000"/>
            </a:ln>
            <a:effectLst>
              <a:reflection blurRad="12700" stA="28000" endPos="28000" dist="5000" dir="5400000" sy="-100000" algn="bl" rotWithShape="0"/>
            </a:effectLst>
            <a:scene3d>
              <a:camera prst="orthographicFront"/>
              <a:lightRig rig="threePt" dir="t">
                <a:rot lat="0" lon="0" rev="2700000"/>
              </a:lightRig>
            </a:scene3d>
            <a:sp3d>
              <a:bevelT h="38100"/>
              <a:contourClr>
                <a:srgbClr val="C0C0C0"/>
              </a:contourClr>
            </a:sp3d>
          </p:spPr>
        </p:pic>
        <p:sp>
          <p:nvSpPr>
            <p:cNvPr id="48" name="ZoneTexte 47">
              <a:extLst>
                <a:ext uri="{FF2B5EF4-FFF2-40B4-BE49-F238E27FC236}">
                  <a16:creationId xmlns:a16="http://schemas.microsoft.com/office/drawing/2014/main" id="{D4BBACD8-B533-48A3-BF3A-0A48A5542137}"/>
                </a:ext>
              </a:extLst>
            </p:cNvPr>
            <p:cNvSpPr txBox="1"/>
            <p:nvPr/>
          </p:nvSpPr>
          <p:spPr>
            <a:xfrm>
              <a:off x="228600" y="5524217"/>
              <a:ext cx="2493818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u="sng" dirty="0">
                  <a:latin typeface="Arial" panose="020B0604020202020204" pitchFamily="34" charset="0"/>
                  <a:cs typeface="Arial" panose="020B0604020202020204" pitchFamily="34" charset="0"/>
                </a:rPr>
                <a:t>Cybernetics</a:t>
              </a:r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 : linear </a:t>
              </a:r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neural network </a:t>
              </a:r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models able to handle simple classification tasks</a:t>
              </a:r>
            </a:p>
          </p:txBody>
        </p:sp>
      </p:grp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31BC46C3-EE6B-4732-900B-2B5767C88C43}"/>
              </a:ext>
            </a:extLst>
          </p:cNvPr>
          <p:cNvGrpSpPr/>
          <p:nvPr/>
        </p:nvGrpSpPr>
        <p:grpSpPr>
          <a:xfrm>
            <a:off x="3055220" y="1364666"/>
            <a:ext cx="3146208" cy="5490171"/>
            <a:chOff x="2814000" y="1364666"/>
            <a:chExt cx="3146208" cy="5490171"/>
          </a:xfrm>
        </p:grpSpPr>
        <p:cxnSp>
          <p:nvCxnSpPr>
            <p:cNvPr id="50" name="Connecteur droit 49">
              <a:extLst>
                <a:ext uri="{FF2B5EF4-FFF2-40B4-BE49-F238E27FC236}">
                  <a16:creationId xmlns:a16="http://schemas.microsoft.com/office/drawing/2014/main" id="{96AD9749-9E1F-4D21-82BC-B45B534DCF3E}"/>
                </a:ext>
              </a:extLst>
            </p:cNvPr>
            <p:cNvCxnSpPr>
              <a:cxnSpLocks/>
            </p:cNvCxnSpPr>
            <p:nvPr/>
          </p:nvCxnSpPr>
          <p:spPr>
            <a:xfrm>
              <a:off x="4365669" y="1364666"/>
              <a:ext cx="0" cy="2612572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ZoneTexte 50">
              <a:extLst>
                <a:ext uri="{FF2B5EF4-FFF2-40B4-BE49-F238E27FC236}">
                  <a16:creationId xmlns:a16="http://schemas.microsoft.com/office/drawing/2014/main" id="{B55CC64F-71E9-4E0C-9F81-43007D77A176}"/>
                </a:ext>
              </a:extLst>
            </p:cNvPr>
            <p:cNvSpPr txBox="1"/>
            <p:nvPr/>
          </p:nvSpPr>
          <p:spPr>
            <a:xfrm rot="16200000">
              <a:off x="3843155" y="2556548"/>
              <a:ext cx="104502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80s-90s</a:t>
              </a:r>
            </a:p>
          </p:txBody>
        </p:sp>
        <p:pic>
          <p:nvPicPr>
            <p:cNvPr id="53" name="Image 52">
              <a:extLst>
                <a:ext uri="{FF2B5EF4-FFF2-40B4-BE49-F238E27FC236}">
                  <a16:creationId xmlns:a16="http://schemas.microsoft.com/office/drawing/2014/main" id="{53EDAEE6-5A4C-4EFB-9A26-A2A8E8C4DA5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14001" y="3442541"/>
              <a:ext cx="3146207" cy="1537200"/>
            </a:xfrm>
            <a:prstGeom prst="roundRect">
              <a:avLst>
                <a:gd name="adj" fmla="val 4167"/>
              </a:avLst>
            </a:prstGeom>
            <a:solidFill>
              <a:srgbClr val="FFFFFF"/>
            </a:solidFill>
            <a:ln w="76200" cap="sq">
              <a:solidFill>
                <a:srgbClr val="292929"/>
              </a:solidFill>
              <a:miter lim="800000"/>
            </a:ln>
            <a:effectLst>
              <a:reflection blurRad="12700" stA="28000" endPos="28000" dist="5000" dir="5400000" sy="-100000" algn="bl" rotWithShape="0"/>
            </a:effectLst>
            <a:scene3d>
              <a:camera prst="orthographicFront"/>
              <a:lightRig rig="threePt" dir="t">
                <a:rot lat="0" lon="0" rev="2700000"/>
              </a:lightRig>
            </a:scene3d>
            <a:sp3d>
              <a:bevelT h="38100"/>
              <a:contourClr>
                <a:srgbClr val="C0C0C0"/>
              </a:contourClr>
            </a:sp3d>
          </p:spPr>
        </p:pic>
        <p:sp>
          <p:nvSpPr>
            <p:cNvPr id="54" name="ZoneTexte 53">
              <a:extLst>
                <a:ext uri="{FF2B5EF4-FFF2-40B4-BE49-F238E27FC236}">
                  <a16:creationId xmlns:a16="http://schemas.microsoft.com/office/drawing/2014/main" id="{B2246534-73FD-4C56-AFCA-A8CFB50887A2}"/>
                </a:ext>
              </a:extLst>
            </p:cNvPr>
            <p:cNvSpPr txBox="1"/>
            <p:nvPr/>
          </p:nvSpPr>
          <p:spPr>
            <a:xfrm>
              <a:off x="2814000" y="5531398"/>
              <a:ext cx="3146207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u="sng" dirty="0">
                  <a:latin typeface="Arial" panose="020B0604020202020204" pitchFamily="34" charset="0"/>
                  <a:cs typeface="Arial" panose="020B0604020202020204" pitchFamily="34" charset="0"/>
                </a:rPr>
                <a:t>Connectivism</a:t>
              </a:r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 : Development of the </a:t>
              </a:r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back-propagation</a:t>
              </a:r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 algorithm for the training of deep neural network. First </a:t>
              </a:r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convolutional network</a:t>
              </a:r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</a:p>
          </p:txBody>
        </p:sp>
      </p:grp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7CFC36E5-DECB-4A2E-8ACC-82180A903E91}"/>
              </a:ext>
            </a:extLst>
          </p:cNvPr>
          <p:cNvCxnSpPr>
            <a:cxnSpLocks/>
          </p:cNvCxnSpPr>
          <p:nvPr/>
        </p:nvCxnSpPr>
        <p:spPr>
          <a:xfrm>
            <a:off x="7481454" y="1371592"/>
            <a:ext cx="0" cy="2612572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4">
            <a:extLst>
              <a:ext uri="{FF2B5EF4-FFF2-40B4-BE49-F238E27FC236}">
                <a16:creationId xmlns:a16="http://schemas.microsoft.com/office/drawing/2014/main" id="{8C05482F-9836-4FF4-9918-7880BC17C465}"/>
              </a:ext>
            </a:extLst>
          </p:cNvPr>
          <p:cNvSpPr txBox="1"/>
          <p:nvPr/>
        </p:nvSpPr>
        <p:spPr>
          <a:xfrm rot="16200000">
            <a:off x="6958940" y="2556548"/>
            <a:ext cx="104502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2012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5F286440-2FD3-4B3A-9421-A4BF8510D6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2854" y="3429000"/>
            <a:ext cx="1537200" cy="15372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20" name="ZoneTexte 19">
            <a:extLst>
              <a:ext uri="{FF2B5EF4-FFF2-40B4-BE49-F238E27FC236}">
                <a16:creationId xmlns:a16="http://schemas.microsoft.com/office/drawing/2014/main" id="{B01549B7-1D43-4257-B5F5-C02F23101849}"/>
              </a:ext>
            </a:extLst>
          </p:cNvPr>
          <p:cNvSpPr txBox="1"/>
          <p:nvPr/>
        </p:nvSpPr>
        <p:spPr>
          <a:xfrm>
            <a:off x="6305338" y="5567021"/>
            <a:ext cx="247993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First time a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Deep Learning convolutional algorithm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wins the ImageNet competition</a:t>
            </a:r>
          </a:p>
        </p:txBody>
      </p:sp>
      <p:grpSp>
        <p:nvGrpSpPr>
          <p:cNvPr id="18" name="Groupe 17">
            <a:extLst>
              <a:ext uri="{FF2B5EF4-FFF2-40B4-BE49-F238E27FC236}">
                <a16:creationId xmlns:a16="http://schemas.microsoft.com/office/drawing/2014/main" id="{E4A4EC68-D936-47A0-95EA-CB0EC2DF6EF8}"/>
              </a:ext>
            </a:extLst>
          </p:cNvPr>
          <p:cNvGrpSpPr/>
          <p:nvPr/>
        </p:nvGrpSpPr>
        <p:grpSpPr>
          <a:xfrm>
            <a:off x="4894118" y="2202576"/>
            <a:ext cx="2275609" cy="1015663"/>
            <a:chOff x="4883727" y="2202576"/>
            <a:chExt cx="2275609" cy="1015663"/>
          </a:xfrm>
        </p:grpSpPr>
        <p:cxnSp>
          <p:nvCxnSpPr>
            <p:cNvPr id="12" name="Connecteur droit avec flèche 11">
              <a:extLst>
                <a:ext uri="{FF2B5EF4-FFF2-40B4-BE49-F238E27FC236}">
                  <a16:creationId xmlns:a16="http://schemas.microsoft.com/office/drawing/2014/main" id="{4A091B23-FF87-4E8D-8076-5DB4957F3955}"/>
                </a:ext>
              </a:extLst>
            </p:cNvPr>
            <p:cNvCxnSpPr/>
            <p:nvPr/>
          </p:nvCxnSpPr>
          <p:spPr>
            <a:xfrm>
              <a:off x="4883727" y="2710407"/>
              <a:ext cx="2275609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Ellipse 16">
              <a:extLst>
                <a:ext uri="{FF2B5EF4-FFF2-40B4-BE49-F238E27FC236}">
                  <a16:creationId xmlns:a16="http://schemas.microsoft.com/office/drawing/2014/main" id="{5DBABF2D-55A8-4F9C-BA3E-F24E2148E964}"/>
                </a:ext>
              </a:extLst>
            </p:cNvPr>
            <p:cNvSpPr/>
            <p:nvPr/>
          </p:nvSpPr>
          <p:spPr>
            <a:xfrm>
              <a:off x="5664392" y="2243226"/>
              <a:ext cx="934363" cy="934363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ZoneTexte 15">
              <a:extLst>
                <a:ext uri="{FF2B5EF4-FFF2-40B4-BE49-F238E27FC236}">
                  <a16:creationId xmlns:a16="http://schemas.microsoft.com/office/drawing/2014/main" id="{6D74882E-0F0B-4E7C-A3FC-949A7CF92EDD}"/>
                </a:ext>
              </a:extLst>
            </p:cNvPr>
            <p:cNvSpPr txBox="1"/>
            <p:nvPr/>
          </p:nvSpPr>
          <p:spPr>
            <a:xfrm>
              <a:off x="5808518" y="2202576"/>
              <a:ext cx="66771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0" dirty="0">
                  <a:latin typeface="Arial" panose="020B0604020202020204" pitchFamily="34" charset="0"/>
                  <a:cs typeface="Arial" panose="020B0604020202020204" pitchFamily="34" charset="0"/>
                </a:rPr>
                <a:t>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822629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>
            <a:extLst>
              <a:ext uri="{FF2B5EF4-FFF2-40B4-BE49-F238E27FC236}">
                <a16:creationId xmlns:a16="http://schemas.microsoft.com/office/drawing/2014/main" id="{41FC0703-807C-4B42-A2A3-1DF662480E98}"/>
              </a:ext>
            </a:extLst>
          </p:cNvPr>
          <p:cNvSpPr txBox="1"/>
          <p:nvPr/>
        </p:nvSpPr>
        <p:spPr>
          <a:xfrm>
            <a:off x="5157378" y="6016230"/>
            <a:ext cx="37164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u="sng" dirty="0">
                <a:latin typeface="Arial" panose="020B0604020202020204" pitchFamily="34" charset="0"/>
                <a:cs typeface="Arial" panose="020B0604020202020204" pitchFamily="34" charset="0"/>
              </a:rPr>
              <a:t>3- New algorithms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: activation function (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ReLu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), faster optimizers, methods to avoid overfitting (Dropout), etc.</a:t>
            </a:r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966488B1-9370-4B3F-81AF-3D85154C4F18}"/>
              </a:ext>
            </a:extLst>
          </p:cNvPr>
          <p:cNvGrpSpPr/>
          <p:nvPr/>
        </p:nvGrpSpPr>
        <p:grpSpPr>
          <a:xfrm>
            <a:off x="0" y="0"/>
            <a:ext cx="9144000" cy="792000"/>
            <a:chOff x="0" y="0"/>
            <a:chExt cx="9144000" cy="792000"/>
          </a:xfrm>
        </p:grpSpPr>
        <p:sp>
          <p:nvSpPr>
            <p:cNvPr id="3" name="Forme libre 1">
              <a:extLst>
                <a:ext uri="{FF2B5EF4-FFF2-40B4-BE49-F238E27FC236}">
                  <a16:creationId xmlns:a16="http://schemas.microsoft.com/office/drawing/2014/main" id="{F9D1EEC8-FDF9-4B6F-AC1E-4F564CBC998C}"/>
                </a:ext>
              </a:extLst>
            </p:cNvPr>
            <p:cNvSpPr/>
            <p:nvPr/>
          </p:nvSpPr>
          <p:spPr>
            <a:xfrm>
              <a:off x="0" y="0"/>
              <a:ext cx="9144000" cy="7920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DDDDDD"/>
            </a:solidFill>
            <a:ln w="19080">
              <a:solidFill>
                <a:srgbClr val="000000"/>
              </a:solidFill>
              <a:prstDash val="solid"/>
            </a:ln>
          </p:spPr>
          <p:txBody>
            <a:bodyPr wrap="none" lIns="99360" tIns="54360" rIns="99360" bIns="54360" anchor="ctr" anchorCtr="0" compatLnSpc="0">
              <a:noAutofit/>
            </a:bodyPr>
            <a:lstStyle/>
            <a:p>
              <a:pPr marL="0" marR="0" lvl="0" indent="0" algn="l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 spc="0" baseline="0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4" name="ZoneTexte 3">
              <a:extLst>
                <a:ext uri="{FF2B5EF4-FFF2-40B4-BE49-F238E27FC236}">
                  <a16:creationId xmlns:a16="http://schemas.microsoft.com/office/drawing/2014/main" id="{B22E9F4D-C3D8-40B1-9357-ED72A7503626}"/>
                </a:ext>
              </a:extLst>
            </p:cNvPr>
            <p:cNvSpPr txBox="1"/>
            <p:nvPr/>
          </p:nvSpPr>
          <p:spPr>
            <a:xfrm>
              <a:off x="0" y="173621"/>
              <a:ext cx="9144000" cy="50381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0000" tIns="45000" rIns="90000" bIns="45000" anchorCtr="0" compatLnSpc="0">
              <a:spAutoFit/>
            </a:bodyPr>
            <a:lstStyle/>
            <a:p>
              <a:pPr marL="0" marR="0" lvl="0" indent="0" algn="ctr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en-US" sz="2800" dirty="0">
                  <a:highlight>
                    <a:scrgbClr r="0" g="0" b="0">
                      <a:alpha val="0"/>
                    </a:scrgbClr>
                  </a:highlight>
                  <a:latin typeface="arial" pitchFamily="34"/>
                  <a:ea typeface="Noto Sans CJK SC Regular" pitchFamily="2"/>
                  <a:cs typeface="FreeSans" pitchFamily="2"/>
                </a:rPr>
                <a:t>Why only now?</a:t>
              </a:r>
              <a:endParaRPr lang="en-US" sz="2800" b="0" i="0" u="none" strike="noStrike" kern="1200" cap="none" spc="0" baseline="0" dirty="0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arial" pitchFamily="34"/>
                <a:ea typeface="Noto Sans CJK SC Regular" pitchFamily="2"/>
                <a:cs typeface="FreeSans" pitchFamily="2"/>
              </a:endParaRPr>
            </a:p>
          </p:txBody>
        </p:sp>
      </p:grpSp>
      <p:sp>
        <p:nvSpPr>
          <p:cNvPr id="5" name="Flèche : droite à entaille 4">
            <a:extLst>
              <a:ext uri="{FF2B5EF4-FFF2-40B4-BE49-F238E27FC236}">
                <a16:creationId xmlns:a16="http://schemas.microsoft.com/office/drawing/2014/main" id="{1540AFA7-69F2-4E4A-B62E-2C92700BF464}"/>
              </a:ext>
            </a:extLst>
          </p:cNvPr>
          <p:cNvSpPr/>
          <p:nvPr/>
        </p:nvSpPr>
        <p:spPr>
          <a:xfrm>
            <a:off x="462643" y="1009894"/>
            <a:ext cx="8218714" cy="1360714"/>
          </a:xfrm>
          <a:prstGeom prst="notchedRightArrow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0800000" scaled="1"/>
            <a:tileRect/>
          </a:gra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" name="Connecteur droit 49">
            <a:extLst>
              <a:ext uri="{FF2B5EF4-FFF2-40B4-BE49-F238E27FC236}">
                <a16:creationId xmlns:a16="http://schemas.microsoft.com/office/drawing/2014/main" id="{96AD9749-9E1F-4D21-82BC-B45B534DCF3E}"/>
              </a:ext>
            </a:extLst>
          </p:cNvPr>
          <p:cNvCxnSpPr>
            <a:cxnSpLocks/>
          </p:cNvCxnSpPr>
          <p:nvPr/>
        </p:nvCxnSpPr>
        <p:spPr>
          <a:xfrm>
            <a:off x="4606889" y="1364666"/>
            <a:ext cx="0" cy="2064334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ZoneTexte 50">
            <a:extLst>
              <a:ext uri="{FF2B5EF4-FFF2-40B4-BE49-F238E27FC236}">
                <a16:creationId xmlns:a16="http://schemas.microsoft.com/office/drawing/2014/main" id="{B55CC64F-71E9-4E0C-9F81-43007D77A176}"/>
              </a:ext>
            </a:extLst>
          </p:cNvPr>
          <p:cNvSpPr txBox="1"/>
          <p:nvPr/>
        </p:nvSpPr>
        <p:spPr>
          <a:xfrm rot="16200000">
            <a:off x="4084375" y="2556548"/>
            <a:ext cx="104502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80s-90s</a:t>
            </a:r>
          </a:p>
        </p:txBody>
      </p: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7CFC36E5-DECB-4A2E-8ACC-82180A903E91}"/>
              </a:ext>
            </a:extLst>
          </p:cNvPr>
          <p:cNvCxnSpPr>
            <a:cxnSpLocks/>
          </p:cNvCxnSpPr>
          <p:nvPr/>
        </p:nvCxnSpPr>
        <p:spPr>
          <a:xfrm>
            <a:off x="7481454" y="1371592"/>
            <a:ext cx="0" cy="2057408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4">
            <a:extLst>
              <a:ext uri="{FF2B5EF4-FFF2-40B4-BE49-F238E27FC236}">
                <a16:creationId xmlns:a16="http://schemas.microsoft.com/office/drawing/2014/main" id="{8C05482F-9836-4FF4-9918-7880BC17C465}"/>
              </a:ext>
            </a:extLst>
          </p:cNvPr>
          <p:cNvSpPr txBox="1"/>
          <p:nvPr/>
        </p:nvSpPr>
        <p:spPr>
          <a:xfrm rot="16200000">
            <a:off x="6958940" y="2556548"/>
            <a:ext cx="104502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2012</a:t>
            </a:r>
          </a:p>
        </p:txBody>
      </p:sp>
      <p:grpSp>
        <p:nvGrpSpPr>
          <p:cNvPr id="18" name="Groupe 17">
            <a:extLst>
              <a:ext uri="{FF2B5EF4-FFF2-40B4-BE49-F238E27FC236}">
                <a16:creationId xmlns:a16="http://schemas.microsoft.com/office/drawing/2014/main" id="{E4A4EC68-D936-47A0-95EA-CB0EC2DF6EF8}"/>
              </a:ext>
            </a:extLst>
          </p:cNvPr>
          <p:cNvGrpSpPr/>
          <p:nvPr/>
        </p:nvGrpSpPr>
        <p:grpSpPr>
          <a:xfrm>
            <a:off x="4894118" y="2202576"/>
            <a:ext cx="2275609" cy="1015663"/>
            <a:chOff x="4883727" y="2202576"/>
            <a:chExt cx="2275609" cy="1015663"/>
          </a:xfrm>
        </p:grpSpPr>
        <p:cxnSp>
          <p:nvCxnSpPr>
            <p:cNvPr id="12" name="Connecteur droit avec flèche 11">
              <a:extLst>
                <a:ext uri="{FF2B5EF4-FFF2-40B4-BE49-F238E27FC236}">
                  <a16:creationId xmlns:a16="http://schemas.microsoft.com/office/drawing/2014/main" id="{4A091B23-FF87-4E8D-8076-5DB4957F3955}"/>
                </a:ext>
              </a:extLst>
            </p:cNvPr>
            <p:cNvCxnSpPr/>
            <p:nvPr/>
          </p:nvCxnSpPr>
          <p:spPr>
            <a:xfrm>
              <a:off x="4883727" y="2710407"/>
              <a:ext cx="2275609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Ellipse 16">
              <a:extLst>
                <a:ext uri="{FF2B5EF4-FFF2-40B4-BE49-F238E27FC236}">
                  <a16:creationId xmlns:a16="http://schemas.microsoft.com/office/drawing/2014/main" id="{5DBABF2D-55A8-4F9C-BA3E-F24E2148E964}"/>
                </a:ext>
              </a:extLst>
            </p:cNvPr>
            <p:cNvSpPr/>
            <p:nvPr/>
          </p:nvSpPr>
          <p:spPr>
            <a:xfrm>
              <a:off x="5664392" y="2243226"/>
              <a:ext cx="934363" cy="934363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ZoneTexte 15">
              <a:extLst>
                <a:ext uri="{FF2B5EF4-FFF2-40B4-BE49-F238E27FC236}">
                  <a16:creationId xmlns:a16="http://schemas.microsoft.com/office/drawing/2014/main" id="{6D74882E-0F0B-4E7C-A3FC-949A7CF92EDD}"/>
                </a:ext>
              </a:extLst>
            </p:cNvPr>
            <p:cNvSpPr txBox="1"/>
            <p:nvPr/>
          </p:nvSpPr>
          <p:spPr>
            <a:xfrm>
              <a:off x="5808518" y="2202576"/>
              <a:ext cx="66771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0" dirty="0">
                  <a:latin typeface="Arial" panose="020B0604020202020204" pitchFamily="34" charset="0"/>
                  <a:cs typeface="Arial" panose="020B0604020202020204" pitchFamily="34" charset="0"/>
                </a:rPr>
                <a:t>?</a:t>
              </a:r>
            </a:p>
          </p:txBody>
        </p:sp>
      </p:grpSp>
      <p:pic>
        <p:nvPicPr>
          <p:cNvPr id="25" name="Image 24">
            <a:extLst>
              <a:ext uri="{FF2B5EF4-FFF2-40B4-BE49-F238E27FC236}">
                <a16:creationId xmlns:a16="http://schemas.microsoft.com/office/drawing/2014/main" id="{5CA59FAA-F896-44DC-B784-5D54383F5C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161" y="4794655"/>
            <a:ext cx="4572000" cy="1861840"/>
          </a:xfrm>
          <a:prstGeom prst="rect">
            <a:avLst/>
          </a:prstGeom>
        </p:spPr>
      </p:pic>
      <p:sp>
        <p:nvSpPr>
          <p:cNvPr id="26" name="ZoneTexte 25">
            <a:extLst>
              <a:ext uri="{FF2B5EF4-FFF2-40B4-BE49-F238E27FC236}">
                <a16:creationId xmlns:a16="http://schemas.microsoft.com/office/drawing/2014/main" id="{1254873C-37DC-4374-8B9B-A99CC9D7F86F}"/>
              </a:ext>
            </a:extLst>
          </p:cNvPr>
          <p:cNvSpPr txBox="1"/>
          <p:nvPr/>
        </p:nvSpPr>
        <p:spPr>
          <a:xfrm>
            <a:off x="270161" y="3958823"/>
            <a:ext cx="45719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u="sng" dirty="0">
                <a:latin typeface="Arial" panose="020B0604020202020204" pitchFamily="34" charset="0"/>
                <a:cs typeface="Arial" panose="020B0604020202020204" pitchFamily="34" charset="0"/>
              </a:rPr>
              <a:t>1- Internet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: offers a huge source of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high-resolution annotated images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, essential for an efficient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training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3FB02F14-44EF-42B4-8EDA-2E13A7C7FA0A}"/>
              </a:ext>
            </a:extLst>
          </p:cNvPr>
          <p:cNvSpPr txBox="1"/>
          <p:nvPr/>
        </p:nvSpPr>
        <p:spPr>
          <a:xfrm>
            <a:off x="5185069" y="3955358"/>
            <a:ext cx="37164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u="sng" dirty="0">
                <a:latin typeface="Arial" panose="020B0604020202020204" pitchFamily="34" charset="0"/>
                <a:cs typeface="Arial" panose="020B0604020202020204" pitchFamily="34" charset="0"/>
              </a:rPr>
              <a:t>2- Computer resources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: faster CPU and GPU, able to perform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&gt;10</a:t>
            </a:r>
            <a:r>
              <a:rPr lang="en-US" sz="1600" b="1" baseline="30000" dirty="0">
                <a:latin typeface="Arial" panose="020B0604020202020204" pitchFamily="34" charset="0"/>
                <a:cs typeface="Arial" panose="020B0604020202020204" pitchFamily="34" charset="0"/>
              </a:rPr>
              <a:t>12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 operations/s</a:t>
            </a:r>
          </a:p>
        </p:txBody>
      </p:sp>
      <p:pic>
        <p:nvPicPr>
          <p:cNvPr id="28" name="Image 27">
            <a:extLst>
              <a:ext uri="{FF2B5EF4-FFF2-40B4-BE49-F238E27FC236}">
                <a16:creationId xmlns:a16="http://schemas.microsoft.com/office/drawing/2014/main" id="{66491FA3-0CC4-4E21-830D-CE38EC0C4F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8910" y="4765581"/>
            <a:ext cx="1728143" cy="1260000"/>
          </a:xfrm>
          <a:prstGeom prst="rect">
            <a:avLst/>
          </a:prstGeom>
        </p:spPr>
      </p:pic>
      <p:sp>
        <p:nvSpPr>
          <p:cNvPr id="29" name="ZoneTexte 28">
            <a:extLst>
              <a:ext uri="{FF2B5EF4-FFF2-40B4-BE49-F238E27FC236}">
                <a16:creationId xmlns:a16="http://schemas.microsoft.com/office/drawing/2014/main" id="{879315A2-97D4-4F05-89D7-9CE4432ADCBC}"/>
              </a:ext>
            </a:extLst>
          </p:cNvPr>
          <p:cNvSpPr txBox="1"/>
          <p:nvPr/>
        </p:nvSpPr>
        <p:spPr>
          <a:xfrm>
            <a:off x="7479662" y="5287318"/>
            <a:ext cx="13941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NVIDIA TESLA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&gt;3000€</a:t>
            </a:r>
          </a:p>
        </p:txBody>
      </p:sp>
    </p:spTree>
    <p:extLst>
      <p:ext uri="{BB962C8B-B14F-4D97-AF65-F5344CB8AC3E}">
        <p14:creationId xmlns:p14="http://schemas.microsoft.com/office/powerpoint/2010/main" val="8293237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e 4">
            <a:extLst>
              <a:ext uri="{FF2B5EF4-FFF2-40B4-BE49-F238E27FC236}">
                <a16:creationId xmlns:a16="http://schemas.microsoft.com/office/drawing/2014/main" id="{79F42B19-7039-4215-AFCD-ED15F274955C}"/>
              </a:ext>
            </a:extLst>
          </p:cNvPr>
          <p:cNvGrpSpPr/>
          <p:nvPr/>
        </p:nvGrpSpPr>
        <p:grpSpPr>
          <a:xfrm>
            <a:off x="0" y="0"/>
            <a:ext cx="9144000" cy="792000"/>
            <a:chOff x="0" y="0"/>
            <a:chExt cx="9144000" cy="792000"/>
          </a:xfrm>
        </p:grpSpPr>
        <p:sp>
          <p:nvSpPr>
            <p:cNvPr id="2" name="Forme libre 1">
              <a:extLst>
                <a:ext uri="{FF2B5EF4-FFF2-40B4-BE49-F238E27FC236}">
                  <a16:creationId xmlns:a16="http://schemas.microsoft.com/office/drawing/2014/main" id="{B94FAC1E-88EA-4899-915A-DCE467BF3D1E}"/>
                </a:ext>
              </a:extLst>
            </p:cNvPr>
            <p:cNvSpPr/>
            <p:nvPr/>
          </p:nvSpPr>
          <p:spPr>
            <a:xfrm>
              <a:off x="0" y="0"/>
              <a:ext cx="9144000" cy="7920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DDDDDD"/>
            </a:solidFill>
            <a:ln w="19080">
              <a:solidFill>
                <a:srgbClr val="000000"/>
              </a:solidFill>
              <a:prstDash val="solid"/>
            </a:ln>
          </p:spPr>
          <p:txBody>
            <a:bodyPr wrap="none" lIns="99360" tIns="54360" rIns="99360" bIns="54360" anchor="ctr" anchorCtr="0" compatLnSpc="0">
              <a:noAutofit/>
            </a:bodyPr>
            <a:lstStyle/>
            <a:p>
              <a:pPr marL="0" marR="0" lvl="0" indent="0" algn="l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fr-FR" sz="1800" b="0" i="0" u="none" strike="noStrike" kern="1200" cap="none" spc="0" baseline="0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3" name="ZoneTexte 2">
              <a:extLst>
                <a:ext uri="{FF2B5EF4-FFF2-40B4-BE49-F238E27FC236}">
                  <a16:creationId xmlns:a16="http://schemas.microsoft.com/office/drawing/2014/main" id="{5723C1AE-A3BC-42B3-81F7-F299F71FF0C7}"/>
                </a:ext>
              </a:extLst>
            </p:cNvPr>
            <p:cNvSpPr txBox="1"/>
            <p:nvPr/>
          </p:nvSpPr>
          <p:spPr>
            <a:xfrm>
              <a:off x="0" y="173621"/>
              <a:ext cx="9144000" cy="50381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0000" tIns="45000" rIns="90000" bIns="45000" anchorCtr="0" compatLnSpc="0">
              <a:spAutoFit/>
            </a:bodyPr>
            <a:lstStyle/>
            <a:p>
              <a:pPr marL="0" marR="0" lvl="0" indent="0" algn="ctr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en-US" sz="2800" b="0" i="0" u="none" strike="noStrike" kern="1200" cap="none" spc="0" baseline="0" dirty="0">
                  <a:ln>
                    <a:noFill/>
                  </a:ln>
                  <a:highlight>
                    <a:scrgbClr r="0" g="0" b="0">
                      <a:alpha val="0"/>
                    </a:scrgbClr>
                  </a:highlight>
                  <a:latin typeface="arial" pitchFamily="34"/>
                  <a:ea typeface="Noto Sans CJK SC Regular" pitchFamily="2"/>
                  <a:cs typeface="FreeSans" pitchFamily="2"/>
                </a:rPr>
                <a:t>Outline</a:t>
              </a:r>
            </a:p>
          </p:txBody>
        </p:sp>
      </p:grpSp>
      <p:sp>
        <p:nvSpPr>
          <p:cNvPr id="9" name="ZoneTexte 8">
            <a:extLst>
              <a:ext uri="{FF2B5EF4-FFF2-40B4-BE49-F238E27FC236}">
                <a16:creationId xmlns:a16="http://schemas.microsoft.com/office/drawing/2014/main" id="{09A5ECF8-6F43-4C50-B9C2-F869BEB92B79}"/>
              </a:ext>
            </a:extLst>
          </p:cNvPr>
          <p:cNvSpPr txBox="1"/>
          <p:nvPr/>
        </p:nvSpPr>
        <p:spPr>
          <a:xfrm>
            <a:off x="0" y="1296036"/>
            <a:ext cx="9144000" cy="326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just">
              <a:buFont typeface="+mj-lt"/>
              <a:buAutoNum type="romanUcPeriod"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  <a:p>
            <a:pPr marL="514350" indent="-514350" algn="just">
              <a:buFont typeface="+mj-lt"/>
              <a:buAutoNum type="romanUcPeriod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428750" lvl="2" indent="-514350" algn="just">
              <a:buFont typeface="+mj-lt"/>
              <a:buAutoNum type="romanL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Difference between Machine Learning (ML) &amp; Deep Learning (DL)</a:t>
            </a:r>
          </a:p>
          <a:p>
            <a:pPr marL="1428750" lvl="2" indent="-514350" algn="just">
              <a:buFont typeface="+mj-lt"/>
              <a:buAutoNum type="romanL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Brief historical overview</a:t>
            </a:r>
          </a:p>
          <a:p>
            <a:pPr marL="1428750" lvl="2" indent="-514350" algn="just">
              <a:buFont typeface="+mj-lt"/>
              <a:buAutoNum type="romanLcPeriod"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Applications for image analysis</a:t>
            </a:r>
          </a:p>
          <a:p>
            <a:pPr marL="1428750" lvl="2" indent="-514350" algn="just">
              <a:buFont typeface="+mj-lt"/>
              <a:buAutoNum type="romanL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When using DL and which tools are available?</a:t>
            </a:r>
          </a:p>
          <a:p>
            <a:pPr marL="1428750" lvl="2" indent="-514350" algn="just">
              <a:buFont typeface="+mj-lt"/>
              <a:buAutoNum type="romanLcPeriod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 algn="just">
              <a:buFont typeface="+mj-lt"/>
              <a:buAutoNum type="romanUcPeriod"/>
            </a:pP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 algn="just">
              <a:buFont typeface="+mj-lt"/>
              <a:buAutoNum type="romanUcPeriod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 algn="just">
              <a:buFont typeface="+mj-lt"/>
              <a:buAutoNum type="romanUcPeriod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A068569-12E8-4333-8DAC-5A83835687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5CB64-B36B-4367-8B88-6F3791B72476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188636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e 4">
            <a:extLst>
              <a:ext uri="{FF2B5EF4-FFF2-40B4-BE49-F238E27FC236}">
                <a16:creationId xmlns:a16="http://schemas.microsoft.com/office/drawing/2014/main" id="{79F42B19-7039-4215-AFCD-ED15F274955C}"/>
              </a:ext>
            </a:extLst>
          </p:cNvPr>
          <p:cNvGrpSpPr/>
          <p:nvPr/>
        </p:nvGrpSpPr>
        <p:grpSpPr>
          <a:xfrm>
            <a:off x="0" y="0"/>
            <a:ext cx="9144000" cy="792000"/>
            <a:chOff x="0" y="0"/>
            <a:chExt cx="9144000" cy="792000"/>
          </a:xfrm>
        </p:grpSpPr>
        <p:sp>
          <p:nvSpPr>
            <p:cNvPr id="2" name="Forme libre 1">
              <a:extLst>
                <a:ext uri="{FF2B5EF4-FFF2-40B4-BE49-F238E27FC236}">
                  <a16:creationId xmlns:a16="http://schemas.microsoft.com/office/drawing/2014/main" id="{B94FAC1E-88EA-4899-915A-DCE467BF3D1E}"/>
                </a:ext>
              </a:extLst>
            </p:cNvPr>
            <p:cNvSpPr/>
            <p:nvPr/>
          </p:nvSpPr>
          <p:spPr>
            <a:xfrm>
              <a:off x="0" y="0"/>
              <a:ext cx="9144000" cy="7920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DDDDDD"/>
            </a:solidFill>
            <a:ln w="19080">
              <a:solidFill>
                <a:srgbClr val="000000"/>
              </a:solidFill>
              <a:prstDash val="solid"/>
            </a:ln>
          </p:spPr>
          <p:txBody>
            <a:bodyPr wrap="none" lIns="99360" tIns="54360" rIns="99360" bIns="54360" anchor="ctr" anchorCtr="0" compatLnSpc="0">
              <a:noAutofit/>
            </a:bodyPr>
            <a:lstStyle/>
            <a:p>
              <a:pPr marL="0" marR="0" lvl="0" indent="0" algn="l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fr-FR" sz="1800" b="0" i="0" u="none" strike="noStrike" kern="1200" cap="none" spc="0" baseline="0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3" name="ZoneTexte 2">
              <a:extLst>
                <a:ext uri="{FF2B5EF4-FFF2-40B4-BE49-F238E27FC236}">
                  <a16:creationId xmlns:a16="http://schemas.microsoft.com/office/drawing/2014/main" id="{5723C1AE-A3BC-42B3-81F7-F299F71FF0C7}"/>
                </a:ext>
              </a:extLst>
            </p:cNvPr>
            <p:cNvSpPr txBox="1"/>
            <p:nvPr/>
          </p:nvSpPr>
          <p:spPr>
            <a:xfrm>
              <a:off x="0" y="173621"/>
              <a:ext cx="9144000" cy="50381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0000" tIns="45000" rIns="90000" bIns="45000" anchorCtr="0" compatLnSpc="0">
              <a:spAutoFit/>
            </a:bodyPr>
            <a:lstStyle/>
            <a:p>
              <a:pPr marL="0" marR="0" lvl="0" indent="0" algn="ctr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en-US" sz="2800" b="0" i="0" u="none" strike="noStrike" kern="1200" cap="none" spc="0" baseline="0">
                  <a:ln>
                    <a:noFill/>
                  </a:ln>
                  <a:highlight>
                    <a:scrgbClr r="0" g="0" b="0">
                      <a:alpha val="0"/>
                    </a:scrgbClr>
                  </a:highlight>
                  <a:latin typeface="arial" pitchFamily="34"/>
                  <a:ea typeface="Noto Sans CJK SC Regular" pitchFamily="2"/>
                  <a:cs typeface="FreeSans" pitchFamily="2"/>
                </a:rPr>
                <a:t> </a:t>
              </a:r>
              <a:r>
                <a:rPr lang="en-US" sz="2800">
                  <a:highlight>
                    <a:scrgbClr r="0" g="0" b="0">
                      <a:alpha val="0"/>
                    </a:scrgbClr>
                  </a:highlight>
                  <a:latin typeface="arial" pitchFamily="34"/>
                  <a:ea typeface="Noto Sans CJK SC Regular" pitchFamily="2"/>
                  <a:cs typeface="FreeSans" pitchFamily="2"/>
                </a:rPr>
                <a:t>End-of-the-day goal  </a:t>
              </a:r>
              <a:endParaRPr lang="en-US" sz="2800" b="0" i="0" u="none" strike="noStrike" kern="1200" cap="none" spc="0" baseline="0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arial" pitchFamily="34"/>
                <a:ea typeface="Noto Sans CJK SC Regular" pitchFamily="2"/>
                <a:cs typeface="FreeSans" pitchFamily="2"/>
              </a:endParaRPr>
            </a:p>
          </p:txBody>
        </p:sp>
      </p:grpSp>
      <p:sp>
        <p:nvSpPr>
          <p:cNvPr id="6" name="ZoneTexte 5">
            <a:extLst>
              <a:ext uri="{FF2B5EF4-FFF2-40B4-BE49-F238E27FC236}">
                <a16:creationId xmlns:a16="http://schemas.microsoft.com/office/drawing/2014/main" id="{A8D4984A-4EF3-46EA-9DB6-69B2957EB07B}"/>
              </a:ext>
            </a:extLst>
          </p:cNvPr>
          <p:cNvSpPr txBox="1"/>
          <p:nvPr/>
        </p:nvSpPr>
        <p:spPr>
          <a:xfrm>
            <a:off x="488272" y="1296036"/>
            <a:ext cx="799878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Understand the differences between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machine-learning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&amp;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deep learning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Understand what an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Artificial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Neuron Network (ANN)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is and what are the main parameters to characterize them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What are the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fundamentals for building and training an ANN</a:t>
            </a:r>
          </a:p>
          <a:p>
            <a:pPr algn="just"/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171510C4-A3FA-4A12-9544-6524443D2B5D}"/>
              </a:ext>
            </a:extLst>
          </p:cNvPr>
          <p:cNvGrpSpPr/>
          <p:nvPr/>
        </p:nvGrpSpPr>
        <p:grpSpPr>
          <a:xfrm>
            <a:off x="2620286" y="3850581"/>
            <a:ext cx="3734752" cy="2677991"/>
            <a:chOff x="2819768" y="1664285"/>
            <a:chExt cx="3734752" cy="2677991"/>
          </a:xfrm>
        </p:grpSpPr>
        <p:grpSp>
          <p:nvGrpSpPr>
            <p:cNvPr id="8" name="Groupe 7">
              <a:extLst>
                <a:ext uri="{FF2B5EF4-FFF2-40B4-BE49-F238E27FC236}">
                  <a16:creationId xmlns:a16="http://schemas.microsoft.com/office/drawing/2014/main" id="{A913B21B-FB7B-43F8-A292-94AC7C2F2567}"/>
                </a:ext>
              </a:extLst>
            </p:cNvPr>
            <p:cNvGrpSpPr/>
            <p:nvPr/>
          </p:nvGrpSpPr>
          <p:grpSpPr>
            <a:xfrm>
              <a:off x="2819768" y="1664285"/>
              <a:ext cx="3734752" cy="2677991"/>
              <a:chOff x="2819768" y="1856793"/>
              <a:chExt cx="3734752" cy="2677991"/>
            </a:xfrm>
          </p:grpSpPr>
          <p:sp>
            <p:nvSpPr>
              <p:cNvPr id="10" name="Ellipse 9">
                <a:extLst>
                  <a:ext uri="{FF2B5EF4-FFF2-40B4-BE49-F238E27FC236}">
                    <a16:creationId xmlns:a16="http://schemas.microsoft.com/office/drawing/2014/main" id="{9D1FB0C8-9FC0-4184-A520-3D254F8D4999}"/>
                  </a:ext>
                </a:extLst>
              </p:cNvPr>
              <p:cNvSpPr/>
              <p:nvPr/>
            </p:nvSpPr>
            <p:spPr>
              <a:xfrm>
                <a:off x="4355431" y="2911642"/>
                <a:ext cx="782053" cy="782053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cxnSp>
            <p:nvCxnSpPr>
              <p:cNvPr id="11" name="Connecteur droit avec flèche 10">
                <a:extLst>
                  <a:ext uri="{FF2B5EF4-FFF2-40B4-BE49-F238E27FC236}">
                    <a16:creationId xmlns:a16="http://schemas.microsoft.com/office/drawing/2014/main" id="{5CCEA979-2B37-4AAB-A046-5CFBC74CFFE1}"/>
                  </a:ext>
                </a:extLst>
              </p:cNvPr>
              <p:cNvCxnSpPr>
                <a:endCxn id="10" idx="1"/>
              </p:cNvCxnSpPr>
              <p:nvPr/>
            </p:nvCxnSpPr>
            <p:spPr>
              <a:xfrm>
                <a:off x="3197133" y="2243265"/>
                <a:ext cx="1272827" cy="782906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Connecteur droit avec flèche 11">
                <a:extLst>
                  <a:ext uri="{FF2B5EF4-FFF2-40B4-BE49-F238E27FC236}">
                    <a16:creationId xmlns:a16="http://schemas.microsoft.com/office/drawing/2014/main" id="{2948E014-8A31-4E37-A3C0-2B66100937FB}"/>
                  </a:ext>
                </a:extLst>
              </p:cNvPr>
              <p:cNvCxnSpPr>
                <a:endCxn id="10" idx="2"/>
              </p:cNvCxnSpPr>
              <p:nvPr/>
            </p:nvCxnSpPr>
            <p:spPr>
              <a:xfrm>
                <a:off x="3188368" y="3302668"/>
                <a:ext cx="1167063" cy="1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Connecteur droit avec flèche 12">
                <a:extLst>
                  <a:ext uri="{FF2B5EF4-FFF2-40B4-BE49-F238E27FC236}">
                    <a16:creationId xmlns:a16="http://schemas.microsoft.com/office/drawing/2014/main" id="{F46BD255-53C7-4C09-B41B-20930FD4BC4E}"/>
                  </a:ext>
                </a:extLst>
              </p:cNvPr>
              <p:cNvCxnSpPr>
                <a:endCxn id="10" idx="3"/>
              </p:cNvCxnSpPr>
              <p:nvPr/>
            </p:nvCxnSpPr>
            <p:spPr>
              <a:xfrm flipV="1">
                <a:off x="3188368" y="3579166"/>
                <a:ext cx="1281592" cy="715186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Connecteur droit avec flèche 13">
                <a:extLst>
                  <a:ext uri="{FF2B5EF4-FFF2-40B4-BE49-F238E27FC236}">
                    <a16:creationId xmlns:a16="http://schemas.microsoft.com/office/drawing/2014/main" id="{33141E53-6369-4E3C-8A6C-DF9C5CD256FE}"/>
                  </a:ext>
                </a:extLst>
              </p:cNvPr>
              <p:cNvCxnSpPr>
                <a:endCxn id="10" idx="0"/>
              </p:cNvCxnSpPr>
              <p:nvPr/>
            </p:nvCxnSpPr>
            <p:spPr>
              <a:xfrm>
                <a:off x="4746457" y="2237874"/>
                <a:ext cx="1" cy="673768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prstDash val="sys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ZoneTexte 14">
                <a:extLst>
                  <a:ext uri="{FF2B5EF4-FFF2-40B4-BE49-F238E27FC236}">
                    <a16:creationId xmlns:a16="http://schemas.microsoft.com/office/drawing/2014/main" id="{1247CC87-BE8C-4AF0-B836-067BC697B594}"/>
                  </a:ext>
                </a:extLst>
              </p:cNvPr>
              <p:cNvSpPr txBox="1"/>
              <p:nvPr/>
            </p:nvSpPr>
            <p:spPr>
              <a:xfrm>
                <a:off x="2821520" y="1958504"/>
                <a:ext cx="457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>
                    <a:latin typeface="Arial" panose="020B0604020202020204" pitchFamily="34" charset="0"/>
                    <a:cs typeface="Arial" panose="020B0604020202020204" pitchFamily="34" charset="0"/>
                  </a:rPr>
                  <a:t>x</a:t>
                </a:r>
                <a:r>
                  <a:rPr lang="fr-FR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7D5E212E-B7EE-4112-A9A7-9336A4B13001}"/>
                  </a:ext>
                </a:extLst>
              </p:cNvPr>
              <p:cNvSpPr txBox="1"/>
              <p:nvPr/>
            </p:nvSpPr>
            <p:spPr>
              <a:xfrm>
                <a:off x="2823784" y="3103236"/>
                <a:ext cx="457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>
                    <a:latin typeface="Arial" panose="020B0604020202020204" pitchFamily="34" charset="0"/>
                    <a:cs typeface="Arial" panose="020B0604020202020204" pitchFamily="34" charset="0"/>
                  </a:rPr>
                  <a:t>x</a:t>
                </a:r>
                <a:r>
                  <a:rPr lang="fr-FR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</a:p>
            </p:txBody>
          </p:sp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1BE29104-3FF5-490B-987F-7EAA53E5BF30}"/>
                  </a:ext>
                </a:extLst>
              </p:cNvPr>
              <p:cNvSpPr txBox="1"/>
              <p:nvPr/>
            </p:nvSpPr>
            <p:spPr>
              <a:xfrm>
                <a:off x="2819768" y="4165452"/>
                <a:ext cx="457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>
                    <a:latin typeface="Arial" panose="020B0604020202020204" pitchFamily="34" charset="0"/>
                    <a:cs typeface="Arial" panose="020B0604020202020204" pitchFamily="34" charset="0"/>
                  </a:rPr>
                  <a:t>x</a:t>
                </a:r>
                <a:r>
                  <a:rPr lang="fr-FR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3</a:t>
                </a:r>
              </a:p>
            </p:txBody>
          </p:sp>
          <p:sp>
            <p:nvSpPr>
              <p:cNvPr id="18" name="ZoneTexte 17">
                <a:extLst>
                  <a:ext uri="{FF2B5EF4-FFF2-40B4-BE49-F238E27FC236}">
                    <a16:creationId xmlns:a16="http://schemas.microsoft.com/office/drawing/2014/main" id="{B51C2413-0EBB-4232-9F25-9E27113DF44A}"/>
                  </a:ext>
                </a:extLst>
              </p:cNvPr>
              <p:cNvSpPr txBox="1"/>
              <p:nvPr/>
            </p:nvSpPr>
            <p:spPr>
              <a:xfrm>
                <a:off x="3543299" y="2394586"/>
                <a:ext cx="457200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>
                    <a:latin typeface="Arial" panose="020B0604020202020204" pitchFamily="34" charset="0"/>
                    <a:cs typeface="Arial" panose="020B0604020202020204" pitchFamily="34" charset="0"/>
                  </a:rPr>
                  <a:t>w</a:t>
                </a:r>
                <a:r>
                  <a:rPr lang="fr-FR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8E39EDD8-E018-457A-BF73-0B51C56CFFDD}"/>
                  </a:ext>
                </a:extLst>
              </p:cNvPr>
              <p:cNvSpPr txBox="1"/>
              <p:nvPr/>
            </p:nvSpPr>
            <p:spPr>
              <a:xfrm>
                <a:off x="3539286" y="3100430"/>
                <a:ext cx="457200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>
                    <a:latin typeface="Arial" panose="020B0604020202020204" pitchFamily="34" charset="0"/>
                    <a:cs typeface="Arial" panose="020B0604020202020204" pitchFamily="34" charset="0"/>
                  </a:rPr>
                  <a:t>w</a:t>
                </a:r>
                <a:r>
                  <a:rPr lang="fr-FR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</a:p>
            </p:txBody>
          </p:sp>
          <p:sp>
            <p:nvSpPr>
              <p:cNvPr id="20" name="ZoneTexte 19">
                <a:extLst>
                  <a:ext uri="{FF2B5EF4-FFF2-40B4-BE49-F238E27FC236}">
                    <a16:creationId xmlns:a16="http://schemas.microsoft.com/office/drawing/2014/main" id="{43AD443E-80DA-48CB-8CD5-530ABC10E848}"/>
                  </a:ext>
                </a:extLst>
              </p:cNvPr>
              <p:cNvSpPr txBox="1"/>
              <p:nvPr/>
            </p:nvSpPr>
            <p:spPr>
              <a:xfrm>
                <a:off x="3547304" y="3770188"/>
                <a:ext cx="457200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>
                    <a:latin typeface="Arial" panose="020B0604020202020204" pitchFamily="34" charset="0"/>
                    <a:cs typeface="Arial" panose="020B0604020202020204" pitchFamily="34" charset="0"/>
                  </a:rPr>
                  <a:t>w</a:t>
                </a:r>
                <a:r>
                  <a:rPr lang="fr-FR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3</a:t>
                </a:r>
              </a:p>
            </p:txBody>
          </p:sp>
          <p:sp>
            <p:nvSpPr>
              <p:cNvPr id="21" name="ZoneTexte 20">
                <a:extLst>
                  <a:ext uri="{FF2B5EF4-FFF2-40B4-BE49-F238E27FC236}">
                    <a16:creationId xmlns:a16="http://schemas.microsoft.com/office/drawing/2014/main" id="{4FC5AFDD-F5A5-4F6A-9721-3D5ECC26D47D}"/>
                  </a:ext>
                </a:extLst>
              </p:cNvPr>
              <p:cNvSpPr txBox="1"/>
              <p:nvPr/>
            </p:nvSpPr>
            <p:spPr>
              <a:xfrm>
                <a:off x="4518088" y="1856793"/>
                <a:ext cx="457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>
                    <a:latin typeface="Arial" panose="020B0604020202020204" pitchFamily="34" charset="0"/>
                    <a:cs typeface="Arial" panose="020B0604020202020204" pitchFamily="34" charset="0"/>
                  </a:rPr>
                  <a:t>b</a:t>
                </a:r>
                <a:endParaRPr lang="fr-FR" baseline="-25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22" name="Connecteur droit avec flèche 21">
                <a:extLst>
                  <a:ext uri="{FF2B5EF4-FFF2-40B4-BE49-F238E27FC236}">
                    <a16:creationId xmlns:a16="http://schemas.microsoft.com/office/drawing/2014/main" id="{655FE8DD-5091-4989-B7E5-89A219B8D9D1}"/>
                  </a:ext>
                </a:extLst>
              </p:cNvPr>
              <p:cNvCxnSpPr/>
              <p:nvPr/>
            </p:nvCxnSpPr>
            <p:spPr>
              <a:xfrm>
                <a:off x="5138395" y="3298655"/>
                <a:ext cx="1060966" cy="1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ZoneTexte 22">
                <a:extLst>
                  <a:ext uri="{FF2B5EF4-FFF2-40B4-BE49-F238E27FC236}">
                    <a16:creationId xmlns:a16="http://schemas.microsoft.com/office/drawing/2014/main" id="{380D7704-B68C-413B-AB93-59CB9BC8D5C4}"/>
                  </a:ext>
                </a:extLst>
              </p:cNvPr>
              <p:cNvSpPr txBox="1"/>
              <p:nvPr/>
            </p:nvSpPr>
            <p:spPr>
              <a:xfrm>
                <a:off x="6097320" y="3100430"/>
                <a:ext cx="457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>
                    <a:latin typeface="Arial" panose="020B0604020202020204" pitchFamily="34" charset="0"/>
                    <a:cs typeface="Arial" panose="020B0604020202020204" pitchFamily="34" charset="0"/>
                  </a:rPr>
                  <a:t>y</a:t>
                </a:r>
                <a:endParaRPr lang="fr-FR" baseline="-25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1536C5BF-D579-4461-8E2D-42EB18E488EB}"/>
                </a:ext>
              </a:extLst>
            </p:cNvPr>
            <p:cNvSpPr txBox="1"/>
            <p:nvPr/>
          </p:nvSpPr>
          <p:spPr>
            <a:xfrm>
              <a:off x="4590046" y="2845412"/>
              <a:ext cx="3368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000" dirty="0">
                  <a:latin typeface="Arial" panose="020B0604020202020204" pitchFamily="34" charset="0"/>
                  <a:cs typeface="Arial" panose="020B0604020202020204" pitchFamily="34" charset="0"/>
                  <a:sym typeface="Symbol" panose="05050102010706020507" pitchFamily="18" charset="2"/>
                </a:rPr>
                <a:t></a:t>
              </a:r>
              <a:endParaRPr lang="fr-FR" sz="2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8EF9DBC-F397-41BB-863D-D5487175BF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5CB64-B36B-4367-8B88-6F3791B72476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447912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1">
            <a:extLst>
              <a:ext uri="{FF2B5EF4-FFF2-40B4-BE49-F238E27FC236}">
                <a16:creationId xmlns:a16="http://schemas.microsoft.com/office/drawing/2014/main" id="{7B70492C-CCD4-4316-9166-4D51AACBD985}"/>
              </a:ext>
            </a:extLst>
          </p:cNvPr>
          <p:cNvGrpSpPr/>
          <p:nvPr/>
        </p:nvGrpSpPr>
        <p:grpSpPr>
          <a:xfrm>
            <a:off x="0" y="0"/>
            <a:ext cx="9144000" cy="792000"/>
            <a:chOff x="0" y="0"/>
            <a:chExt cx="9144000" cy="792000"/>
          </a:xfrm>
        </p:grpSpPr>
        <p:sp>
          <p:nvSpPr>
            <p:cNvPr id="3" name="Forme libre 1">
              <a:extLst>
                <a:ext uri="{FF2B5EF4-FFF2-40B4-BE49-F238E27FC236}">
                  <a16:creationId xmlns:a16="http://schemas.microsoft.com/office/drawing/2014/main" id="{78A5F0C7-9F57-4F80-BA1D-92834CAAE222}"/>
                </a:ext>
              </a:extLst>
            </p:cNvPr>
            <p:cNvSpPr/>
            <p:nvPr/>
          </p:nvSpPr>
          <p:spPr>
            <a:xfrm>
              <a:off x="0" y="0"/>
              <a:ext cx="9144000" cy="7920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DDDDDD"/>
            </a:solidFill>
            <a:ln w="19080">
              <a:solidFill>
                <a:srgbClr val="000000"/>
              </a:solidFill>
              <a:prstDash val="solid"/>
            </a:ln>
          </p:spPr>
          <p:txBody>
            <a:bodyPr wrap="none" lIns="99360" tIns="54360" rIns="99360" bIns="54360" anchor="ctr" anchorCtr="0" compatLnSpc="0">
              <a:noAutofit/>
            </a:bodyPr>
            <a:lstStyle/>
            <a:p>
              <a:pPr marL="0" marR="0" lvl="0" indent="0" algn="l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fr-FR" sz="1800" b="0" i="0" u="none" strike="noStrike" kern="1200" cap="none" spc="0" baseline="0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4" name="ZoneTexte 3">
              <a:extLst>
                <a:ext uri="{FF2B5EF4-FFF2-40B4-BE49-F238E27FC236}">
                  <a16:creationId xmlns:a16="http://schemas.microsoft.com/office/drawing/2014/main" id="{9E7AC272-F468-4324-B114-49219497139D}"/>
                </a:ext>
              </a:extLst>
            </p:cNvPr>
            <p:cNvSpPr txBox="1"/>
            <p:nvPr/>
          </p:nvSpPr>
          <p:spPr>
            <a:xfrm>
              <a:off x="0" y="173621"/>
              <a:ext cx="9144000" cy="50381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0000" tIns="45000" rIns="90000" bIns="45000" anchorCtr="0" compatLnSpc="0">
              <a:spAutoFit/>
            </a:bodyPr>
            <a:lstStyle/>
            <a:p>
              <a:pPr marL="0" marR="0" lvl="0" indent="0" algn="ctr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en-US" sz="2800" b="0" i="0" u="none" strike="noStrike" kern="1200" cap="none" spc="0" baseline="0" dirty="0">
                  <a:ln>
                    <a:noFill/>
                  </a:ln>
                  <a:highlight>
                    <a:scrgbClr r="0" g="0" b="0">
                      <a:alpha val="0"/>
                    </a:scrgbClr>
                  </a:highlight>
                  <a:latin typeface="arial" pitchFamily="34"/>
                  <a:ea typeface="Noto Sans CJK SC Regular" pitchFamily="2"/>
                  <a:cs typeface="FreeSans" pitchFamily="2"/>
                </a:rPr>
                <a:t>Deep Learning applications : a few examples</a:t>
              </a:r>
            </a:p>
          </p:txBody>
        </p:sp>
      </p:grpSp>
      <p:sp>
        <p:nvSpPr>
          <p:cNvPr id="6" name="ZoneTexte 5">
            <a:extLst>
              <a:ext uri="{FF2B5EF4-FFF2-40B4-BE49-F238E27FC236}">
                <a16:creationId xmlns:a16="http://schemas.microsoft.com/office/drawing/2014/main" id="{5E5D3D3E-1EFF-416F-9384-78DE5F975C63}"/>
              </a:ext>
            </a:extLst>
          </p:cNvPr>
          <p:cNvSpPr txBox="1"/>
          <p:nvPr/>
        </p:nvSpPr>
        <p:spPr>
          <a:xfrm>
            <a:off x="342900" y="1132609"/>
            <a:ext cx="85309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indent="-400050">
              <a:buFont typeface="+mj-lt"/>
              <a:buAutoNum type="romanUcPeriod"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Segmentation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C3C8C08-0123-4AA7-9009-C86CABD0BA15}"/>
              </a:ext>
            </a:extLst>
          </p:cNvPr>
          <p:cNvSpPr/>
          <p:nvPr/>
        </p:nvSpPr>
        <p:spPr>
          <a:xfrm>
            <a:off x="-245" y="6612483"/>
            <a:ext cx="362631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fr-FR" sz="1000" dirty="0">
                <a:latin typeface="Arial" panose="020B0604020202020204" pitchFamily="34" charset="0"/>
              </a:rPr>
              <a:t>Pic </a:t>
            </a:r>
            <a:r>
              <a:rPr lang="fr-FR" sz="1000" dirty="0" err="1">
                <a:latin typeface="Arial" panose="020B0604020202020204" pitchFamily="34" charset="0"/>
              </a:rPr>
              <a:t>credit</a:t>
            </a:r>
            <a:r>
              <a:rPr lang="fr-FR" sz="1000" dirty="0">
                <a:latin typeface="Arial" panose="020B0604020202020204" pitchFamily="34" charset="0"/>
              </a:rPr>
              <a:t> : Van </a:t>
            </a:r>
            <a:r>
              <a:rPr lang="fr-FR" sz="1000" dirty="0" err="1">
                <a:latin typeface="Arial" panose="020B0604020202020204" pitchFamily="34" charset="0"/>
              </a:rPr>
              <a:t>Valen</a:t>
            </a:r>
            <a:r>
              <a:rPr lang="fr-FR" sz="1000" dirty="0">
                <a:latin typeface="Arial" panose="020B0604020202020204" pitchFamily="34" charset="0"/>
              </a:rPr>
              <a:t> et al. 2016. </a:t>
            </a:r>
            <a:r>
              <a:rPr lang="fr-FR" sz="1000" dirty="0" err="1">
                <a:latin typeface="Arial" panose="020B0604020202020204" pitchFamily="34" charset="0"/>
              </a:rPr>
              <a:t>Plos</a:t>
            </a:r>
            <a:r>
              <a:rPr lang="fr-FR" sz="1000" dirty="0">
                <a:latin typeface="Arial" panose="020B0604020202020204" pitchFamily="34" charset="0"/>
              </a:rPr>
              <a:t> </a:t>
            </a:r>
            <a:r>
              <a:rPr lang="fr-FR" sz="1000" dirty="0" err="1">
                <a:latin typeface="Arial" panose="020B0604020202020204" pitchFamily="34" charset="0"/>
              </a:rPr>
              <a:t>Computational</a:t>
            </a:r>
            <a:r>
              <a:rPr lang="fr-FR" sz="1000" dirty="0">
                <a:latin typeface="Arial" panose="020B0604020202020204" pitchFamily="34" charset="0"/>
              </a:rPr>
              <a:t> </a:t>
            </a:r>
            <a:r>
              <a:rPr lang="fr-FR" sz="1000" dirty="0" err="1">
                <a:latin typeface="Arial" panose="020B0604020202020204" pitchFamily="34" charset="0"/>
              </a:rPr>
              <a:t>Biology</a:t>
            </a:r>
            <a:endParaRPr lang="fr-FR" sz="10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1E302E12-023E-4EF1-84A4-FE0C57EE45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7377" y="1756797"/>
            <a:ext cx="5389245" cy="460629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3C21461-893E-4424-86F9-BBEE47FEDB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5CB64-B36B-4367-8B88-6F3791B72476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531315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e 19">
            <a:extLst>
              <a:ext uri="{FF2B5EF4-FFF2-40B4-BE49-F238E27FC236}">
                <a16:creationId xmlns:a16="http://schemas.microsoft.com/office/drawing/2014/main" id="{510CEB89-5AAD-4D57-9740-96304A478ABC}"/>
              </a:ext>
            </a:extLst>
          </p:cNvPr>
          <p:cNvGrpSpPr/>
          <p:nvPr/>
        </p:nvGrpSpPr>
        <p:grpSpPr>
          <a:xfrm>
            <a:off x="190847" y="2139935"/>
            <a:ext cx="1890106" cy="4027271"/>
            <a:chOff x="190847" y="2139935"/>
            <a:chExt cx="1890106" cy="4027271"/>
          </a:xfrm>
        </p:grpSpPr>
        <p:pic>
          <p:nvPicPr>
            <p:cNvPr id="13" name="Image 12">
              <a:extLst>
                <a:ext uri="{FF2B5EF4-FFF2-40B4-BE49-F238E27FC236}">
                  <a16:creationId xmlns:a16="http://schemas.microsoft.com/office/drawing/2014/main" id="{B9846D39-7537-4D93-940B-FACBC7B80A3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0847" y="2139935"/>
              <a:ext cx="1817370" cy="126444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46B73A9-6411-4AE1-A373-D4049EB398B3}"/>
                </a:ext>
              </a:extLst>
            </p:cNvPr>
            <p:cNvSpPr/>
            <p:nvPr/>
          </p:nvSpPr>
          <p:spPr>
            <a:xfrm>
              <a:off x="1714500" y="2649682"/>
              <a:ext cx="366453" cy="33250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" name="Image 14">
              <a:extLst>
                <a:ext uri="{FF2B5EF4-FFF2-40B4-BE49-F238E27FC236}">
                  <a16:creationId xmlns:a16="http://schemas.microsoft.com/office/drawing/2014/main" id="{28B82559-82E6-48CD-BDCC-5BD980457ED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4781" y="4857137"/>
              <a:ext cx="1349502" cy="1310069"/>
            </a:xfrm>
            <a:prstGeom prst="rect">
              <a:avLst/>
            </a:prstGeom>
          </p:spPr>
        </p:pic>
        <p:cxnSp>
          <p:nvCxnSpPr>
            <p:cNvPr id="19" name="Connecteur droit avec flèche 18">
              <a:extLst>
                <a:ext uri="{FF2B5EF4-FFF2-40B4-BE49-F238E27FC236}">
                  <a16:creationId xmlns:a16="http://schemas.microsoft.com/office/drawing/2014/main" id="{9B983228-EA36-4FF4-82F9-F3480E41DABA}"/>
                </a:ext>
              </a:extLst>
            </p:cNvPr>
            <p:cNvCxnSpPr>
              <a:stCxn id="13" idx="2"/>
              <a:endCxn id="15" idx="0"/>
            </p:cNvCxnSpPr>
            <p:nvPr/>
          </p:nvCxnSpPr>
          <p:spPr>
            <a:xfrm>
              <a:off x="1099532" y="3404379"/>
              <a:ext cx="0" cy="1452758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diamond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Groupe 1">
            <a:extLst>
              <a:ext uri="{FF2B5EF4-FFF2-40B4-BE49-F238E27FC236}">
                <a16:creationId xmlns:a16="http://schemas.microsoft.com/office/drawing/2014/main" id="{7B70492C-CCD4-4316-9166-4D51AACBD985}"/>
              </a:ext>
            </a:extLst>
          </p:cNvPr>
          <p:cNvGrpSpPr/>
          <p:nvPr/>
        </p:nvGrpSpPr>
        <p:grpSpPr>
          <a:xfrm>
            <a:off x="0" y="0"/>
            <a:ext cx="9144000" cy="792000"/>
            <a:chOff x="0" y="0"/>
            <a:chExt cx="9144000" cy="792000"/>
          </a:xfrm>
        </p:grpSpPr>
        <p:sp>
          <p:nvSpPr>
            <p:cNvPr id="3" name="Forme libre 1">
              <a:extLst>
                <a:ext uri="{FF2B5EF4-FFF2-40B4-BE49-F238E27FC236}">
                  <a16:creationId xmlns:a16="http://schemas.microsoft.com/office/drawing/2014/main" id="{78A5F0C7-9F57-4F80-BA1D-92834CAAE222}"/>
                </a:ext>
              </a:extLst>
            </p:cNvPr>
            <p:cNvSpPr/>
            <p:nvPr/>
          </p:nvSpPr>
          <p:spPr>
            <a:xfrm>
              <a:off x="0" y="0"/>
              <a:ext cx="9144000" cy="7920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DDDDDD"/>
            </a:solidFill>
            <a:ln w="19080">
              <a:solidFill>
                <a:srgbClr val="000000"/>
              </a:solidFill>
              <a:prstDash val="solid"/>
            </a:ln>
          </p:spPr>
          <p:txBody>
            <a:bodyPr wrap="none" lIns="99360" tIns="54360" rIns="99360" bIns="54360" anchor="ctr" anchorCtr="0" compatLnSpc="0">
              <a:noAutofit/>
            </a:bodyPr>
            <a:lstStyle/>
            <a:p>
              <a:pPr marL="0" marR="0" lvl="0" indent="0" algn="l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fr-FR" sz="1800" b="0" i="0" u="none" strike="noStrike" kern="1200" cap="none" spc="0" baseline="0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4" name="ZoneTexte 3">
              <a:extLst>
                <a:ext uri="{FF2B5EF4-FFF2-40B4-BE49-F238E27FC236}">
                  <a16:creationId xmlns:a16="http://schemas.microsoft.com/office/drawing/2014/main" id="{9E7AC272-F468-4324-B114-49219497139D}"/>
                </a:ext>
              </a:extLst>
            </p:cNvPr>
            <p:cNvSpPr txBox="1"/>
            <p:nvPr/>
          </p:nvSpPr>
          <p:spPr>
            <a:xfrm>
              <a:off x="0" y="173621"/>
              <a:ext cx="9144000" cy="50381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0000" tIns="45000" rIns="90000" bIns="45000" anchorCtr="0" compatLnSpc="0">
              <a:spAutoFit/>
            </a:bodyPr>
            <a:lstStyle/>
            <a:p>
              <a:pPr marL="0" marR="0" lvl="0" indent="0" algn="ctr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en-US" sz="2800" b="0" i="0" u="none" strike="noStrike" kern="1200" cap="none" spc="0" baseline="0" dirty="0">
                  <a:ln>
                    <a:noFill/>
                  </a:ln>
                  <a:highlight>
                    <a:scrgbClr r="0" g="0" b="0">
                      <a:alpha val="0"/>
                    </a:scrgbClr>
                  </a:highlight>
                  <a:latin typeface="arial" pitchFamily="34"/>
                  <a:ea typeface="Noto Sans CJK SC Regular" pitchFamily="2"/>
                  <a:cs typeface="FreeSans" pitchFamily="2"/>
                </a:rPr>
                <a:t>Deep Learning applications : a few examples</a:t>
              </a:r>
            </a:p>
          </p:txBody>
        </p:sp>
      </p:grpSp>
      <p:sp>
        <p:nvSpPr>
          <p:cNvPr id="6" name="ZoneTexte 5">
            <a:extLst>
              <a:ext uri="{FF2B5EF4-FFF2-40B4-BE49-F238E27FC236}">
                <a16:creationId xmlns:a16="http://schemas.microsoft.com/office/drawing/2014/main" id="{5E5D3D3E-1EFF-416F-9384-78DE5F975C63}"/>
              </a:ext>
            </a:extLst>
          </p:cNvPr>
          <p:cNvSpPr txBox="1"/>
          <p:nvPr/>
        </p:nvSpPr>
        <p:spPr>
          <a:xfrm>
            <a:off x="342900" y="1132609"/>
            <a:ext cx="853093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indent="-400050">
              <a:buFont typeface="+mj-lt"/>
              <a:buAutoNum type="romanU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Segmentation</a:t>
            </a:r>
          </a:p>
          <a:p>
            <a:pPr marL="400050" indent="-400050">
              <a:buFont typeface="+mj-lt"/>
              <a:buAutoNum type="romanUcPeriod"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Image restoration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04535B8A-8719-47FB-8553-ABBB968794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80953" y="2054363"/>
            <a:ext cx="5158740" cy="41529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0862806-DE83-4648-8C13-BC594BF1BA8C}"/>
              </a:ext>
            </a:extLst>
          </p:cNvPr>
          <p:cNvSpPr/>
          <p:nvPr/>
        </p:nvSpPr>
        <p:spPr>
          <a:xfrm>
            <a:off x="-2155" y="6612802"/>
            <a:ext cx="73148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fr-FR" sz="1000" dirty="0">
                <a:latin typeface="Arial" panose="020B0604020202020204" pitchFamily="34" charset="0"/>
              </a:rPr>
              <a:t>Pic </a:t>
            </a:r>
            <a:r>
              <a:rPr lang="fr-FR" sz="1000" dirty="0" err="1">
                <a:latin typeface="Arial" panose="020B0604020202020204" pitchFamily="34" charset="0"/>
              </a:rPr>
              <a:t>credit</a:t>
            </a:r>
            <a:r>
              <a:rPr lang="fr-FR" sz="1000" dirty="0">
                <a:latin typeface="Arial" panose="020B0604020202020204" pitchFamily="34" charset="0"/>
              </a:rPr>
              <a:t> : </a:t>
            </a:r>
            <a:r>
              <a:rPr lang="fr-FR" sz="1000" dirty="0" err="1">
                <a:latin typeface="Arial" panose="020B0604020202020204" pitchFamily="34" charset="0"/>
              </a:rPr>
              <a:t>Weigert</a:t>
            </a:r>
            <a:r>
              <a:rPr lang="fr-FR" sz="1000" dirty="0">
                <a:latin typeface="Arial" panose="020B0604020202020204" pitchFamily="34" charset="0"/>
              </a:rPr>
              <a:t> et al. 2018. Nature Methods – Buades et al. 2005. </a:t>
            </a:r>
            <a:r>
              <a:rPr lang="en-US" sz="1000" dirty="0">
                <a:latin typeface="Arial" panose="020B0604020202020204" pitchFamily="34" charset="0"/>
              </a:rPr>
              <a:t>Conference on Computer Vision and Pattern Recognition</a:t>
            </a:r>
            <a:r>
              <a:rPr lang="fr-FR" sz="1000" dirty="0">
                <a:latin typeface="Arial" panose="020B0604020202020204" pitchFamily="34" charset="0"/>
              </a:rPr>
              <a:t> </a:t>
            </a:r>
            <a:endParaRPr lang="fr-FR" sz="10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B4F926F5-7BBD-46C6-B3B5-84E07DB406A2}"/>
              </a:ext>
            </a:extLst>
          </p:cNvPr>
          <p:cNvSpPr txBox="1"/>
          <p:nvPr/>
        </p:nvSpPr>
        <p:spPr>
          <a:xfrm>
            <a:off x="7291648" y="5788669"/>
            <a:ext cx="18315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Nucleus stained of S.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meditarranea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(RedDot1)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89086D8-B44B-4244-9E5F-6C696BE839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5CB64-B36B-4367-8B88-6F3791B72476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19775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1">
            <a:extLst>
              <a:ext uri="{FF2B5EF4-FFF2-40B4-BE49-F238E27FC236}">
                <a16:creationId xmlns:a16="http://schemas.microsoft.com/office/drawing/2014/main" id="{7B70492C-CCD4-4316-9166-4D51AACBD985}"/>
              </a:ext>
            </a:extLst>
          </p:cNvPr>
          <p:cNvGrpSpPr/>
          <p:nvPr/>
        </p:nvGrpSpPr>
        <p:grpSpPr>
          <a:xfrm>
            <a:off x="0" y="0"/>
            <a:ext cx="9144000" cy="792000"/>
            <a:chOff x="0" y="0"/>
            <a:chExt cx="9144000" cy="792000"/>
          </a:xfrm>
        </p:grpSpPr>
        <p:sp>
          <p:nvSpPr>
            <p:cNvPr id="3" name="Forme libre 1">
              <a:extLst>
                <a:ext uri="{FF2B5EF4-FFF2-40B4-BE49-F238E27FC236}">
                  <a16:creationId xmlns:a16="http://schemas.microsoft.com/office/drawing/2014/main" id="{78A5F0C7-9F57-4F80-BA1D-92834CAAE222}"/>
                </a:ext>
              </a:extLst>
            </p:cNvPr>
            <p:cNvSpPr/>
            <p:nvPr/>
          </p:nvSpPr>
          <p:spPr>
            <a:xfrm>
              <a:off x="0" y="0"/>
              <a:ext cx="9144000" cy="7920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DDDDDD"/>
            </a:solidFill>
            <a:ln w="19080">
              <a:solidFill>
                <a:srgbClr val="000000"/>
              </a:solidFill>
              <a:prstDash val="solid"/>
            </a:ln>
          </p:spPr>
          <p:txBody>
            <a:bodyPr wrap="none" lIns="99360" tIns="54360" rIns="99360" bIns="54360" anchor="ctr" anchorCtr="0" compatLnSpc="0">
              <a:noAutofit/>
            </a:bodyPr>
            <a:lstStyle/>
            <a:p>
              <a:pPr marL="0" marR="0" lvl="0" indent="0" algn="l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fr-FR" sz="1800" b="0" i="0" u="none" strike="noStrike" kern="1200" cap="none" spc="0" baseline="0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4" name="ZoneTexte 3">
              <a:extLst>
                <a:ext uri="{FF2B5EF4-FFF2-40B4-BE49-F238E27FC236}">
                  <a16:creationId xmlns:a16="http://schemas.microsoft.com/office/drawing/2014/main" id="{9E7AC272-F468-4324-B114-49219497139D}"/>
                </a:ext>
              </a:extLst>
            </p:cNvPr>
            <p:cNvSpPr txBox="1"/>
            <p:nvPr/>
          </p:nvSpPr>
          <p:spPr>
            <a:xfrm>
              <a:off x="0" y="173621"/>
              <a:ext cx="9144000" cy="50381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0000" tIns="45000" rIns="90000" bIns="45000" anchorCtr="0" compatLnSpc="0">
              <a:spAutoFit/>
            </a:bodyPr>
            <a:lstStyle/>
            <a:p>
              <a:pPr marL="0" marR="0" lvl="0" indent="0" algn="ctr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en-US" sz="2800" b="0" i="0" u="none" strike="noStrike" kern="1200" cap="none" spc="0" baseline="0" dirty="0">
                  <a:ln>
                    <a:noFill/>
                  </a:ln>
                  <a:highlight>
                    <a:scrgbClr r="0" g="0" b="0">
                      <a:alpha val="0"/>
                    </a:scrgbClr>
                  </a:highlight>
                  <a:latin typeface="arial" pitchFamily="34"/>
                  <a:ea typeface="Noto Sans CJK SC Regular" pitchFamily="2"/>
                  <a:cs typeface="FreeSans" pitchFamily="2"/>
                </a:rPr>
                <a:t>Deep Learning applications : a few examples</a:t>
              </a:r>
            </a:p>
          </p:txBody>
        </p:sp>
      </p:grpSp>
      <p:sp>
        <p:nvSpPr>
          <p:cNvPr id="6" name="ZoneTexte 5">
            <a:extLst>
              <a:ext uri="{FF2B5EF4-FFF2-40B4-BE49-F238E27FC236}">
                <a16:creationId xmlns:a16="http://schemas.microsoft.com/office/drawing/2014/main" id="{5E5D3D3E-1EFF-416F-9384-78DE5F975C63}"/>
              </a:ext>
            </a:extLst>
          </p:cNvPr>
          <p:cNvSpPr txBox="1"/>
          <p:nvPr/>
        </p:nvSpPr>
        <p:spPr>
          <a:xfrm>
            <a:off x="342900" y="1132609"/>
            <a:ext cx="853093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indent="-400050">
              <a:buFont typeface="+mj-lt"/>
              <a:buAutoNum type="romanU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Segmentation</a:t>
            </a:r>
          </a:p>
          <a:p>
            <a:pPr marL="400050" indent="-400050">
              <a:buFont typeface="+mj-lt"/>
              <a:buAutoNum type="romanU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Image restoration</a:t>
            </a:r>
          </a:p>
          <a:p>
            <a:pPr marL="400050" indent="-400050">
              <a:buFont typeface="+mj-lt"/>
              <a:buAutoNum type="romanUcPeriod"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Image prediction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0862806-DE83-4648-8C13-BC594BF1BA8C}"/>
              </a:ext>
            </a:extLst>
          </p:cNvPr>
          <p:cNvSpPr/>
          <p:nvPr/>
        </p:nvSpPr>
        <p:spPr>
          <a:xfrm>
            <a:off x="2497" y="6612284"/>
            <a:ext cx="279916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fr-FR" sz="1000" dirty="0">
                <a:latin typeface="Arial" panose="020B0604020202020204" pitchFamily="34" charset="0"/>
              </a:rPr>
              <a:t>Pic </a:t>
            </a:r>
            <a:r>
              <a:rPr lang="fr-FR" sz="1000" dirty="0" err="1">
                <a:latin typeface="Arial" panose="020B0604020202020204" pitchFamily="34" charset="0"/>
              </a:rPr>
              <a:t>credit</a:t>
            </a:r>
            <a:r>
              <a:rPr lang="fr-FR" sz="1000" dirty="0">
                <a:latin typeface="Arial" panose="020B0604020202020204" pitchFamily="34" charset="0"/>
              </a:rPr>
              <a:t> : </a:t>
            </a:r>
            <a:r>
              <a:rPr lang="fr-FR" sz="1000" dirty="0" err="1">
                <a:latin typeface="Arial" panose="020B0604020202020204" pitchFamily="34" charset="0"/>
              </a:rPr>
              <a:t>Ounkomol</a:t>
            </a:r>
            <a:r>
              <a:rPr lang="fr-FR" sz="1000" dirty="0">
                <a:latin typeface="Arial" panose="020B0604020202020204" pitchFamily="34" charset="0"/>
              </a:rPr>
              <a:t> – 2018. Nature Methods</a:t>
            </a:r>
            <a:endParaRPr lang="fr-FR" sz="10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A23EF875-883B-4B80-B411-0E795E228339}"/>
              </a:ext>
            </a:extLst>
          </p:cNvPr>
          <p:cNvGrpSpPr>
            <a:grpSpLocks noChangeAspect="1"/>
          </p:cNvGrpSpPr>
          <p:nvPr/>
        </p:nvGrpSpPr>
        <p:grpSpPr>
          <a:xfrm>
            <a:off x="4183648" y="1079923"/>
            <a:ext cx="4574143" cy="5308851"/>
            <a:chOff x="3965436" y="965621"/>
            <a:chExt cx="4814888" cy="5588264"/>
          </a:xfrm>
        </p:grpSpPr>
        <p:pic>
          <p:nvPicPr>
            <p:cNvPr id="7" name="Image 6">
              <a:extLst>
                <a:ext uri="{FF2B5EF4-FFF2-40B4-BE49-F238E27FC236}">
                  <a16:creationId xmlns:a16="http://schemas.microsoft.com/office/drawing/2014/main" id="{B66A23EC-19F7-4128-83AD-F1CCBFD526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65436" y="965621"/>
              <a:ext cx="4814888" cy="5588264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B653279-3FE3-45AA-93E7-5C7815A82976}"/>
                </a:ext>
              </a:extLst>
            </p:cNvPr>
            <p:cNvSpPr/>
            <p:nvPr/>
          </p:nvSpPr>
          <p:spPr>
            <a:xfrm>
              <a:off x="3965436" y="965621"/>
              <a:ext cx="138973" cy="1669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58B301C-2021-48F8-98D9-C0B2AC0D4828}"/>
                </a:ext>
              </a:extLst>
            </p:cNvPr>
            <p:cNvSpPr/>
            <p:nvPr/>
          </p:nvSpPr>
          <p:spPr>
            <a:xfrm>
              <a:off x="3965436" y="3228152"/>
              <a:ext cx="138973" cy="1669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e 17">
            <a:extLst>
              <a:ext uri="{FF2B5EF4-FFF2-40B4-BE49-F238E27FC236}">
                <a16:creationId xmlns:a16="http://schemas.microsoft.com/office/drawing/2014/main" id="{8343EDD7-7269-43E7-A62A-2633BC403208}"/>
              </a:ext>
            </a:extLst>
          </p:cNvPr>
          <p:cNvGrpSpPr/>
          <p:nvPr/>
        </p:nvGrpSpPr>
        <p:grpSpPr>
          <a:xfrm>
            <a:off x="83127" y="2971800"/>
            <a:ext cx="3830361" cy="2016571"/>
            <a:chOff x="41563" y="2971800"/>
            <a:chExt cx="3830361" cy="2016571"/>
          </a:xfrm>
        </p:grpSpPr>
        <p:pic>
          <p:nvPicPr>
            <p:cNvPr id="8" name="Image 7">
              <a:extLst>
                <a:ext uri="{FF2B5EF4-FFF2-40B4-BE49-F238E27FC236}">
                  <a16:creationId xmlns:a16="http://schemas.microsoft.com/office/drawing/2014/main" id="{697D732B-DFF9-4AF0-AB73-A56F20B512A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6945" y="2986569"/>
              <a:ext cx="3764979" cy="2001802"/>
            </a:xfrm>
            <a:prstGeom prst="rect">
              <a:avLst/>
            </a:prstGeom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A4EEE07D-0E36-4A90-8B3E-7014E2FE2B82}"/>
                </a:ext>
              </a:extLst>
            </p:cNvPr>
            <p:cNvSpPr/>
            <p:nvPr/>
          </p:nvSpPr>
          <p:spPr>
            <a:xfrm>
              <a:off x="41563" y="2971800"/>
              <a:ext cx="270164" cy="1350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F55B870-A4A7-4B16-800F-878F18723E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5CB64-B36B-4367-8B88-6F3791B72476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91637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1">
            <a:extLst>
              <a:ext uri="{FF2B5EF4-FFF2-40B4-BE49-F238E27FC236}">
                <a16:creationId xmlns:a16="http://schemas.microsoft.com/office/drawing/2014/main" id="{7B70492C-CCD4-4316-9166-4D51AACBD985}"/>
              </a:ext>
            </a:extLst>
          </p:cNvPr>
          <p:cNvGrpSpPr/>
          <p:nvPr/>
        </p:nvGrpSpPr>
        <p:grpSpPr>
          <a:xfrm>
            <a:off x="0" y="0"/>
            <a:ext cx="9144000" cy="792000"/>
            <a:chOff x="0" y="0"/>
            <a:chExt cx="9144000" cy="792000"/>
          </a:xfrm>
        </p:grpSpPr>
        <p:sp>
          <p:nvSpPr>
            <p:cNvPr id="3" name="Forme libre 1">
              <a:extLst>
                <a:ext uri="{FF2B5EF4-FFF2-40B4-BE49-F238E27FC236}">
                  <a16:creationId xmlns:a16="http://schemas.microsoft.com/office/drawing/2014/main" id="{78A5F0C7-9F57-4F80-BA1D-92834CAAE222}"/>
                </a:ext>
              </a:extLst>
            </p:cNvPr>
            <p:cNvSpPr/>
            <p:nvPr/>
          </p:nvSpPr>
          <p:spPr>
            <a:xfrm>
              <a:off x="0" y="0"/>
              <a:ext cx="9144000" cy="7920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DDDDDD"/>
            </a:solidFill>
            <a:ln w="19080">
              <a:solidFill>
                <a:srgbClr val="000000"/>
              </a:solidFill>
              <a:prstDash val="solid"/>
            </a:ln>
          </p:spPr>
          <p:txBody>
            <a:bodyPr wrap="none" lIns="99360" tIns="54360" rIns="99360" bIns="54360" anchor="ctr" anchorCtr="0" compatLnSpc="0">
              <a:noAutofit/>
            </a:bodyPr>
            <a:lstStyle/>
            <a:p>
              <a:pPr marL="0" marR="0" lvl="0" indent="0" algn="l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fr-FR" sz="1800" b="0" i="0" u="none" strike="noStrike" kern="1200" cap="none" spc="0" baseline="0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4" name="ZoneTexte 3">
              <a:extLst>
                <a:ext uri="{FF2B5EF4-FFF2-40B4-BE49-F238E27FC236}">
                  <a16:creationId xmlns:a16="http://schemas.microsoft.com/office/drawing/2014/main" id="{9E7AC272-F468-4324-B114-49219497139D}"/>
                </a:ext>
              </a:extLst>
            </p:cNvPr>
            <p:cNvSpPr txBox="1"/>
            <p:nvPr/>
          </p:nvSpPr>
          <p:spPr>
            <a:xfrm>
              <a:off x="0" y="173621"/>
              <a:ext cx="9144000" cy="50381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0000" tIns="45000" rIns="90000" bIns="45000" anchorCtr="0" compatLnSpc="0">
              <a:spAutoFit/>
            </a:bodyPr>
            <a:lstStyle/>
            <a:p>
              <a:pPr marL="0" marR="0" lvl="0" indent="0" algn="ctr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en-US" sz="2800" b="0" i="0" u="none" strike="noStrike" kern="1200" cap="none" spc="0" baseline="0" dirty="0">
                  <a:ln>
                    <a:noFill/>
                  </a:ln>
                  <a:highlight>
                    <a:scrgbClr r="0" g="0" b="0">
                      <a:alpha val="0"/>
                    </a:scrgbClr>
                  </a:highlight>
                  <a:latin typeface="arial" pitchFamily="34"/>
                  <a:ea typeface="Noto Sans CJK SC Regular" pitchFamily="2"/>
                  <a:cs typeface="FreeSans" pitchFamily="2"/>
                </a:rPr>
                <a:t>Deep Learning applications : a few examples</a:t>
              </a:r>
            </a:p>
          </p:txBody>
        </p:sp>
      </p:grpSp>
      <p:sp>
        <p:nvSpPr>
          <p:cNvPr id="6" name="ZoneTexte 5">
            <a:extLst>
              <a:ext uri="{FF2B5EF4-FFF2-40B4-BE49-F238E27FC236}">
                <a16:creationId xmlns:a16="http://schemas.microsoft.com/office/drawing/2014/main" id="{5E5D3D3E-1EFF-416F-9384-78DE5F975C63}"/>
              </a:ext>
            </a:extLst>
          </p:cNvPr>
          <p:cNvSpPr txBox="1"/>
          <p:nvPr/>
        </p:nvSpPr>
        <p:spPr>
          <a:xfrm>
            <a:off x="342900" y="1132609"/>
            <a:ext cx="8530936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indent="-400050">
              <a:buFont typeface="+mj-lt"/>
              <a:buAutoNum type="romanU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Segmentation</a:t>
            </a:r>
          </a:p>
          <a:p>
            <a:pPr marL="400050" indent="-400050">
              <a:buFont typeface="+mj-lt"/>
              <a:buAutoNum type="romanU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Image restoration</a:t>
            </a:r>
          </a:p>
          <a:p>
            <a:pPr marL="400050" indent="-400050">
              <a:buFont typeface="+mj-lt"/>
              <a:buAutoNum type="romanU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Image prediction</a:t>
            </a:r>
          </a:p>
          <a:p>
            <a:pPr marL="400050" indent="-400050">
              <a:buFont typeface="+mj-lt"/>
              <a:buAutoNum type="romanUcPeriod"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Super-resolution prediction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0862806-DE83-4648-8C13-BC594BF1BA8C}"/>
              </a:ext>
            </a:extLst>
          </p:cNvPr>
          <p:cNvSpPr/>
          <p:nvPr/>
        </p:nvSpPr>
        <p:spPr>
          <a:xfrm>
            <a:off x="0" y="6619385"/>
            <a:ext cx="297389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fr-FR" sz="1000" dirty="0">
                <a:latin typeface="Arial" panose="020B0604020202020204" pitchFamily="34" charset="0"/>
              </a:rPr>
              <a:t>Pic </a:t>
            </a:r>
            <a:r>
              <a:rPr lang="fr-FR" sz="1000" dirty="0" err="1">
                <a:latin typeface="Arial" panose="020B0604020202020204" pitchFamily="34" charset="0"/>
              </a:rPr>
              <a:t>credit</a:t>
            </a:r>
            <a:r>
              <a:rPr lang="fr-FR" sz="1000" dirty="0">
                <a:latin typeface="Arial" panose="020B0604020202020204" pitchFamily="34" charset="0"/>
              </a:rPr>
              <a:t> : </a:t>
            </a:r>
            <a:r>
              <a:rPr lang="fr-FR" sz="1000" dirty="0" err="1">
                <a:latin typeface="Arial" panose="020B0604020202020204" pitchFamily="34" charset="0"/>
              </a:rPr>
              <a:t>Ouyang</a:t>
            </a:r>
            <a:r>
              <a:rPr lang="fr-FR" sz="1000" dirty="0">
                <a:latin typeface="Arial" panose="020B0604020202020204" pitchFamily="34" charset="0"/>
              </a:rPr>
              <a:t> – 2018. Nature </a:t>
            </a:r>
            <a:r>
              <a:rPr lang="fr-FR" sz="1000" dirty="0" err="1">
                <a:latin typeface="Arial" panose="020B0604020202020204" pitchFamily="34" charset="0"/>
              </a:rPr>
              <a:t>Biotechnology</a:t>
            </a:r>
            <a:endParaRPr lang="fr-FR" sz="10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1" name="Groupe 20">
            <a:extLst>
              <a:ext uri="{FF2B5EF4-FFF2-40B4-BE49-F238E27FC236}">
                <a16:creationId xmlns:a16="http://schemas.microsoft.com/office/drawing/2014/main" id="{0CED1F9C-1B35-4C7D-8A99-0AEB106AA177}"/>
              </a:ext>
            </a:extLst>
          </p:cNvPr>
          <p:cNvGrpSpPr/>
          <p:nvPr/>
        </p:nvGrpSpPr>
        <p:grpSpPr>
          <a:xfrm>
            <a:off x="419100" y="2858931"/>
            <a:ext cx="8305800" cy="3098916"/>
            <a:chOff x="419100" y="2505637"/>
            <a:chExt cx="8305800" cy="3098916"/>
          </a:xfrm>
        </p:grpSpPr>
        <p:pic>
          <p:nvPicPr>
            <p:cNvPr id="10" name="Image 9">
              <a:extLst>
                <a:ext uri="{FF2B5EF4-FFF2-40B4-BE49-F238E27FC236}">
                  <a16:creationId xmlns:a16="http://schemas.microsoft.com/office/drawing/2014/main" id="{ED3C2F97-29F0-4E73-AAC2-0357AF1A71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9100" y="2567983"/>
              <a:ext cx="8305800" cy="303657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D8DE653-3B77-4382-A891-0325D300AFF6}"/>
                </a:ext>
              </a:extLst>
            </p:cNvPr>
            <p:cNvSpPr/>
            <p:nvPr/>
          </p:nvSpPr>
          <p:spPr>
            <a:xfrm>
              <a:off x="419100" y="2567983"/>
              <a:ext cx="287482" cy="29990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EFB842E2-9BA6-4777-9441-5338A4793596}"/>
                </a:ext>
              </a:extLst>
            </p:cNvPr>
            <p:cNvSpPr txBox="1"/>
            <p:nvPr/>
          </p:nvSpPr>
          <p:spPr>
            <a:xfrm>
              <a:off x="3262745" y="2505637"/>
              <a:ext cx="38446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8B97DFF-59A4-4565-B2C4-C12A1D7CD92D}"/>
                </a:ext>
              </a:extLst>
            </p:cNvPr>
            <p:cNvSpPr/>
            <p:nvPr/>
          </p:nvSpPr>
          <p:spPr>
            <a:xfrm>
              <a:off x="5995555" y="2567983"/>
              <a:ext cx="207817" cy="29990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E5314C74-C7AF-486A-B937-DBBAC4890D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5CB64-B36B-4367-8B88-6F3791B72476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541555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e 4">
            <a:extLst>
              <a:ext uri="{FF2B5EF4-FFF2-40B4-BE49-F238E27FC236}">
                <a16:creationId xmlns:a16="http://schemas.microsoft.com/office/drawing/2014/main" id="{79F42B19-7039-4215-AFCD-ED15F274955C}"/>
              </a:ext>
            </a:extLst>
          </p:cNvPr>
          <p:cNvGrpSpPr/>
          <p:nvPr/>
        </p:nvGrpSpPr>
        <p:grpSpPr>
          <a:xfrm>
            <a:off x="0" y="0"/>
            <a:ext cx="9144000" cy="792000"/>
            <a:chOff x="0" y="0"/>
            <a:chExt cx="9144000" cy="792000"/>
          </a:xfrm>
        </p:grpSpPr>
        <p:sp>
          <p:nvSpPr>
            <p:cNvPr id="2" name="Forme libre 1">
              <a:extLst>
                <a:ext uri="{FF2B5EF4-FFF2-40B4-BE49-F238E27FC236}">
                  <a16:creationId xmlns:a16="http://schemas.microsoft.com/office/drawing/2014/main" id="{B94FAC1E-88EA-4899-915A-DCE467BF3D1E}"/>
                </a:ext>
              </a:extLst>
            </p:cNvPr>
            <p:cNvSpPr/>
            <p:nvPr/>
          </p:nvSpPr>
          <p:spPr>
            <a:xfrm>
              <a:off x="0" y="0"/>
              <a:ext cx="9144000" cy="7920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DDDDDD"/>
            </a:solidFill>
            <a:ln w="19080">
              <a:solidFill>
                <a:srgbClr val="000000"/>
              </a:solidFill>
              <a:prstDash val="solid"/>
            </a:ln>
          </p:spPr>
          <p:txBody>
            <a:bodyPr wrap="none" lIns="99360" tIns="54360" rIns="99360" bIns="54360" anchor="ctr" anchorCtr="0" compatLnSpc="0">
              <a:noAutofit/>
            </a:bodyPr>
            <a:lstStyle/>
            <a:p>
              <a:pPr marL="0" marR="0" lvl="0" indent="0" algn="l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fr-FR" sz="1800" b="0" i="0" u="none" strike="noStrike" kern="1200" cap="none" spc="0" baseline="0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3" name="ZoneTexte 2">
              <a:extLst>
                <a:ext uri="{FF2B5EF4-FFF2-40B4-BE49-F238E27FC236}">
                  <a16:creationId xmlns:a16="http://schemas.microsoft.com/office/drawing/2014/main" id="{5723C1AE-A3BC-42B3-81F7-F299F71FF0C7}"/>
                </a:ext>
              </a:extLst>
            </p:cNvPr>
            <p:cNvSpPr txBox="1"/>
            <p:nvPr/>
          </p:nvSpPr>
          <p:spPr>
            <a:xfrm>
              <a:off x="0" y="173621"/>
              <a:ext cx="9144000" cy="50381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0000" tIns="45000" rIns="90000" bIns="45000" anchorCtr="0" compatLnSpc="0">
              <a:spAutoFit/>
            </a:bodyPr>
            <a:lstStyle/>
            <a:p>
              <a:pPr marL="0" marR="0" lvl="0" indent="0" algn="ctr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en-US" sz="2800" b="0" i="0" u="none" strike="noStrike" kern="1200" cap="none" spc="0" baseline="0" dirty="0">
                  <a:ln>
                    <a:noFill/>
                  </a:ln>
                  <a:highlight>
                    <a:scrgbClr r="0" g="0" b="0">
                      <a:alpha val="0"/>
                    </a:scrgbClr>
                  </a:highlight>
                  <a:latin typeface="arial" pitchFamily="34"/>
                  <a:ea typeface="Noto Sans CJK SC Regular" pitchFamily="2"/>
                  <a:cs typeface="FreeSans" pitchFamily="2"/>
                </a:rPr>
                <a:t>Outline</a:t>
              </a:r>
            </a:p>
          </p:txBody>
        </p:sp>
      </p:grpSp>
      <p:sp>
        <p:nvSpPr>
          <p:cNvPr id="9" name="ZoneTexte 8">
            <a:extLst>
              <a:ext uri="{FF2B5EF4-FFF2-40B4-BE49-F238E27FC236}">
                <a16:creationId xmlns:a16="http://schemas.microsoft.com/office/drawing/2014/main" id="{09A5ECF8-6F43-4C50-B9C2-F869BEB92B79}"/>
              </a:ext>
            </a:extLst>
          </p:cNvPr>
          <p:cNvSpPr txBox="1"/>
          <p:nvPr/>
        </p:nvSpPr>
        <p:spPr>
          <a:xfrm>
            <a:off x="0" y="1296036"/>
            <a:ext cx="9144000" cy="326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just">
              <a:buFont typeface="+mj-lt"/>
              <a:buAutoNum type="romanUcPeriod"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  <a:p>
            <a:pPr marL="514350" indent="-514350" algn="just">
              <a:buFont typeface="+mj-lt"/>
              <a:buAutoNum type="romanUcPeriod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428750" lvl="2" indent="-514350" algn="just">
              <a:buFont typeface="+mj-lt"/>
              <a:buAutoNum type="romanL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Difference between Machine Learning (ML) &amp; Deep Learning (DL)</a:t>
            </a:r>
          </a:p>
          <a:p>
            <a:pPr marL="1428750" lvl="2" indent="-514350" algn="just">
              <a:buFont typeface="+mj-lt"/>
              <a:buAutoNum type="romanL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Brief historical overview</a:t>
            </a:r>
          </a:p>
          <a:p>
            <a:pPr marL="1428750" lvl="2" indent="-514350" algn="just">
              <a:buFont typeface="+mj-lt"/>
              <a:buAutoNum type="romanL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Applications for image analysis</a:t>
            </a:r>
          </a:p>
          <a:p>
            <a:pPr marL="1428750" lvl="2" indent="-514350" algn="just">
              <a:buFont typeface="+mj-lt"/>
              <a:buAutoNum type="romanLcPeriod"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When using DL and which tools are available?</a:t>
            </a:r>
          </a:p>
          <a:p>
            <a:pPr marL="1428750" lvl="2" indent="-514350" algn="just">
              <a:buFont typeface="+mj-lt"/>
              <a:buAutoNum type="romanLcPeriod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 algn="just">
              <a:buFont typeface="+mj-lt"/>
              <a:buAutoNum type="romanUcPeriod"/>
            </a:pP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 algn="just">
              <a:buFont typeface="+mj-lt"/>
              <a:buAutoNum type="romanUcPeriod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 algn="just">
              <a:buFont typeface="+mj-lt"/>
              <a:buAutoNum type="romanUcPeriod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A627F19-7D1E-4DCA-B195-72F83C7DA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5CB64-B36B-4367-8B88-6F3791B72476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430705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1">
            <a:extLst>
              <a:ext uri="{FF2B5EF4-FFF2-40B4-BE49-F238E27FC236}">
                <a16:creationId xmlns:a16="http://schemas.microsoft.com/office/drawing/2014/main" id="{EB9D3CC3-505D-48F8-850E-340F6C6F9729}"/>
              </a:ext>
            </a:extLst>
          </p:cNvPr>
          <p:cNvGrpSpPr/>
          <p:nvPr/>
        </p:nvGrpSpPr>
        <p:grpSpPr>
          <a:xfrm>
            <a:off x="0" y="0"/>
            <a:ext cx="9144000" cy="792000"/>
            <a:chOff x="0" y="0"/>
            <a:chExt cx="9144000" cy="792000"/>
          </a:xfrm>
        </p:grpSpPr>
        <p:sp>
          <p:nvSpPr>
            <p:cNvPr id="3" name="Forme libre 1">
              <a:extLst>
                <a:ext uri="{FF2B5EF4-FFF2-40B4-BE49-F238E27FC236}">
                  <a16:creationId xmlns:a16="http://schemas.microsoft.com/office/drawing/2014/main" id="{48D3DC88-9087-4BB6-BD13-A1F7634764BF}"/>
                </a:ext>
              </a:extLst>
            </p:cNvPr>
            <p:cNvSpPr/>
            <p:nvPr/>
          </p:nvSpPr>
          <p:spPr>
            <a:xfrm>
              <a:off x="0" y="0"/>
              <a:ext cx="9144000" cy="7920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DDDDDD"/>
            </a:solidFill>
            <a:ln w="19080">
              <a:solidFill>
                <a:srgbClr val="000000"/>
              </a:solidFill>
              <a:prstDash val="solid"/>
            </a:ln>
          </p:spPr>
          <p:txBody>
            <a:bodyPr wrap="none" lIns="99360" tIns="54360" rIns="99360" bIns="54360" anchor="ctr" anchorCtr="0" compatLnSpc="0">
              <a:noAutofit/>
            </a:bodyPr>
            <a:lstStyle/>
            <a:p>
              <a:pPr marL="0" marR="0" lvl="0" indent="0" algn="l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fr-FR" sz="1800" b="0" i="0" u="none" strike="noStrike" kern="1200" cap="none" spc="0" baseline="0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4" name="ZoneTexte 3">
              <a:extLst>
                <a:ext uri="{FF2B5EF4-FFF2-40B4-BE49-F238E27FC236}">
                  <a16:creationId xmlns:a16="http://schemas.microsoft.com/office/drawing/2014/main" id="{DEBB0453-948A-4507-B518-D94C353F46F7}"/>
                </a:ext>
              </a:extLst>
            </p:cNvPr>
            <p:cNvSpPr txBox="1"/>
            <p:nvPr/>
          </p:nvSpPr>
          <p:spPr>
            <a:xfrm>
              <a:off x="0" y="173621"/>
              <a:ext cx="9144000" cy="50381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0000" tIns="45000" rIns="90000" bIns="45000" anchorCtr="0" compatLnSpc="0">
              <a:spAutoFit/>
            </a:bodyPr>
            <a:lstStyle/>
            <a:p>
              <a:pPr marL="0" marR="0" lvl="0" indent="0" algn="ctr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en-US" sz="2800" b="0" i="0" u="none" strike="noStrike" kern="1200" cap="none" spc="0" baseline="0" dirty="0">
                  <a:ln>
                    <a:noFill/>
                  </a:ln>
                  <a:highlight>
                    <a:scrgbClr r="0" g="0" b="0">
                      <a:alpha val="0"/>
                    </a:scrgbClr>
                  </a:highlight>
                  <a:latin typeface="arial" pitchFamily="34"/>
                  <a:ea typeface="Noto Sans CJK SC Regular" pitchFamily="2"/>
                  <a:cs typeface="FreeSans" pitchFamily="2"/>
                </a:rPr>
                <a:t>Why using Deep Learning?</a:t>
              </a:r>
            </a:p>
          </p:txBody>
        </p:sp>
      </p:grpSp>
      <p:sp>
        <p:nvSpPr>
          <p:cNvPr id="5" name="ZoneTexte 4">
            <a:extLst>
              <a:ext uri="{FF2B5EF4-FFF2-40B4-BE49-F238E27FC236}">
                <a16:creationId xmlns:a16="http://schemas.microsoft.com/office/drawing/2014/main" id="{0F60299C-EAEB-4E25-87A2-80ABF4113BE1}"/>
              </a:ext>
            </a:extLst>
          </p:cNvPr>
          <p:cNvSpPr txBox="1"/>
          <p:nvPr/>
        </p:nvSpPr>
        <p:spPr>
          <a:xfrm>
            <a:off x="228600" y="1423555"/>
            <a:ext cx="870758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When </a:t>
            </a:r>
            <a:r>
              <a:rPr lang="en-US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classic image processing/analysis tools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are not efficient or do not exist for the task we want to perform (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eg.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PALM image prediction)</a:t>
            </a:r>
          </a:p>
          <a:p>
            <a:pPr algn="ctr"/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Need to have enough analyzed data to train the network</a:t>
            </a:r>
          </a:p>
        </p:txBody>
      </p:sp>
      <p:sp>
        <p:nvSpPr>
          <p:cNvPr id="6" name="Flèche : droite 5">
            <a:extLst>
              <a:ext uri="{FF2B5EF4-FFF2-40B4-BE49-F238E27FC236}">
                <a16:creationId xmlns:a16="http://schemas.microsoft.com/office/drawing/2014/main" id="{3B214F3D-B562-48B2-BBD2-3DB872B22C9B}"/>
              </a:ext>
            </a:extLst>
          </p:cNvPr>
          <p:cNvSpPr/>
          <p:nvPr/>
        </p:nvSpPr>
        <p:spPr>
          <a:xfrm rot="5400000">
            <a:off x="4286250" y="2337956"/>
            <a:ext cx="592282" cy="446809"/>
          </a:xfrm>
          <a:prstGeom prst="rightArrow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lèche : droite 6">
            <a:extLst>
              <a:ext uri="{FF2B5EF4-FFF2-40B4-BE49-F238E27FC236}">
                <a16:creationId xmlns:a16="http://schemas.microsoft.com/office/drawing/2014/main" id="{AD45AD10-B4A4-40A9-BD3D-47C3A24F4789}"/>
              </a:ext>
            </a:extLst>
          </p:cNvPr>
          <p:cNvSpPr/>
          <p:nvPr/>
        </p:nvSpPr>
        <p:spPr>
          <a:xfrm rot="8100000">
            <a:off x="1634847" y="3756008"/>
            <a:ext cx="977521" cy="446809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0BC67465-0084-4CB4-AE8A-8EFEDFF14F00}"/>
              </a:ext>
            </a:extLst>
          </p:cNvPr>
          <p:cNvSpPr txBox="1"/>
          <p:nvPr/>
        </p:nvSpPr>
        <p:spPr>
          <a:xfrm>
            <a:off x="509155" y="4531987"/>
            <a:ext cx="2556163" cy="1754326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Need to label the data in order to get database large enough for the training</a:t>
            </a:r>
          </a:p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Time consuming 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3863C116-0159-4589-AF67-C9A101040946}"/>
              </a:ext>
            </a:extLst>
          </p:cNvPr>
          <p:cNvSpPr txBox="1"/>
          <p:nvPr/>
        </p:nvSpPr>
        <p:spPr>
          <a:xfrm>
            <a:off x="3304310" y="4531987"/>
            <a:ext cx="2556163" cy="1754326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Network are trained for a specific set of data. New type of data means new training.</a:t>
            </a:r>
          </a:p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Not (always) flexible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803A9BBF-907D-4459-B83A-995ED10CE13D}"/>
              </a:ext>
            </a:extLst>
          </p:cNvPr>
          <p:cNvSpPr txBox="1"/>
          <p:nvPr/>
        </p:nvSpPr>
        <p:spPr>
          <a:xfrm>
            <a:off x="6089068" y="4531987"/>
            <a:ext cx="2556163" cy="1754326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Deep Learning needs large computational resources for image analysis</a:t>
            </a:r>
          </a:p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Expensive</a:t>
            </a:r>
          </a:p>
        </p:txBody>
      </p:sp>
      <p:sp>
        <p:nvSpPr>
          <p:cNvPr id="11" name="Flèche : droite 10">
            <a:extLst>
              <a:ext uri="{FF2B5EF4-FFF2-40B4-BE49-F238E27FC236}">
                <a16:creationId xmlns:a16="http://schemas.microsoft.com/office/drawing/2014/main" id="{6DB67CFC-AB36-4FD1-BB8A-8D18BF2DE70E}"/>
              </a:ext>
            </a:extLst>
          </p:cNvPr>
          <p:cNvSpPr/>
          <p:nvPr/>
        </p:nvSpPr>
        <p:spPr>
          <a:xfrm rot="5400000">
            <a:off x="4093631" y="3741191"/>
            <a:ext cx="977521" cy="446809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12" name="Flèche : droite 11">
            <a:extLst>
              <a:ext uri="{FF2B5EF4-FFF2-40B4-BE49-F238E27FC236}">
                <a16:creationId xmlns:a16="http://schemas.microsoft.com/office/drawing/2014/main" id="{57A067EE-232F-4DE2-AC6D-EC28DC17D9EE}"/>
              </a:ext>
            </a:extLst>
          </p:cNvPr>
          <p:cNvSpPr/>
          <p:nvPr/>
        </p:nvSpPr>
        <p:spPr>
          <a:xfrm rot="2700000">
            <a:off x="6550312" y="3756008"/>
            <a:ext cx="977521" cy="446809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Espace réservé du numéro de diapositive 12">
            <a:extLst>
              <a:ext uri="{FF2B5EF4-FFF2-40B4-BE49-F238E27FC236}">
                <a16:creationId xmlns:a16="http://schemas.microsoft.com/office/drawing/2014/main" id="{3FC03F20-502F-40BE-9D8C-81AA099C6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5CB64-B36B-4367-8B88-6F3791B72476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363514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1">
            <a:extLst>
              <a:ext uri="{FF2B5EF4-FFF2-40B4-BE49-F238E27FC236}">
                <a16:creationId xmlns:a16="http://schemas.microsoft.com/office/drawing/2014/main" id="{8955CE0C-E85E-4B9F-8201-FA3B2ECCBC03}"/>
              </a:ext>
            </a:extLst>
          </p:cNvPr>
          <p:cNvGrpSpPr/>
          <p:nvPr/>
        </p:nvGrpSpPr>
        <p:grpSpPr>
          <a:xfrm>
            <a:off x="0" y="0"/>
            <a:ext cx="9144000" cy="792000"/>
            <a:chOff x="0" y="0"/>
            <a:chExt cx="9144000" cy="792000"/>
          </a:xfrm>
        </p:grpSpPr>
        <p:sp>
          <p:nvSpPr>
            <p:cNvPr id="3" name="Forme libre 1">
              <a:extLst>
                <a:ext uri="{FF2B5EF4-FFF2-40B4-BE49-F238E27FC236}">
                  <a16:creationId xmlns:a16="http://schemas.microsoft.com/office/drawing/2014/main" id="{797A9527-4029-4D9B-B154-837408382184}"/>
                </a:ext>
              </a:extLst>
            </p:cNvPr>
            <p:cNvSpPr/>
            <p:nvPr/>
          </p:nvSpPr>
          <p:spPr>
            <a:xfrm>
              <a:off x="0" y="0"/>
              <a:ext cx="9144000" cy="7920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DDDDDD"/>
            </a:solidFill>
            <a:ln w="19080">
              <a:solidFill>
                <a:srgbClr val="000000"/>
              </a:solidFill>
              <a:prstDash val="solid"/>
            </a:ln>
          </p:spPr>
          <p:txBody>
            <a:bodyPr wrap="none" lIns="99360" tIns="54360" rIns="99360" bIns="54360" anchor="ctr" anchorCtr="0" compatLnSpc="0">
              <a:noAutofit/>
            </a:bodyPr>
            <a:lstStyle/>
            <a:p>
              <a:pPr marL="0" marR="0" lvl="0" indent="0" algn="l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fr-FR" sz="1800" b="0" i="0" u="none" strike="noStrike" kern="1200" cap="none" spc="0" baseline="0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4" name="ZoneTexte 3">
              <a:extLst>
                <a:ext uri="{FF2B5EF4-FFF2-40B4-BE49-F238E27FC236}">
                  <a16:creationId xmlns:a16="http://schemas.microsoft.com/office/drawing/2014/main" id="{987F776A-B336-42C9-A9C6-AAE64F50BC84}"/>
                </a:ext>
              </a:extLst>
            </p:cNvPr>
            <p:cNvSpPr txBox="1"/>
            <p:nvPr/>
          </p:nvSpPr>
          <p:spPr>
            <a:xfrm>
              <a:off x="0" y="173621"/>
              <a:ext cx="9144000" cy="50381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0000" tIns="45000" rIns="90000" bIns="45000" anchorCtr="0" compatLnSpc="0">
              <a:spAutoFit/>
            </a:bodyPr>
            <a:lstStyle/>
            <a:p>
              <a:pPr marL="0" marR="0" lvl="0" indent="0" algn="ctr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en-US" sz="2800" b="0" i="0" u="none" strike="noStrike" kern="1200" cap="none" spc="0" baseline="0" dirty="0">
                  <a:ln>
                    <a:noFill/>
                  </a:ln>
                  <a:highlight>
                    <a:scrgbClr r="0" g="0" b="0">
                      <a:alpha val="0"/>
                    </a:scrgbClr>
                  </a:highlight>
                  <a:latin typeface="arial" pitchFamily="34"/>
                  <a:ea typeface="Noto Sans CJK SC Regular" pitchFamily="2"/>
                  <a:cs typeface="FreeSans" pitchFamily="2"/>
                </a:rPr>
                <a:t>Which tools are available for Deep Learning?</a:t>
              </a:r>
            </a:p>
          </p:txBody>
        </p:sp>
      </p:grpSp>
      <p:grpSp>
        <p:nvGrpSpPr>
          <p:cNvPr id="34" name="Groupe 33">
            <a:extLst>
              <a:ext uri="{FF2B5EF4-FFF2-40B4-BE49-F238E27FC236}">
                <a16:creationId xmlns:a16="http://schemas.microsoft.com/office/drawing/2014/main" id="{4CF17240-5E0B-46B1-8B89-005DA2AB8B14}"/>
              </a:ext>
            </a:extLst>
          </p:cNvPr>
          <p:cNvGrpSpPr/>
          <p:nvPr/>
        </p:nvGrpSpPr>
        <p:grpSpPr>
          <a:xfrm>
            <a:off x="342893" y="1184056"/>
            <a:ext cx="2360035" cy="4131547"/>
            <a:chOff x="384457" y="1184056"/>
            <a:chExt cx="2360035" cy="4131547"/>
          </a:xfrm>
        </p:grpSpPr>
        <p:pic>
          <p:nvPicPr>
            <p:cNvPr id="6" name="Image 5">
              <a:extLst>
                <a:ext uri="{FF2B5EF4-FFF2-40B4-BE49-F238E27FC236}">
                  <a16:creationId xmlns:a16="http://schemas.microsoft.com/office/drawing/2014/main" id="{FABA4FBE-2230-43C3-8453-9F700D6685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6740" y="1184056"/>
              <a:ext cx="1495468" cy="1980000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EEA2A97E-8FD3-4630-85A6-9985B94ABD9E}"/>
                </a:ext>
              </a:extLst>
            </p:cNvPr>
            <p:cNvSpPr txBox="1"/>
            <p:nvPr/>
          </p:nvSpPr>
          <p:spPr>
            <a:xfrm>
              <a:off x="384457" y="3499721"/>
              <a:ext cx="2360035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Matlab</a:t>
              </a:r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 2018 version and later</a:t>
              </a:r>
            </a:p>
            <a:p>
              <a:pPr algn="ctr"/>
              <a:endParaRPr lang="en-US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Toolkits dedicated for ANN and deep learning.</a:t>
              </a:r>
            </a:p>
            <a:p>
              <a:pPr algn="ctr"/>
              <a:endParaRPr lang="en-US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endParaRPr lang="en-US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5" name="Groupe 34">
            <a:extLst>
              <a:ext uri="{FF2B5EF4-FFF2-40B4-BE49-F238E27FC236}">
                <a16:creationId xmlns:a16="http://schemas.microsoft.com/office/drawing/2014/main" id="{1D0F280C-75B5-448C-85CC-EB14CEB9C9B7}"/>
              </a:ext>
            </a:extLst>
          </p:cNvPr>
          <p:cNvGrpSpPr/>
          <p:nvPr/>
        </p:nvGrpSpPr>
        <p:grpSpPr>
          <a:xfrm>
            <a:off x="3350419" y="1184056"/>
            <a:ext cx="2360035" cy="5533145"/>
            <a:chOff x="3391982" y="1184056"/>
            <a:chExt cx="2360035" cy="5533145"/>
          </a:xfrm>
        </p:grpSpPr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FC2113B1-B6B2-4C2E-A656-22E68B566D3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81999" y="1184056"/>
              <a:ext cx="1980000" cy="1980000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8CEEF3BB-7505-4B0F-842B-AFDFC44A56B8}"/>
                </a:ext>
              </a:extLst>
            </p:cNvPr>
            <p:cNvSpPr txBox="1"/>
            <p:nvPr/>
          </p:nvSpPr>
          <p:spPr>
            <a:xfrm>
              <a:off x="3391982" y="3489688"/>
              <a:ext cx="2360035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Python 3 – open source</a:t>
              </a:r>
            </a:p>
            <a:p>
              <a:pPr algn="ctr"/>
              <a:endParaRPr lang="en-US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For DL, the open-source </a:t>
              </a:r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TensorFlow</a:t>
              </a:r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 library from Google is used.</a:t>
              </a:r>
            </a:p>
            <a:p>
              <a:pPr algn="ctr"/>
              <a:endParaRPr lang="en-US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endParaRPr lang="en-US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2" name="Image 11">
              <a:extLst>
                <a:ext uri="{FF2B5EF4-FFF2-40B4-BE49-F238E27FC236}">
                  <a16:creationId xmlns:a16="http://schemas.microsoft.com/office/drawing/2014/main" id="{4CA338FE-8005-4FA0-B94A-7E3813C3125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06425" y="5277201"/>
              <a:ext cx="1731148" cy="1440000"/>
            </a:xfrm>
            <a:prstGeom prst="rect">
              <a:avLst/>
            </a:prstGeom>
          </p:spPr>
        </p:pic>
      </p:grpSp>
      <p:grpSp>
        <p:nvGrpSpPr>
          <p:cNvPr id="36" name="Groupe 35">
            <a:extLst>
              <a:ext uri="{FF2B5EF4-FFF2-40B4-BE49-F238E27FC236}">
                <a16:creationId xmlns:a16="http://schemas.microsoft.com/office/drawing/2014/main" id="{8EFDD473-0B5D-4E82-8CD8-602BECF2FEDD}"/>
              </a:ext>
            </a:extLst>
          </p:cNvPr>
          <p:cNvGrpSpPr/>
          <p:nvPr/>
        </p:nvGrpSpPr>
        <p:grpSpPr>
          <a:xfrm>
            <a:off x="6357944" y="1184056"/>
            <a:ext cx="2360035" cy="4131547"/>
            <a:chOff x="6399508" y="1184056"/>
            <a:chExt cx="2360035" cy="4131547"/>
          </a:xfrm>
        </p:grpSpPr>
        <p:sp>
          <p:nvSpPr>
            <p:cNvPr id="28" name="ZoneTexte 27">
              <a:extLst>
                <a:ext uri="{FF2B5EF4-FFF2-40B4-BE49-F238E27FC236}">
                  <a16:creationId xmlns:a16="http://schemas.microsoft.com/office/drawing/2014/main" id="{52313AFC-911B-4508-B262-9CA1D5300A55}"/>
                </a:ext>
              </a:extLst>
            </p:cNvPr>
            <p:cNvSpPr txBox="1"/>
            <p:nvPr/>
          </p:nvSpPr>
          <p:spPr>
            <a:xfrm>
              <a:off x="6399508" y="3499721"/>
              <a:ext cx="2360035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imJoy</a:t>
              </a:r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 – open source</a:t>
              </a:r>
            </a:p>
            <a:p>
              <a:pPr algn="ctr"/>
              <a:endParaRPr lang="en-US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Plugin developed by the MIT and freely available on GitHub. </a:t>
              </a:r>
            </a:p>
            <a:p>
              <a:pPr algn="ctr"/>
              <a:endParaRPr lang="en-US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endParaRPr lang="en-US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33" name="Image 32">
              <a:extLst>
                <a:ext uri="{FF2B5EF4-FFF2-40B4-BE49-F238E27FC236}">
                  <a16:creationId xmlns:a16="http://schemas.microsoft.com/office/drawing/2014/main" id="{9307FC4C-B759-48C1-B204-0CDD195BA6A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77259" y="1184056"/>
              <a:ext cx="2004531" cy="1980000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</p:grp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4BE7D52-60F3-48BB-B7E5-1DE5511EE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5CB64-B36B-4367-8B88-6F3791B72476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446831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1">
            <a:extLst>
              <a:ext uri="{FF2B5EF4-FFF2-40B4-BE49-F238E27FC236}">
                <a16:creationId xmlns:a16="http://schemas.microsoft.com/office/drawing/2014/main" id="{20A6838A-4CB1-456D-9931-F3255F8CE5AB}"/>
              </a:ext>
            </a:extLst>
          </p:cNvPr>
          <p:cNvGrpSpPr/>
          <p:nvPr/>
        </p:nvGrpSpPr>
        <p:grpSpPr>
          <a:xfrm>
            <a:off x="0" y="0"/>
            <a:ext cx="9144000" cy="792000"/>
            <a:chOff x="0" y="0"/>
            <a:chExt cx="9144000" cy="792000"/>
          </a:xfrm>
        </p:grpSpPr>
        <p:sp>
          <p:nvSpPr>
            <p:cNvPr id="3" name="Forme libre 1">
              <a:extLst>
                <a:ext uri="{FF2B5EF4-FFF2-40B4-BE49-F238E27FC236}">
                  <a16:creationId xmlns:a16="http://schemas.microsoft.com/office/drawing/2014/main" id="{73A1075F-CF24-4EE5-BCE5-07975EDF30F8}"/>
                </a:ext>
              </a:extLst>
            </p:cNvPr>
            <p:cNvSpPr/>
            <p:nvPr/>
          </p:nvSpPr>
          <p:spPr>
            <a:xfrm>
              <a:off x="0" y="0"/>
              <a:ext cx="9144000" cy="7920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DDDDDD"/>
            </a:solidFill>
            <a:ln w="19080">
              <a:solidFill>
                <a:srgbClr val="000000"/>
              </a:solidFill>
              <a:prstDash val="solid"/>
            </a:ln>
          </p:spPr>
          <p:txBody>
            <a:bodyPr wrap="none" lIns="99360" tIns="54360" rIns="99360" bIns="54360" anchor="ctr" anchorCtr="0" compatLnSpc="0">
              <a:noAutofit/>
            </a:bodyPr>
            <a:lstStyle/>
            <a:p>
              <a:pPr marL="0" marR="0" lvl="0" indent="0" algn="l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fr-FR" sz="1800" b="0" i="0" u="none" strike="noStrike" kern="1200" cap="none" spc="0" baseline="0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4" name="ZoneTexte 3">
              <a:extLst>
                <a:ext uri="{FF2B5EF4-FFF2-40B4-BE49-F238E27FC236}">
                  <a16:creationId xmlns:a16="http://schemas.microsoft.com/office/drawing/2014/main" id="{5814B451-FD80-4B2E-8309-271E6B3C7A5E}"/>
                </a:ext>
              </a:extLst>
            </p:cNvPr>
            <p:cNvSpPr txBox="1"/>
            <p:nvPr/>
          </p:nvSpPr>
          <p:spPr>
            <a:xfrm>
              <a:off x="0" y="173621"/>
              <a:ext cx="9144000" cy="50381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0000" tIns="45000" rIns="90000" bIns="45000" anchorCtr="0" compatLnSpc="0">
              <a:spAutoFit/>
            </a:bodyPr>
            <a:lstStyle/>
            <a:p>
              <a:pPr marL="0" marR="0" lvl="0" indent="0" algn="ctr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en-US" sz="2800" b="0" i="0" u="none" strike="noStrike" kern="1200" cap="none" spc="0" baseline="0" dirty="0">
                  <a:ln>
                    <a:noFill/>
                  </a:ln>
                  <a:highlight>
                    <a:scrgbClr r="0" g="0" b="0">
                      <a:alpha val="0"/>
                    </a:scrgbClr>
                  </a:highlight>
                  <a:latin typeface="arial" pitchFamily="34"/>
                  <a:ea typeface="Noto Sans CJK SC Regular" pitchFamily="2"/>
                  <a:cs typeface="FreeSans" pitchFamily="2"/>
                </a:rPr>
                <a:t>Deep Learning with Python</a:t>
              </a:r>
            </a:p>
          </p:txBody>
        </p:sp>
      </p:grpSp>
      <p:pic>
        <p:nvPicPr>
          <p:cNvPr id="8" name="Image 7">
            <a:extLst>
              <a:ext uri="{FF2B5EF4-FFF2-40B4-BE49-F238E27FC236}">
                <a16:creationId xmlns:a16="http://schemas.microsoft.com/office/drawing/2014/main" id="{DA3AB717-5313-4422-9343-CF0BBE3924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2000" y="1163275"/>
            <a:ext cx="1440000" cy="1440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67FE33CF-DDAA-4B03-9C34-E9E8D33483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2000" y="3200402"/>
            <a:ext cx="2160000" cy="1080000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D8ADA750-CD7F-4D1F-9E51-226421DBDEAE}"/>
              </a:ext>
            </a:extLst>
          </p:cNvPr>
          <p:cNvSpPr txBox="1"/>
          <p:nvPr/>
        </p:nvSpPr>
        <p:spPr>
          <a:xfrm>
            <a:off x="6317673" y="2273229"/>
            <a:ext cx="242042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Open source distribution of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Python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, compatible with Windows, MacOS and Linux. </a:t>
            </a:r>
          </a:p>
        </p:txBody>
      </p:sp>
      <p:cxnSp>
        <p:nvCxnSpPr>
          <p:cNvPr id="17" name="Connecteur : en arc 16">
            <a:extLst>
              <a:ext uri="{FF2B5EF4-FFF2-40B4-BE49-F238E27FC236}">
                <a16:creationId xmlns:a16="http://schemas.microsoft.com/office/drawing/2014/main" id="{C92025A8-4724-4500-A915-EB25A10A22DF}"/>
              </a:ext>
            </a:extLst>
          </p:cNvPr>
          <p:cNvCxnSpPr>
            <a:stCxn id="8" idx="3"/>
            <a:endCxn id="10" idx="3"/>
          </p:cNvCxnSpPr>
          <p:nvPr/>
        </p:nvCxnSpPr>
        <p:spPr>
          <a:xfrm>
            <a:off x="5292000" y="1883275"/>
            <a:ext cx="360000" cy="1857127"/>
          </a:xfrm>
          <a:prstGeom prst="curvedConnector3">
            <a:avLst>
              <a:gd name="adj1" fmla="val 270296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ZoneTexte 24">
            <a:extLst>
              <a:ext uri="{FF2B5EF4-FFF2-40B4-BE49-F238E27FC236}">
                <a16:creationId xmlns:a16="http://schemas.microsoft.com/office/drawing/2014/main" id="{DFBE1DA2-3FAA-4F99-A516-923DFA97C62A}"/>
              </a:ext>
            </a:extLst>
          </p:cNvPr>
          <p:cNvSpPr txBox="1"/>
          <p:nvPr/>
        </p:nvSpPr>
        <p:spPr>
          <a:xfrm>
            <a:off x="13300" y="3273135"/>
            <a:ext cx="281302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Spyder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Jupyter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Notebook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are two python environments available with Anaconda and compatible with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TensorFlow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cxnSp>
        <p:nvCxnSpPr>
          <p:cNvPr id="37" name="Connecteur : en arc 36">
            <a:extLst>
              <a:ext uri="{FF2B5EF4-FFF2-40B4-BE49-F238E27FC236}">
                <a16:creationId xmlns:a16="http://schemas.microsoft.com/office/drawing/2014/main" id="{7E233DD3-AE75-44DE-8991-7CF6FF20835F}"/>
              </a:ext>
            </a:extLst>
          </p:cNvPr>
          <p:cNvCxnSpPr>
            <a:stCxn id="10" idx="1"/>
            <a:endCxn id="13" idx="0"/>
          </p:cNvCxnSpPr>
          <p:nvPr/>
        </p:nvCxnSpPr>
        <p:spPr>
          <a:xfrm rot="10800000" flipV="1">
            <a:off x="2379254" y="3740401"/>
            <a:ext cx="1112747" cy="1348795"/>
          </a:xfrm>
          <a:prstGeom prst="curved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Groupe 48">
            <a:extLst>
              <a:ext uri="{FF2B5EF4-FFF2-40B4-BE49-F238E27FC236}">
                <a16:creationId xmlns:a16="http://schemas.microsoft.com/office/drawing/2014/main" id="{7819DB62-09C9-495B-B0A3-C6F478F3D411}"/>
              </a:ext>
            </a:extLst>
          </p:cNvPr>
          <p:cNvGrpSpPr/>
          <p:nvPr/>
        </p:nvGrpSpPr>
        <p:grpSpPr>
          <a:xfrm>
            <a:off x="1839253" y="5029280"/>
            <a:ext cx="5465494" cy="1139917"/>
            <a:chOff x="1374174" y="5029280"/>
            <a:chExt cx="5465494" cy="1139917"/>
          </a:xfrm>
        </p:grpSpPr>
        <p:pic>
          <p:nvPicPr>
            <p:cNvPr id="13" name="Image 12">
              <a:extLst>
                <a:ext uri="{FF2B5EF4-FFF2-40B4-BE49-F238E27FC236}">
                  <a16:creationId xmlns:a16="http://schemas.microsoft.com/office/drawing/2014/main" id="{D27BBCC9-17E3-4AF2-952A-75D2D15D42F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4174" y="5089197"/>
              <a:ext cx="1080000" cy="1080000"/>
            </a:xfrm>
            <a:prstGeom prst="rect">
              <a:avLst/>
            </a:prstGeom>
          </p:spPr>
        </p:pic>
        <p:pic>
          <p:nvPicPr>
            <p:cNvPr id="15" name="Image 14">
              <a:extLst>
                <a:ext uri="{FF2B5EF4-FFF2-40B4-BE49-F238E27FC236}">
                  <a16:creationId xmlns:a16="http://schemas.microsoft.com/office/drawing/2014/main" id="{4A9E4F2A-5C59-4B88-81C5-0EC1FDFCCBB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77764" y="5089197"/>
              <a:ext cx="931765" cy="1080000"/>
            </a:xfrm>
            <a:prstGeom prst="rect">
              <a:avLst/>
            </a:prstGeom>
          </p:spPr>
        </p:pic>
        <p:sp>
          <p:nvSpPr>
            <p:cNvPr id="26" name="Flèche : double flèche horizontale 25">
              <a:extLst>
                <a:ext uri="{FF2B5EF4-FFF2-40B4-BE49-F238E27FC236}">
                  <a16:creationId xmlns:a16="http://schemas.microsoft.com/office/drawing/2014/main" id="{BDC8A3CD-4970-4A94-9D17-D071E480AA87}"/>
                </a:ext>
              </a:extLst>
            </p:cNvPr>
            <p:cNvSpPr/>
            <p:nvPr/>
          </p:nvSpPr>
          <p:spPr>
            <a:xfrm>
              <a:off x="3844635" y="5436966"/>
              <a:ext cx="1462880" cy="384463"/>
            </a:xfrm>
            <a:prstGeom prst="leftRightArrow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7" name="Image 26">
              <a:extLst>
                <a:ext uri="{FF2B5EF4-FFF2-40B4-BE49-F238E27FC236}">
                  <a16:creationId xmlns:a16="http://schemas.microsoft.com/office/drawing/2014/main" id="{F8CDEA1E-0893-490F-A5CC-F858B5B7044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41307" y="5089197"/>
              <a:ext cx="1298361" cy="1080000"/>
            </a:xfrm>
            <a:prstGeom prst="rect">
              <a:avLst/>
            </a:prstGeom>
          </p:spPr>
        </p:pic>
        <p:pic>
          <p:nvPicPr>
            <p:cNvPr id="48" name="Image 47">
              <a:extLst>
                <a:ext uri="{FF2B5EF4-FFF2-40B4-BE49-F238E27FC236}">
                  <a16:creationId xmlns:a16="http://schemas.microsoft.com/office/drawing/2014/main" id="{D82B4EE5-E53D-486F-A8D8-6AF93C4683F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55386" y="5029280"/>
              <a:ext cx="1241378" cy="360000"/>
            </a:xfrm>
            <a:prstGeom prst="rect">
              <a:avLst/>
            </a:prstGeom>
          </p:spPr>
        </p:pic>
      </p:grpSp>
      <p:sp>
        <p:nvSpPr>
          <p:cNvPr id="51" name="Espace réservé du numéro de diapositive 50">
            <a:extLst>
              <a:ext uri="{FF2B5EF4-FFF2-40B4-BE49-F238E27FC236}">
                <a16:creationId xmlns:a16="http://schemas.microsoft.com/office/drawing/2014/main" id="{70502A89-DD9B-45F4-9979-034160C68E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5CB64-B36B-4367-8B88-6F3791B72476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797363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e 4">
            <a:extLst>
              <a:ext uri="{FF2B5EF4-FFF2-40B4-BE49-F238E27FC236}">
                <a16:creationId xmlns:a16="http://schemas.microsoft.com/office/drawing/2014/main" id="{79F42B19-7039-4215-AFCD-ED15F274955C}"/>
              </a:ext>
            </a:extLst>
          </p:cNvPr>
          <p:cNvGrpSpPr/>
          <p:nvPr/>
        </p:nvGrpSpPr>
        <p:grpSpPr>
          <a:xfrm>
            <a:off x="0" y="0"/>
            <a:ext cx="9144000" cy="792000"/>
            <a:chOff x="0" y="0"/>
            <a:chExt cx="9144000" cy="792000"/>
          </a:xfrm>
        </p:grpSpPr>
        <p:sp>
          <p:nvSpPr>
            <p:cNvPr id="2" name="Forme libre 1">
              <a:extLst>
                <a:ext uri="{FF2B5EF4-FFF2-40B4-BE49-F238E27FC236}">
                  <a16:creationId xmlns:a16="http://schemas.microsoft.com/office/drawing/2014/main" id="{B94FAC1E-88EA-4899-915A-DCE467BF3D1E}"/>
                </a:ext>
              </a:extLst>
            </p:cNvPr>
            <p:cNvSpPr/>
            <p:nvPr/>
          </p:nvSpPr>
          <p:spPr>
            <a:xfrm>
              <a:off x="0" y="0"/>
              <a:ext cx="9144000" cy="7920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DDDDDD"/>
            </a:solidFill>
            <a:ln w="19080">
              <a:solidFill>
                <a:srgbClr val="000000"/>
              </a:solidFill>
              <a:prstDash val="solid"/>
            </a:ln>
          </p:spPr>
          <p:txBody>
            <a:bodyPr wrap="none" lIns="99360" tIns="54360" rIns="99360" bIns="54360" anchor="ctr" anchorCtr="0" compatLnSpc="0">
              <a:noAutofit/>
            </a:bodyPr>
            <a:lstStyle/>
            <a:p>
              <a:pPr marL="0" marR="0" lvl="0" indent="0" algn="l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fr-FR" sz="1800" b="0" i="0" u="none" strike="noStrike" kern="1200" cap="none" spc="0" baseline="0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3" name="ZoneTexte 2">
              <a:extLst>
                <a:ext uri="{FF2B5EF4-FFF2-40B4-BE49-F238E27FC236}">
                  <a16:creationId xmlns:a16="http://schemas.microsoft.com/office/drawing/2014/main" id="{5723C1AE-A3BC-42B3-81F7-F299F71FF0C7}"/>
                </a:ext>
              </a:extLst>
            </p:cNvPr>
            <p:cNvSpPr txBox="1"/>
            <p:nvPr/>
          </p:nvSpPr>
          <p:spPr>
            <a:xfrm>
              <a:off x="0" y="173621"/>
              <a:ext cx="9144000" cy="50381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0000" tIns="45000" rIns="90000" bIns="45000" anchorCtr="0" compatLnSpc="0">
              <a:spAutoFit/>
            </a:bodyPr>
            <a:lstStyle/>
            <a:p>
              <a:pPr marL="0" marR="0" lvl="0" indent="0" algn="ctr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en-US" sz="2800" b="0" i="0" u="none" strike="noStrike" kern="1200" cap="none" spc="0" baseline="0" dirty="0">
                  <a:ln>
                    <a:noFill/>
                  </a:ln>
                  <a:highlight>
                    <a:scrgbClr r="0" g="0" b="0">
                      <a:alpha val="0"/>
                    </a:scrgbClr>
                  </a:highlight>
                  <a:latin typeface="arial" pitchFamily="34"/>
                  <a:ea typeface="Noto Sans CJK SC Regular" pitchFamily="2"/>
                  <a:cs typeface="FreeSans" pitchFamily="2"/>
                </a:rPr>
                <a:t>Outline</a:t>
              </a:r>
            </a:p>
          </p:txBody>
        </p:sp>
      </p:grpSp>
      <p:sp>
        <p:nvSpPr>
          <p:cNvPr id="9" name="ZoneTexte 8">
            <a:extLst>
              <a:ext uri="{FF2B5EF4-FFF2-40B4-BE49-F238E27FC236}">
                <a16:creationId xmlns:a16="http://schemas.microsoft.com/office/drawing/2014/main" id="{09A5ECF8-6F43-4C50-B9C2-F869BEB92B79}"/>
              </a:ext>
            </a:extLst>
          </p:cNvPr>
          <p:cNvSpPr txBox="1"/>
          <p:nvPr/>
        </p:nvSpPr>
        <p:spPr>
          <a:xfrm>
            <a:off x="0" y="1296036"/>
            <a:ext cx="9144000" cy="357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just">
              <a:buFont typeface="+mj-lt"/>
              <a:buAutoNum type="romanUcPeriod"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  <a:p>
            <a:pPr marL="514350" indent="-514350" algn="just">
              <a:buFont typeface="+mj-lt"/>
              <a:buAutoNum type="romanUcPeriod"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Starting with Deep Learning and Artificial Neuron Network</a:t>
            </a:r>
          </a:p>
          <a:p>
            <a:pPr marL="514350" indent="-514350" algn="just">
              <a:buFont typeface="+mj-lt"/>
              <a:buAutoNum type="romanUcPeriod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428750" lvl="2" indent="-514350" algn="just">
              <a:buFont typeface="+mj-lt"/>
              <a:buAutoNum type="romanLcPeriod"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A bit of vocabulary before starting</a:t>
            </a:r>
          </a:p>
          <a:p>
            <a:pPr marL="1428750" lvl="2" indent="-514350" algn="just">
              <a:buFont typeface="+mj-lt"/>
              <a:buAutoNum type="romanL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Case 1 : single neuron network</a:t>
            </a:r>
          </a:p>
          <a:p>
            <a:pPr marL="1428750" lvl="2" indent="-514350" algn="just">
              <a:buFont typeface="+mj-lt"/>
              <a:buAutoNum type="romanL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Case 2 : how to construct a densely connected network</a:t>
            </a:r>
          </a:p>
          <a:p>
            <a:pPr marL="1428750" lvl="2" indent="-514350" algn="just">
              <a:buFont typeface="+mj-lt"/>
              <a:buAutoNum type="romanL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Case 3 : multi-class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clusterization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428750" lvl="2" indent="-514350" algn="just">
              <a:buFont typeface="+mj-lt"/>
              <a:buAutoNum type="romanL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Summary</a:t>
            </a:r>
          </a:p>
          <a:p>
            <a:pPr marL="514350" indent="-514350" algn="just">
              <a:buFont typeface="+mj-lt"/>
              <a:buAutoNum type="romanUcPeriod"/>
            </a:pP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 algn="just">
              <a:buFont typeface="+mj-lt"/>
              <a:buAutoNum type="romanUcPeriod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 algn="just">
              <a:buFont typeface="+mj-lt"/>
              <a:buAutoNum type="romanUcPeriod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D05B970-D703-4ABF-8304-D4636C8CB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5CB64-B36B-4367-8B88-6F3791B72476}" type="slidenum">
              <a:rPr lang="fr-FR" smtClean="0"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549286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>
            <a:extLst>
              <a:ext uri="{FF2B5EF4-FFF2-40B4-BE49-F238E27FC236}">
                <a16:creationId xmlns:a16="http://schemas.microsoft.com/office/drawing/2014/main" id="{7C509A76-7879-4489-9B2E-C70895AAAA14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806665" y="1494698"/>
            <a:ext cx="3530671" cy="181791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">
            <a:extLst>
              <a:ext uri="{FF2B5EF4-FFF2-40B4-BE49-F238E27FC236}">
                <a16:creationId xmlns:a16="http://schemas.microsoft.com/office/drawing/2014/main" id="{6D8021CA-754D-47A6-93BC-B615C1A0BF53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 rot="5400000">
            <a:off x="3191505" y="3270392"/>
            <a:ext cx="2760990" cy="430721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2AD37140-E8F0-42F5-895A-2D3C756D7041}"/>
              </a:ext>
            </a:extLst>
          </p:cNvPr>
          <p:cNvSpPr txBox="1"/>
          <p:nvPr/>
        </p:nvSpPr>
        <p:spPr>
          <a:xfrm>
            <a:off x="3597718" y="1049896"/>
            <a:ext cx="1948564" cy="347893"/>
          </a:xfrm>
          <a:prstGeom prst="rect">
            <a:avLst/>
          </a:prstGeom>
          <a:noFill/>
          <a:ln>
            <a:noFill/>
          </a:ln>
        </p:spPr>
        <p:txBody>
          <a:bodyPr wrap="none" lIns="81638" tIns="40819" rIns="81638" bIns="40819" anchorCtr="0" compatLnSpc="0">
            <a:spAutoFit/>
          </a:bodyPr>
          <a:lstStyle/>
          <a:p>
            <a:pPr hangingPunct="0"/>
            <a:r>
              <a:rPr lang="en-US" dirty="0"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Sequential model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84FD79B7-0D40-483C-BB18-23E40A7BFA1F}"/>
              </a:ext>
            </a:extLst>
          </p:cNvPr>
          <p:cNvSpPr txBox="1"/>
          <p:nvPr/>
        </p:nvSpPr>
        <p:spPr>
          <a:xfrm>
            <a:off x="3366822" y="3598701"/>
            <a:ext cx="2410357" cy="347893"/>
          </a:xfrm>
          <a:prstGeom prst="rect">
            <a:avLst/>
          </a:prstGeom>
          <a:noFill/>
          <a:ln>
            <a:noFill/>
          </a:ln>
        </p:spPr>
        <p:txBody>
          <a:bodyPr wrap="none" lIns="81638" tIns="40819" rIns="81638" bIns="40819" anchorCtr="0" compatLnSpc="0">
            <a:spAutoFit/>
          </a:bodyPr>
          <a:lstStyle/>
          <a:p>
            <a:pPr hangingPunct="0"/>
            <a:r>
              <a:rPr lang="en-US" dirty="0"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Non-sequential model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AA38037F-0BE2-4814-B737-61B7AC9B9ABE}"/>
              </a:ext>
            </a:extLst>
          </p:cNvPr>
          <p:cNvGrpSpPr/>
          <p:nvPr/>
        </p:nvGrpSpPr>
        <p:grpSpPr>
          <a:xfrm>
            <a:off x="0" y="0"/>
            <a:ext cx="9144000" cy="792000"/>
            <a:chOff x="0" y="0"/>
            <a:chExt cx="9144000" cy="792000"/>
          </a:xfrm>
        </p:grpSpPr>
        <p:sp>
          <p:nvSpPr>
            <p:cNvPr id="8" name="Forme libre 1">
              <a:extLst>
                <a:ext uri="{FF2B5EF4-FFF2-40B4-BE49-F238E27FC236}">
                  <a16:creationId xmlns:a16="http://schemas.microsoft.com/office/drawing/2014/main" id="{DCEB4B42-198C-4A99-B675-5B2A393F9909}"/>
                </a:ext>
              </a:extLst>
            </p:cNvPr>
            <p:cNvSpPr/>
            <p:nvPr/>
          </p:nvSpPr>
          <p:spPr>
            <a:xfrm>
              <a:off x="0" y="0"/>
              <a:ext cx="9144000" cy="7920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DDDDDD"/>
            </a:solidFill>
            <a:ln w="19080">
              <a:solidFill>
                <a:srgbClr val="000000"/>
              </a:solidFill>
              <a:prstDash val="solid"/>
            </a:ln>
          </p:spPr>
          <p:txBody>
            <a:bodyPr wrap="none" lIns="99360" tIns="54360" rIns="99360" bIns="54360" anchor="ctr" anchorCtr="0" compatLnSpc="0">
              <a:noAutofit/>
            </a:bodyPr>
            <a:lstStyle/>
            <a:p>
              <a:pPr marL="0" marR="0" lvl="0" indent="0" algn="l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 spc="0" baseline="0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1DACDB60-1292-4679-A61E-7C07A8AB037C}"/>
                </a:ext>
              </a:extLst>
            </p:cNvPr>
            <p:cNvSpPr txBox="1"/>
            <p:nvPr/>
          </p:nvSpPr>
          <p:spPr>
            <a:xfrm>
              <a:off x="0" y="173621"/>
              <a:ext cx="9144000" cy="50381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0000" tIns="45000" rIns="90000" bIns="45000" anchorCtr="0" compatLnSpc="0">
              <a:spAutoFit/>
            </a:bodyPr>
            <a:lstStyle/>
            <a:p>
              <a:pPr marL="0" marR="0" lvl="0" indent="0" algn="ctr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en-US" sz="2800" dirty="0">
                  <a:highlight>
                    <a:scrgbClr r="0" g="0" b="0">
                      <a:alpha val="0"/>
                    </a:scrgbClr>
                  </a:highlight>
                  <a:latin typeface="arial" pitchFamily="34"/>
                  <a:ea typeface="Noto Sans CJK SC Regular" pitchFamily="2"/>
                  <a:cs typeface="FreeSans" pitchFamily="2"/>
                </a:rPr>
                <a:t>Sequential vs. non-sequential models</a:t>
              </a:r>
              <a:endParaRPr lang="en-US" sz="2800" b="0" i="0" u="none" strike="noStrike" kern="1200" cap="none" spc="0" baseline="0" dirty="0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arial" pitchFamily="34"/>
                <a:ea typeface="Noto Sans CJK SC Regular" pitchFamily="2"/>
                <a:cs typeface="FreeSans" pitchFamily="2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e 4">
            <a:extLst>
              <a:ext uri="{FF2B5EF4-FFF2-40B4-BE49-F238E27FC236}">
                <a16:creationId xmlns:a16="http://schemas.microsoft.com/office/drawing/2014/main" id="{79F42B19-7039-4215-AFCD-ED15F274955C}"/>
              </a:ext>
            </a:extLst>
          </p:cNvPr>
          <p:cNvGrpSpPr/>
          <p:nvPr/>
        </p:nvGrpSpPr>
        <p:grpSpPr>
          <a:xfrm>
            <a:off x="0" y="0"/>
            <a:ext cx="9144000" cy="792000"/>
            <a:chOff x="0" y="0"/>
            <a:chExt cx="9144000" cy="792000"/>
          </a:xfrm>
        </p:grpSpPr>
        <p:sp>
          <p:nvSpPr>
            <p:cNvPr id="2" name="Forme libre 1">
              <a:extLst>
                <a:ext uri="{FF2B5EF4-FFF2-40B4-BE49-F238E27FC236}">
                  <a16:creationId xmlns:a16="http://schemas.microsoft.com/office/drawing/2014/main" id="{B94FAC1E-88EA-4899-915A-DCE467BF3D1E}"/>
                </a:ext>
              </a:extLst>
            </p:cNvPr>
            <p:cNvSpPr/>
            <p:nvPr/>
          </p:nvSpPr>
          <p:spPr>
            <a:xfrm>
              <a:off x="0" y="0"/>
              <a:ext cx="9144000" cy="7920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DDDDDD"/>
            </a:solidFill>
            <a:ln w="19080">
              <a:solidFill>
                <a:srgbClr val="000000"/>
              </a:solidFill>
              <a:prstDash val="solid"/>
            </a:ln>
          </p:spPr>
          <p:txBody>
            <a:bodyPr wrap="none" lIns="99360" tIns="54360" rIns="99360" bIns="54360" anchor="ctr" anchorCtr="0" compatLnSpc="0">
              <a:noAutofit/>
            </a:bodyPr>
            <a:lstStyle/>
            <a:p>
              <a:pPr marL="0" marR="0" lvl="0" indent="0" algn="l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fr-FR" sz="1800" b="0" i="0" u="none" strike="noStrike" kern="1200" cap="none" spc="0" baseline="0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3" name="ZoneTexte 2">
              <a:extLst>
                <a:ext uri="{FF2B5EF4-FFF2-40B4-BE49-F238E27FC236}">
                  <a16:creationId xmlns:a16="http://schemas.microsoft.com/office/drawing/2014/main" id="{5723C1AE-A3BC-42B3-81F7-F299F71FF0C7}"/>
                </a:ext>
              </a:extLst>
            </p:cNvPr>
            <p:cNvSpPr txBox="1"/>
            <p:nvPr/>
          </p:nvSpPr>
          <p:spPr>
            <a:xfrm>
              <a:off x="0" y="173621"/>
              <a:ext cx="9144000" cy="50381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0000" tIns="45000" rIns="90000" bIns="45000" anchorCtr="0" compatLnSpc="0">
              <a:spAutoFit/>
            </a:bodyPr>
            <a:lstStyle/>
            <a:p>
              <a:pPr marL="0" marR="0" lvl="0" indent="0" algn="ctr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en-US" sz="2800" b="0" i="0" u="none" strike="noStrike" kern="1200" cap="none" spc="0" baseline="0">
                  <a:ln>
                    <a:noFill/>
                  </a:ln>
                  <a:highlight>
                    <a:scrgbClr r="0" g="0" b="0">
                      <a:alpha val="0"/>
                    </a:scrgbClr>
                  </a:highlight>
                  <a:latin typeface="arial" pitchFamily="34"/>
                  <a:ea typeface="Noto Sans CJK SC Regular" pitchFamily="2"/>
                  <a:cs typeface="FreeSans" pitchFamily="2"/>
                </a:rPr>
                <a:t> </a:t>
              </a:r>
              <a:r>
                <a:rPr lang="en-US" sz="2800">
                  <a:highlight>
                    <a:scrgbClr r="0" g="0" b="0">
                      <a:alpha val="0"/>
                    </a:scrgbClr>
                  </a:highlight>
                  <a:latin typeface="arial" pitchFamily="34"/>
                  <a:ea typeface="Noto Sans CJK SC Regular" pitchFamily="2"/>
                  <a:cs typeface="FreeSans" pitchFamily="2"/>
                </a:rPr>
                <a:t>End-of-the-day goal  </a:t>
              </a:r>
              <a:endParaRPr lang="en-US" sz="2800" b="0" i="0" u="none" strike="noStrike" kern="1200" cap="none" spc="0" baseline="0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arial" pitchFamily="34"/>
                <a:ea typeface="Noto Sans CJK SC Regular" pitchFamily="2"/>
                <a:cs typeface="FreeSans" pitchFamily="2"/>
              </a:endParaRPr>
            </a:p>
          </p:txBody>
        </p:sp>
      </p:grpSp>
      <p:sp>
        <p:nvSpPr>
          <p:cNvPr id="6" name="ZoneTexte 5">
            <a:extLst>
              <a:ext uri="{FF2B5EF4-FFF2-40B4-BE49-F238E27FC236}">
                <a16:creationId xmlns:a16="http://schemas.microsoft.com/office/drawing/2014/main" id="{A8D4984A-4EF3-46EA-9DB6-69B2957EB07B}"/>
              </a:ext>
            </a:extLst>
          </p:cNvPr>
          <p:cNvSpPr txBox="1"/>
          <p:nvPr/>
        </p:nvSpPr>
        <p:spPr>
          <a:xfrm>
            <a:off x="488272" y="1296036"/>
            <a:ext cx="799878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What is a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Convolutional Neural Network (CNN)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and why they are useful for image analysis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Have seen a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few applications of Deep Learning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for image analysis and several of the most common architectures.</a:t>
            </a:r>
          </a:p>
          <a:p>
            <a:pPr algn="just"/>
            <a:endParaRPr lang="fr-FR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46DFD81A-9EB7-4500-9C90-9FA3DDC47C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2085" y="3104396"/>
            <a:ext cx="5159829" cy="341138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A12A274-36C7-4CE4-9726-413A8FEF4865}"/>
              </a:ext>
            </a:extLst>
          </p:cNvPr>
          <p:cNvSpPr/>
          <p:nvPr/>
        </p:nvSpPr>
        <p:spPr>
          <a:xfrm>
            <a:off x="4044527" y="6612326"/>
            <a:ext cx="509947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Pic Credit: </a:t>
            </a:r>
            <a:r>
              <a:rPr lang="en-US" sz="10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Ronneberger</a:t>
            </a:r>
            <a:r>
              <a:rPr lang="en-US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et al. 2015. </a:t>
            </a:r>
            <a:r>
              <a:rPr lang="en-US" sz="1000" dirty="0"/>
              <a:t>International Conference on Medical image computing.</a:t>
            </a:r>
            <a:endParaRPr lang="fr-FR" sz="10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AC183D1-5079-4F25-9193-C46069F9A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5CB64-B36B-4367-8B88-6F3791B72476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154436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e 21">
            <a:extLst>
              <a:ext uri="{FF2B5EF4-FFF2-40B4-BE49-F238E27FC236}">
                <a16:creationId xmlns:a16="http://schemas.microsoft.com/office/drawing/2014/main" id="{42E54E2F-F7FD-4DA6-8B99-ADFCBBAF35F4}"/>
              </a:ext>
            </a:extLst>
          </p:cNvPr>
          <p:cNvGrpSpPr/>
          <p:nvPr/>
        </p:nvGrpSpPr>
        <p:grpSpPr>
          <a:xfrm>
            <a:off x="171380" y="1045473"/>
            <a:ext cx="4489501" cy="5457828"/>
            <a:chOff x="171380" y="1045473"/>
            <a:chExt cx="4489501" cy="5457828"/>
          </a:xfrm>
        </p:grpSpPr>
        <p:pic>
          <p:nvPicPr>
            <p:cNvPr id="2" name="">
              <a:extLst>
                <a:ext uri="{FF2B5EF4-FFF2-40B4-BE49-F238E27FC236}">
                  <a16:creationId xmlns:a16="http://schemas.microsoft.com/office/drawing/2014/main" id="{227EF87B-3675-4E72-AE90-8344E61BEF9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lum/>
              <a:alphaModFix/>
            </a:blip>
            <a:srcRect l="13384" r="8687"/>
            <a:stretch>
              <a:fillRect/>
            </a:stretch>
          </p:blipFill>
          <p:spPr>
            <a:xfrm>
              <a:off x="251349" y="1733694"/>
              <a:ext cx="3346496" cy="204486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" name="">
              <a:extLst>
                <a:ext uri="{FF2B5EF4-FFF2-40B4-BE49-F238E27FC236}">
                  <a16:creationId xmlns:a16="http://schemas.microsoft.com/office/drawing/2014/main" id="{771BFC36-231B-4A07-8991-5BD86DB47F2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lum/>
              <a:alphaModFix/>
            </a:blip>
            <a:srcRect l="12544" r="22233"/>
            <a:stretch>
              <a:fillRect/>
            </a:stretch>
          </p:blipFill>
          <p:spPr>
            <a:xfrm>
              <a:off x="247757" y="4019553"/>
              <a:ext cx="2800829" cy="204486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" name="ZoneTexte 3">
              <a:extLst>
                <a:ext uri="{FF2B5EF4-FFF2-40B4-BE49-F238E27FC236}">
                  <a16:creationId xmlns:a16="http://schemas.microsoft.com/office/drawing/2014/main" id="{7691258A-A237-4922-9161-E1ECF7A33DA2}"/>
                </a:ext>
              </a:extLst>
            </p:cNvPr>
            <p:cNvSpPr txBox="1"/>
            <p:nvPr/>
          </p:nvSpPr>
          <p:spPr>
            <a:xfrm>
              <a:off x="3550916" y="2521674"/>
              <a:ext cx="773435" cy="49536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81638" tIns="40819" rIns="81638" bIns="40819" anchorCtr="0" compatLnSpc="0">
              <a:spAutoFit/>
            </a:bodyPr>
            <a:lstStyle/>
            <a:p>
              <a:pPr hangingPunct="0"/>
              <a:r>
                <a:rPr lang="en-US" sz="1400" dirty="0">
                  <a:latin typeface="Arial" panose="020B0604020202020204" pitchFamily="34" charset="0"/>
                  <a:ea typeface="Droid Sans Fallback" pitchFamily="2"/>
                  <a:cs typeface="Arial" panose="020B0604020202020204" pitchFamily="34" charset="0"/>
                </a:rPr>
                <a:t>Price</a:t>
              </a:r>
            </a:p>
            <a:p>
              <a:pPr hangingPunct="0"/>
              <a:r>
                <a:rPr lang="en-US" sz="1400" dirty="0">
                  <a:latin typeface="Arial" panose="020B0604020202020204" pitchFamily="34" charset="0"/>
                  <a:ea typeface="Droid Sans Fallback" pitchFamily="2"/>
                  <a:cs typeface="Arial" panose="020B0604020202020204" pitchFamily="34" charset="0"/>
                </a:rPr>
                <a:t>(0 – inf)</a:t>
              </a:r>
            </a:p>
          </p:txBody>
        </p:sp>
        <p:sp>
          <p:nvSpPr>
            <p:cNvPr id="5" name="ZoneTexte 4">
              <a:extLst>
                <a:ext uri="{FF2B5EF4-FFF2-40B4-BE49-F238E27FC236}">
                  <a16:creationId xmlns:a16="http://schemas.microsoft.com/office/drawing/2014/main" id="{7E4D50CF-07EA-4B5A-8013-43C364459C3B}"/>
                </a:ext>
              </a:extLst>
            </p:cNvPr>
            <p:cNvSpPr txBox="1"/>
            <p:nvPr/>
          </p:nvSpPr>
          <p:spPr>
            <a:xfrm>
              <a:off x="2999447" y="4517241"/>
              <a:ext cx="1661434" cy="28890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81638" tIns="40819" rIns="81638" bIns="40819" anchorCtr="0" compatLnSpc="0">
              <a:spAutoFit/>
            </a:bodyPr>
            <a:lstStyle/>
            <a:p>
              <a:pPr hangingPunct="0"/>
              <a:r>
                <a:rPr lang="en-US" sz="1400" dirty="0">
                  <a:latin typeface="Arial" panose="020B0604020202020204" pitchFamily="34" charset="0"/>
                  <a:ea typeface="Droid Sans Fallback" pitchFamily="2"/>
                  <a:cs typeface="Arial" panose="020B0604020202020204" pitchFamily="34" charset="0"/>
                </a:rPr>
                <a:t>position X (-inf, inf)</a:t>
              </a:r>
            </a:p>
          </p:txBody>
        </p:sp>
        <p:sp>
          <p:nvSpPr>
            <p:cNvPr id="6" name="ZoneTexte 5">
              <a:extLst>
                <a:ext uri="{FF2B5EF4-FFF2-40B4-BE49-F238E27FC236}">
                  <a16:creationId xmlns:a16="http://schemas.microsoft.com/office/drawing/2014/main" id="{AFB7B8B8-5FB8-4552-AA2E-A33BB5B85F09}"/>
                </a:ext>
              </a:extLst>
            </p:cNvPr>
            <p:cNvSpPr txBox="1"/>
            <p:nvPr/>
          </p:nvSpPr>
          <p:spPr>
            <a:xfrm>
              <a:off x="2999447" y="4876774"/>
              <a:ext cx="1654894" cy="28890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81638" tIns="40819" rIns="81638" bIns="40819" anchorCtr="0" compatLnSpc="0">
              <a:spAutoFit/>
            </a:bodyPr>
            <a:lstStyle/>
            <a:p>
              <a:pPr hangingPunct="0"/>
              <a:r>
                <a:rPr lang="en-US" sz="1400" dirty="0">
                  <a:latin typeface="Arial" panose="020B0604020202020204" pitchFamily="34" charset="0"/>
                  <a:ea typeface="Droid Sans Fallback" pitchFamily="2"/>
                  <a:cs typeface="Arial" panose="020B0604020202020204" pitchFamily="34" charset="0"/>
                </a:rPr>
                <a:t>position Y (-inf, inf)</a:t>
              </a:r>
            </a:p>
          </p:txBody>
        </p:sp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D858EB04-CA34-483E-9458-5C2D0175EB90}"/>
                </a:ext>
              </a:extLst>
            </p:cNvPr>
            <p:cNvSpPr txBox="1"/>
            <p:nvPr/>
          </p:nvSpPr>
          <p:spPr>
            <a:xfrm>
              <a:off x="2999447" y="5236307"/>
              <a:ext cx="1651303" cy="28890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81638" tIns="40819" rIns="81638" bIns="40819" anchorCtr="0" compatLnSpc="0">
              <a:spAutoFit/>
            </a:bodyPr>
            <a:lstStyle/>
            <a:p>
              <a:pPr hangingPunct="0"/>
              <a:r>
                <a:rPr lang="en-US" sz="1400" dirty="0">
                  <a:latin typeface="Arial" panose="020B0604020202020204" pitchFamily="34" charset="0"/>
                  <a:ea typeface="Droid Sans Fallback" pitchFamily="2"/>
                  <a:cs typeface="Arial" panose="020B0604020202020204" pitchFamily="34" charset="0"/>
                </a:rPr>
                <a:t>position Z (-inf, inf)</a:t>
              </a:r>
            </a:p>
          </p:txBody>
        </p:sp>
        <p:sp>
          <p:nvSpPr>
            <p:cNvPr id="11" name="Forme libre : forme 10">
              <a:extLst>
                <a:ext uri="{FF2B5EF4-FFF2-40B4-BE49-F238E27FC236}">
                  <a16:creationId xmlns:a16="http://schemas.microsoft.com/office/drawing/2014/main" id="{2C666BF0-5883-401C-8A2C-C3AC6E3E4315}"/>
                </a:ext>
              </a:extLst>
            </p:cNvPr>
            <p:cNvSpPr/>
            <p:nvPr/>
          </p:nvSpPr>
          <p:spPr>
            <a:xfrm>
              <a:off x="171380" y="1601115"/>
              <a:ext cx="4419870" cy="4902186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 w="0">
              <a:solidFill>
                <a:schemeClr val="tx1"/>
              </a:solidFill>
              <a:prstDash val="solid"/>
            </a:ln>
          </p:spPr>
          <p:txBody>
            <a:bodyPr wrap="none" lIns="81638" tIns="40819" rIns="81638" bIns="40819" anchor="ctr" anchorCtr="0" compatLnSpc="0">
              <a:noAutofit/>
            </a:bodyPr>
            <a:lstStyle/>
            <a:p>
              <a:pPr hangingPunct="0"/>
              <a:endParaRPr lang="en-US" sz="1633">
                <a:latin typeface="Liberation Sans" pitchFamily="18"/>
                <a:ea typeface="Droid Sans Fallback" pitchFamily="2"/>
                <a:cs typeface="FreeSans" pitchFamily="2"/>
              </a:endParaRPr>
            </a:p>
          </p:txBody>
        </p:sp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F18A14AA-A6C8-4233-8929-C92BD604D6C4}"/>
                </a:ext>
              </a:extLst>
            </p:cNvPr>
            <p:cNvSpPr txBox="1"/>
            <p:nvPr/>
          </p:nvSpPr>
          <p:spPr>
            <a:xfrm>
              <a:off x="171381" y="1045473"/>
              <a:ext cx="4390110" cy="55435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81638" tIns="40819" rIns="81638" bIns="40819" anchorCtr="0" compatLnSpc="0">
              <a:spAutoFit/>
            </a:bodyPr>
            <a:lstStyle/>
            <a:p>
              <a:pPr hangingPunct="0"/>
              <a:r>
                <a:rPr lang="en-US" sz="1600" b="1" dirty="0">
                  <a:latin typeface="Arial" panose="020B0604020202020204" pitchFamily="34" charset="0"/>
                  <a:ea typeface="Droid Sans Fallback" pitchFamily="2"/>
                  <a:cs typeface="Arial" panose="020B0604020202020204" pitchFamily="34" charset="0"/>
                </a:rPr>
                <a:t>Regression : </a:t>
              </a:r>
              <a:r>
                <a:rPr lang="en-US" sz="1600" dirty="0">
                  <a:latin typeface="Arial" panose="020B0604020202020204" pitchFamily="34" charset="0"/>
                  <a:ea typeface="Droid Sans Fallback" pitchFamily="2"/>
                  <a:cs typeface="Arial" panose="020B0604020202020204" pitchFamily="34" charset="0"/>
                </a:rPr>
                <a:t>output is one or more real numbers</a:t>
              </a:r>
            </a:p>
          </p:txBody>
        </p:sp>
      </p:grp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FA2727FF-54B0-4AE8-8838-84678FE1FD75}"/>
              </a:ext>
            </a:extLst>
          </p:cNvPr>
          <p:cNvGrpSpPr/>
          <p:nvPr/>
        </p:nvGrpSpPr>
        <p:grpSpPr>
          <a:xfrm>
            <a:off x="4716487" y="1045473"/>
            <a:ext cx="4264432" cy="5457828"/>
            <a:chOff x="4716487" y="1045473"/>
            <a:chExt cx="4264432" cy="5457828"/>
          </a:xfrm>
        </p:grpSpPr>
        <p:pic>
          <p:nvPicPr>
            <p:cNvPr id="8" name="">
              <a:extLst>
                <a:ext uri="{FF2B5EF4-FFF2-40B4-BE49-F238E27FC236}">
                  <a16:creationId xmlns:a16="http://schemas.microsoft.com/office/drawing/2014/main" id="{C39C6DB3-52F1-4D49-BE27-2D1F2B720B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lum/>
              <a:alphaModFix/>
            </a:blip>
            <a:srcRect l="12544" r="22233"/>
            <a:stretch>
              <a:fillRect/>
            </a:stretch>
          </p:blipFill>
          <p:spPr>
            <a:xfrm>
              <a:off x="4823293" y="3886646"/>
              <a:ext cx="2800829" cy="204486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" name="">
              <a:extLst>
                <a:ext uri="{FF2B5EF4-FFF2-40B4-BE49-F238E27FC236}">
                  <a16:creationId xmlns:a16="http://schemas.microsoft.com/office/drawing/2014/main" id="{40B1BA84-D53F-4B6C-9982-F6C62B33BFA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lum/>
              <a:alphaModFix/>
            </a:blip>
            <a:srcRect l="13384" r="8687"/>
            <a:stretch>
              <a:fillRect/>
            </a:stretch>
          </p:blipFill>
          <p:spPr>
            <a:xfrm>
              <a:off x="4823293" y="1679160"/>
              <a:ext cx="3346496" cy="204486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72C6F52D-8FE0-4251-992A-E13959606125}"/>
                </a:ext>
              </a:extLst>
            </p:cNvPr>
            <p:cNvSpPr txBox="1"/>
            <p:nvPr/>
          </p:nvSpPr>
          <p:spPr>
            <a:xfrm>
              <a:off x="8068214" y="2343922"/>
              <a:ext cx="903279" cy="701836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81638" tIns="40819" rIns="81638" bIns="40819" anchorCtr="0" compatLnSpc="0">
              <a:spAutoFit/>
            </a:bodyPr>
            <a:lstStyle/>
            <a:p>
              <a:pPr algn="ctr" hangingPunct="0"/>
              <a:r>
                <a:rPr lang="en-US" sz="1400" dirty="0">
                  <a:latin typeface="Arial" panose="020B0604020202020204" pitchFamily="34" charset="0"/>
                  <a:ea typeface="Droid Sans Fallback" pitchFamily="2"/>
                  <a:cs typeface="Arial" panose="020B0604020202020204" pitchFamily="34" charset="0"/>
                </a:rPr>
                <a:t>1 – 0</a:t>
              </a:r>
            </a:p>
            <a:p>
              <a:pPr algn="ctr" hangingPunct="0"/>
              <a:r>
                <a:rPr lang="en-US" sz="1400" dirty="0">
                  <a:latin typeface="Arial" panose="020B0604020202020204" pitchFamily="34" charset="0"/>
                  <a:ea typeface="Droid Sans Fallback" pitchFamily="2"/>
                  <a:cs typeface="Arial" panose="020B0604020202020204" pitchFamily="34" charset="0"/>
                </a:rPr>
                <a:t>Yes – No</a:t>
              </a:r>
            </a:p>
            <a:p>
              <a:pPr algn="ctr" hangingPunct="0"/>
              <a:r>
                <a:rPr lang="en-US" sz="1400" dirty="0">
                  <a:latin typeface="Arial" panose="020B0604020202020204" pitchFamily="34" charset="0"/>
                  <a:ea typeface="Droid Sans Fallback" pitchFamily="2"/>
                  <a:cs typeface="Arial" panose="020B0604020202020204" pitchFamily="34" charset="0"/>
                </a:rPr>
                <a:t>Cat - dog</a:t>
              </a:r>
            </a:p>
          </p:txBody>
        </p:sp>
        <p:sp>
          <p:nvSpPr>
            <p:cNvPr id="12" name="Forme libre : forme 11">
              <a:extLst>
                <a:ext uri="{FF2B5EF4-FFF2-40B4-BE49-F238E27FC236}">
                  <a16:creationId xmlns:a16="http://schemas.microsoft.com/office/drawing/2014/main" id="{C5503381-4A42-4036-9BCE-66405A940F95}"/>
                </a:ext>
              </a:extLst>
            </p:cNvPr>
            <p:cNvSpPr/>
            <p:nvPr/>
          </p:nvSpPr>
          <p:spPr>
            <a:xfrm>
              <a:off x="4716487" y="1601115"/>
              <a:ext cx="4264432" cy="4902186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 w="0">
              <a:solidFill>
                <a:schemeClr val="tx1"/>
              </a:solidFill>
              <a:prstDash val="solid"/>
            </a:ln>
          </p:spPr>
          <p:txBody>
            <a:bodyPr wrap="none" lIns="81638" tIns="40819" rIns="81638" bIns="40819" anchor="ctr" anchorCtr="0" compatLnSpc="0">
              <a:noAutofit/>
            </a:bodyPr>
            <a:lstStyle/>
            <a:p>
              <a:pPr hangingPunct="0"/>
              <a:endParaRPr lang="en-US" sz="1633">
                <a:latin typeface="Liberation Sans" pitchFamily="18"/>
                <a:ea typeface="Droid Sans Fallback" pitchFamily="2"/>
                <a:cs typeface="FreeSans" pitchFamily="2"/>
              </a:endParaRPr>
            </a:p>
          </p:txBody>
        </p:sp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EF4AE1AD-78E9-40EC-912C-C5FB5FE0AE67}"/>
                </a:ext>
              </a:extLst>
            </p:cNvPr>
            <p:cNvSpPr txBox="1"/>
            <p:nvPr/>
          </p:nvSpPr>
          <p:spPr>
            <a:xfrm>
              <a:off x="4731058" y="1045473"/>
              <a:ext cx="4240435" cy="55435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81638" tIns="40819" rIns="81638" bIns="40819" anchorCtr="0" compatLnSpc="0">
              <a:spAutoFit/>
            </a:bodyPr>
            <a:lstStyle/>
            <a:p>
              <a:pPr hangingPunct="0"/>
              <a:r>
                <a:rPr lang="en-US" sz="1600" b="1" dirty="0">
                  <a:latin typeface="Arial" panose="020B0604020202020204" pitchFamily="34" charset="0"/>
                  <a:ea typeface="Droid Sans Fallback" pitchFamily="2"/>
                  <a:cs typeface="Arial" panose="020B0604020202020204" pitchFamily="34" charset="0"/>
                </a:rPr>
                <a:t>Classification : </a:t>
              </a:r>
              <a:r>
                <a:rPr lang="en-US" sz="1600" dirty="0">
                  <a:latin typeface="Arial" panose="020B0604020202020204" pitchFamily="34" charset="0"/>
                  <a:ea typeface="Droid Sans Fallback" pitchFamily="2"/>
                  <a:cs typeface="Arial" panose="020B0604020202020204" pitchFamily="34" charset="0"/>
                </a:rPr>
                <a:t>output is the probability that input belong to one or more classes</a:t>
              </a:r>
            </a:p>
          </p:txBody>
        </p:sp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D316AC99-5A24-4787-828F-E9578725B007}"/>
                </a:ext>
              </a:extLst>
            </p:cNvPr>
            <p:cNvSpPr txBox="1"/>
            <p:nvPr/>
          </p:nvSpPr>
          <p:spPr>
            <a:xfrm>
              <a:off x="7612290" y="4366375"/>
              <a:ext cx="1222532" cy="28890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81638" tIns="40819" rIns="81638" bIns="40819" anchorCtr="0" compatLnSpc="0">
              <a:spAutoFit/>
            </a:bodyPr>
            <a:lstStyle/>
            <a:p>
              <a:pPr hangingPunct="0"/>
              <a:r>
                <a:rPr lang="en-US" sz="1400" dirty="0">
                  <a:latin typeface="Arial" panose="020B0604020202020204" pitchFamily="34" charset="0"/>
                  <a:ea typeface="Droid Sans Fallback" pitchFamily="2"/>
                  <a:cs typeface="Arial" panose="020B0604020202020204" pitchFamily="34" charset="0"/>
                </a:rPr>
                <a:t>prob. Class 1</a:t>
              </a:r>
            </a:p>
          </p:txBody>
        </p:sp>
        <p:sp>
          <p:nvSpPr>
            <p:cNvPr id="16" name="ZoneTexte 15">
              <a:extLst>
                <a:ext uri="{FF2B5EF4-FFF2-40B4-BE49-F238E27FC236}">
                  <a16:creationId xmlns:a16="http://schemas.microsoft.com/office/drawing/2014/main" id="{E2425E6B-A2A1-4294-ADE4-DDE8D7E89424}"/>
                </a:ext>
              </a:extLst>
            </p:cNvPr>
            <p:cNvSpPr txBox="1"/>
            <p:nvPr/>
          </p:nvSpPr>
          <p:spPr>
            <a:xfrm>
              <a:off x="7612290" y="4746928"/>
              <a:ext cx="1222532" cy="28890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81638" tIns="40819" rIns="81638" bIns="40819" anchorCtr="0" compatLnSpc="0">
              <a:spAutoFit/>
            </a:bodyPr>
            <a:lstStyle/>
            <a:p>
              <a:pPr hangingPunct="0"/>
              <a:r>
                <a:rPr lang="en-US" sz="1400" dirty="0">
                  <a:latin typeface="Arial" panose="020B0604020202020204" pitchFamily="34" charset="0"/>
                  <a:ea typeface="Droid Sans Fallback" pitchFamily="2"/>
                  <a:cs typeface="Arial" panose="020B0604020202020204" pitchFamily="34" charset="0"/>
                </a:rPr>
                <a:t>prob. Class 2</a:t>
              </a:r>
            </a:p>
          </p:txBody>
        </p:sp>
        <p:sp>
          <p:nvSpPr>
            <p:cNvPr id="17" name="ZoneTexte 16">
              <a:extLst>
                <a:ext uri="{FF2B5EF4-FFF2-40B4-BE49-F238E27FC236}">
                  <a16:creationId xmlns:a16="http://schemas.microsoft.com/office/drawing/2014/main" id="{A4574EE3-858F-4D88-BF18-9E85F23469AC}"/>
                </a:ext>
              </a:extLst>
            </p:cNvPr>
            <p:cNvSpPr txBox="1"/>
            <p:nvPr/>
          </p:nvSpPr>
          <p:spPr>
            <a:xfrm>
              <a:off x="7612290" y="5127480"/>
              <a:ext cx="1222532" cy="28890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81638" tIns="40819" rIns="81638" bIns="40819" anchorCtr="0" compatLnSpc="0">
              <a:spAutoFit/>
            </a:bodyPr>
            <a:lstStyle/>
            <a:p>
              <a:pPr hangingPunct="0"/>
              <a:r>
                <a:rPr lang="en-US" sz="1400" dirty="0">
                  <a:latin typeface="Arial" panose="020B0604020202020204" pitchFamily="34" charset="0"/>
                  <a:ea typeface="Droid Sans Fallback" pitchFamily="2"/>
                  <a:cs typeface="Arial" panose="020B0604020202020204" pitchFamily="34" charset="0"/>
                </a:rPr>
                <a:t>prob. Class 3</a:t>
              </a:r>
            </a:p>
          </p:txBody>
        </p:sp>
      </p:grp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84B1A441-078E-4168-8FFF-22AAB0A15F39}"/>
              </a:ext>
            </a:extLst>
          </p:cNvPr>
          <p:cNvGrpSpPr/>
          <p:nvPr/>
        </p:nvGrpSpPr>
        <p:grpSpPr>
          <a:xfrm>
            <a:off x="0" y="0"/>
            <a:ext cx="9144000" cy="792000"/>
            <a:chOff x="0" y="0"/>
            <a:chExt cx="9144000" cy="792000"/>
          </a:xfrm>
        </p:grpSpPr>
        <p:sp>
          <p:nvSpPr>
            <p:cNvPr id="20" name="Forme libre 1">
              <a:extLst>
                <a:ext uri="{FF2B5EF4-FFF2-40B4-BE49-F238E27FC236}">
                  <a16:creationId xmlns:a16="http://schemas.microsoft.com/office/drawing/2014/main" id="{C287B046-5DB2-45BC-BF6D-4454C45CFC8D}"/>
                </a:ext>
              </a:extLst>
            </p:cNvPr>
            <p:cNvSpPr/>
            <p:nvPr/>
          </p:nvSpPr>
          <p:spPr>
            <a:xfrm>
              <a:off x="0" y="0"/>
              <a:ext cx="9144000" cy="7920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DDDDDD"/>
            </a:solidFill>
            <a:ln w="19080">
              <a:solidFill>
                <a:srgbClr val="000000"/>
              </a:solidFill>
              <a:prstDash val="solid"/>
            </a:ln>
          </p:spPr>
          <p:txBody>
            <a:bodyPr wrap="none" lIns="99360" tIns="54360" rIns="99360" bIns="54360" anchor="ctr" anchorCtr="0" compatLnSpc="0">
              <a:noAutofit/>
            </a:bodyPr>
            <a:lstStyle/>
            <a:p>
              <a:pPr marL="0" marR="0" lvl="0" indent="0" algn="l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 spc="0" baseline="0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21" name="ZoneTexte 20">
              <a:extLst>
                <a:ext uri="{FF2B5EF4-FFF2-40B4-BE49-F238E27FC236}">
                  <a16:creationId xmlns:a16="http://schemas.microsoft.com/office/drawing/2014/main" id="{B6E06F29-C0A3-4428-82EE-4852077A0726}"/>
                </a:ext>
              </a:extLst>
            </p:cNvPr>
            <p:cNvSpPr txBox="1"/>
            <p:nvPr/>
          </p:nvSpPr>
          <p:spPr>
            <a:xfrm>
              <a:off x="0" y="173621"/>
              <a:ext cx="9144000" cy="50381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0000" tIns="45000" rIns="90000" bIns="45000" anchorCtr="0" compatLnSpc="0">
              <a:spAutoFit/>
            </a:bodyPr>
            <a:lstStyle/>
            <a:p>
              <a:pPr marL="0" marR="0" lvl="0" indent="0" algn="ctr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en-US" sz="2800" dirty="0">
                  <a:highlight>
                    <a:scrgbClr r="0" g="0" b="0">
                      <a:alpha val="0"/>
                    </a:scrgbClr>
                  </a:highlight>
                  <a:latin typeface="arial" pitchFamily="34"/>
                  <a:ea typeface="Noto Sans CJK SC Regular" pitchFamily="2"/>
                  <a:cs typeface="FreeSans" pitchFamily="2"/>
                </a:rPr>
                <a:t>Regression vs. Classification</a:t>
              </a:r>
              <a:endParaRPr lang="en-US" sz="2800" b="0" i="0" u="none" strike="noStrike" kern="1200" cap="none" spc="0" baseline="0" dirty="0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arial" pitchFamily="34"/>
                <a:ea typeface="Noto Sans CJK SC Regular" pitchFamily="2"/>
                <a:cs typeface="FreeSans" pitchFamily="2"/>
              </a:endParaRPr>
            </a:p>
          </p:txBody>
        </p: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rme libre : forme 1">
            <a:extLst>
              <a:ext uri="{FF2B5EF4-FFF2-40B4-BE49-F238E27FC236}">
                <a16:creationId xmlns:a16="http://schemas.microsoft.com/office/drawing/2014/main" id="{0B34686C-198C-4677-ACEF-83890B0B512B}"/>
              </a:ext>
            </a:extLst>
          </p:cNvPr>
          <p:cNvSpPr/>
          <p:nvPr/>
        </p:nvSpPr>
        <p:spPr>
          <a:xfrm>
            <a:off x="7302729" y="1480070"/>
            <a:ext cx="1017860" cy="76119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chemeClr val="tx1"/>
            </a:solidFill>
            <a:prstDash val="solid"/>
          </a:ln>
        </p:spPr>
        <p:txBody>
          <a:bodyPr wrap="none" lIns="81638" tIns="40819" rIns="81638" bIns="40819" anchor="ctr" anchorCtr="0" compatLnSpc="0">
            <a:noAutofit/>
          </a:bodyPr>
          <a:lstStyle/>
          <a:p>
            <a:pPr algn="ctr" hangingPunct="0"/>
            <a:r>
              <a:rPr lang="en-US" dirty="0"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Testing </a:t>
            </a:r>
          </a:p>
          <a:p>
            <a:pPr algn="ctr" hangingPunct="0"/>
            <a:r>
              <a:rPr lang="en-US" dirty="0"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set</a:t>
            </a:r>
          </a:p>
        </p:txBody>
      </p:sp>
      <p:sp>
        <p:nvSpPr>
          <p:cNvPr id="3" name="Forme libre : forme 2">
            <a:extLst>
              <a:ext uri="{FF2B5EF4-FFF2-40B4-BE49-F238E27FC236}">
                <a16:creationId xmlns:a16="http://schemas.microsoft.com/office/drawing/2014/main" id="{774D5FB7-2E0E-491F-861F-35C61B585AA0}"/>
              </a:ext>
            </a:extLst>
          </p:cNvPr>
          <p:cNvSpPr/>
          <p:nvPr/>
        </p:nvSpPr>
        <p:spPr>
          <a:xfrm>
            <a:off x="6090376" y="1480070"/>
            <a:ext cx="1069129" cy="76119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chemeClr val="tx1"/>
            </a:solidFill>
            <a:prstDash val="solid"/>
          </a:ln>
        </p:spPr>
        <p:txBody>
          <a:bodyPr wrap="none" lIns="81638" tIns="40819" rIns="81638" bIns="40819" anchor="ctr" anchorCtr="0" compatLnSpc="0">
            <a:noAutofit/>
          </a:bodyPr>
          <a:lstStyle/>
          <a:p>
            <a:pPr algn="ctr" hangingPunct="0"/>
            <a:r>
              <a:rPr lang="en-US" dirty="0"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Validation</a:t>
            </a:r>
          </a:p>
          <a:p>
            <a:pPr algn="ctr" hangingPunct="0"/>
            <a:r>
              <a:rPr lang="en-US" dirty="0"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 set</a:t>
            </a:r>
          </a:p>
        </p:txBody>
      </p:sp>
      <p:sp>
        <p:nvSpPr>
          <p:cNvPr id="4" name="Forme libre : forme 3">
            <a:extLst>
              <a:ext uri="{FF2B5EF4-FFF2-40B4-BE49-F238E27FC236}">
                <a16:creationId xmlns:a16="http://schemas.microsoft.com/office/drawing/2014/main" id="{64CEDDC3-FAA5-4FE4-AC52-03E58D525573}"/>
              </a:ext>
            </a:extLst>
          </p:cNvPr>
          <p:cNvSpPr/>
          <p:nvPr/>
        </p:nvSpPr>
        <p:spPr>
          <a:xfrm>
            <a:off x="714168" y="1480070"/>
            <a:ext cx="5364909" cy="76119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CC"/>
          </a:solidFill>
          <a:ln w="0">
            <a:solidFill>
              <a:schemeClr val="tx1"/>
            </a:solidFill>
            <a:prstDash val="solid"/>
          </a:ln>
        </p:spPr>
        <p:txBody>
          <a:bodyPr wrap="none" lIns="81638" tIns="40819" rIns="81638" bIns="40819" anchor="ctr" anchorCtr="0" compatLnSpc="0">
            <a:noAutofit/>
          </a:bodyPr>
          <a:lstStyle/>
          <a:p>
            <a:pPr algn="ctr" hangingPunct="0"/>
            <a:r>
              <a:rPr lang="en-US" dirty="0"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Training set (70-80%)</a:t>
            </a:r>
          </a:p>
        </p:txBody>
      </p:sp>
      <p:sp>
        <p:nvSpPr>
          <p:cNvPr id="5" name="Forme libre : forme 4">
            <a:extLst>
              <a:ext uri="{FF2B5EF4-FFF2-40B4-BE49-F238E27FC236}">
                <a16:creationId xmlns:a16="http://schemas.microsoft.com/office/drawing/2014/main" id="{1F62E31F-3A25-46C6-9BB8-96C57100BE68}"/>
              </a:ext>
            </a:extLst>
          </p:cNvPr>
          <p:cNvSpPr/>
          <p:nvPr/>
        </p:nvSpPr>
        <p:spPr>
          <a:xfrm>
            <a:off x="1372822" y="4030329"/>
            <a:ext cx="1060638" cy="53880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0">
            <a:solidFill>
              <a:srgbClr val="3465A4"/>
            </a:solidFill>
            <a:prstDash val="solid"/>
          </a:ln>
        </p:spPr>
        <p:txBody>
          <a:bodyPr wrap="none" lIns="81638" tIns="40819" rIns="81638" bIns="40819" anchor="ctr" anchorCtr="0" compatLnSpc="0">
            <a:noAutofit/>
          </a:bodyPr>
          <a:lstStyle/>
          <a:p>
            <a:pPr algn="ctr" hangingPunct="0"/>
            <a:r>
              <a:rPr lang="en-US" sz="1600" dirty="0"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network</a:t>
            </a:r>
          </a:p>
        </p:txBody>
      </p:sp>
      <p:sp>
        <p:nvSpPr>
          <p:cNvPr id="6" name="Forme libre : forme 5">
            <a:extLst>
              <a:ext uri="{FF2B5EF4-FFF2-40B4-BE49-F238E27FC236}">
                <a16:creationId xmlns:a16="http://schemas.microsoft.com/office/drawing/2014/main" id="{69AF9D64-52C7-4378-BC0B-2A6A41E2EFD9}"/>
              </a:ext>
            </a:extLst>
          </p:cNvPr>
          <p:cNvSpPr/>
          <p:nvPr/>
        </p:nvSpPr>
        <p:spPr>
          <a:xfrm rot="18790697">
            <a:off x="1828688" y="3094086"/>
            <a:ext cx="1025850" cy="1075496"/>
          </a:xfrm>
          <a:custGeom>
            <a:avLst/>
            <a:gdLst>
              <a:gd name="connsiteX0" fmla="*/ 0 w 10706"/>
              <a:gd name="connsiteY0" fmla="*/ 2556 h 8105"/>
              <a:gd name="connsiteX1" fmla="*/ 2963 w 10706"/>
              <a:gd name="connsiteY1" fmla="*/ 8105 h 8105"/>
              <a:gd name="connsiteX0" fmla="*/ 0 w 9619"/>
              <a:gd name="connsiteY0" fmla="*/ 3157 h 9981"/>
              <a:gd name="connsiteX1" fmla="*/ 2218 w 9619"/>
              <a:gd name="connsiteY1" fmla="*/ 9981 h 9981"/>
              <a:gd name="connsiteX0" fmla="*/ 0 w 8638"/>
              <a:gd name="connsiteY0" fmla="*/ 5816 h 12653"/>
              <a:gd name="connsiteX1" fmla="*/ 2306 w 8638"/>
              <a:gd name="connsiteY1" fmla="*/ 12653 h 12653"/>
              <a:gd name="connsiteX0" fmla="*/ 0 w 11191"/>
              <a:gd name="connsiteY0" fmla="*/ 4740 h 10143"/>
              <a:gd name="connsiteX1" fmla="*/ 2670 w 11191"/>
              <a:gd name="connsiteY1" fmla="*/ 10143 h 10143"/>
              <a:gd name="connsiteX0" fmla="*/ 0 w 11435"/>
              <a:gd name="connsiteY0" fmla="*/ 4617 h 10020"/>
              <a:gd name="connsiteX1" fmla="*/ 2670 w 11435"/>
              <a:gd name="connsiteY1" fmla="*/ 10020 h 10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435" h="10020">
                <a:moveTo>
                  <a:pt x="0" y="4617"/>
                </a:moveTo>
                <a:cubicBezTo>
                  <a:pt x="938" y="-8021"/>
                  <a:pt x="23422" y="9208"/>
                  <a:pt x="2670" y="10020"/>
                </a:cubicBezTo>
              </a:path>
            </a:pathLst>
          </a:custGeom>
          <a:noFill/>
          <a:ln w="36000">
            <a:solidFill>
              <a:srgbClr val="B3B3B3"/>
            </a:solidFill>
            <a:prstDash val="solid"/>
            <a:tailEnd type="oval"/>
          </a:ln>
        </p:spPr>
        <p:txBody>
          <a:bodyPr wrap="none" lIns="97965" tIns="57146" rIns="97965" bIns="57146" anchor="ctr" anchorCtr="0" compatLnSpc="0"/>
          <a:lstStyle/>
          <a:p>
            <a:pPr hangingPunct="0"/>
            <a:endParaRPr lang="en-US" sz="1633"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2B1CE2E-9CF3-49A2-B25E-8DB5B01C6A5D}"/>
              </a:ext>
            </a:extLst>
          </p:cNvPr>
          <p:cNvSpPr txBox="1"/>
          <p:nvPr/>
        </p:nvSpPr>
        <p:spPr>
          <a:xfrm>
            <a:off x="1798492" y="2965894"/>
            <a:ext cx="1096087" cy="288902"/>
          </a:xfrm>
          <a:prstGeom prst="rect">
            <a:avLst/>
          </a:prstGeom>
          <a:noFill/>
          <a:ln>
            <a:noFill/>
          </a:ln>
        </p:spPr>
        <p:txBody>
          <a:bodyPr wrap="none" lIns="81638" tIns="40819" rIns="81638" bIns="40819" anchorCtr="0" compatLnSpc="0">
            <a:spAutoFit/>
          </a:bodyPr>
          <a:lstStyle/>
          <a:p>
            <a:pPr hangingPunct="0"/>
            <a:r>
              <a:rPr lang="en-US" sz="1400" i="1" dirty="0"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Training set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08B693A9-A9B3-48A3-9741-D30164A2AEBB}"/>
              </a:ext>
            </a:extLst>
          </p:cNvPr>
          <p:cNvSpPr txBox="1"/>
          <p:nvPr/>
        </p:nvSpPr>
        <p:spPr>
          <a:xfrm>
            <a:off x="1855226" y="3458863"/>
            <a:ext cx="898661" cy="318397"/>
          </a:xfrm>
          <a:prstGeom prst="rect">
            <a:avLst/>
          </a:prstGeom>
          <a:noFill/>
          <a:ln w="0">
            <a:solidFill>
              <a:srgbClr val="000000"/>
            </a:solidFill>
            <a:prstDash val="solid"/>
          </a:ln>
        </p:spPr>
        <p:txBody>
          <a:bodyPr wrap="none" lIns="81638" tIns="40819" rIns="81638" bIns="40819" anchorCtr="0" compatLnSpc="0">
            <a:spAutoFit/>
          </a:bodyPr>
          <a:lstStyle/>
          <a:p>
            <a:pPr hangingPunct="0"/>
            <a:r>
              <a:rPr lang="en-US" sz="1600" dirty="0"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Training</a:t>
            </a:r>
          </a:p>
        </p:txBody>
      </p:sp>
      <p:sp>
        <p:nvSpPr>
          <p:cNvPr id="9" name="Forme libre : forme 8">
            <a:extLst>
              <a:ext uri="{FF2B5EF4-FFF2-40B4-BE49-F238E27FC236}">
                <a16:creationId xmlns:a16="http://schemas.microsoft.com/office/drawing/2014/main" id="{C6BDF715-806D-4D2D-8848-7915F1423489}"/>
              </a:ext>
            </a:extLst>
          </p:cNvPr>
          <p:cNvSpPr/>
          <p:nvPr/>
        </p:nvSpPr>
        <p:spPr>
          <a:xfrm rot="2975400">
            <a:off x="2479579" y="4238779"/>
            <a:ext cx="782742" cy="37814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398" h="1159">
                <a:moveTo>
                  <a:pt x="0" y="1159"/>
                </a:moveTo>
                <a:cubicBezTo>
                  <a:pt x="1617" y="1159"/>
                  <a:pt x="2398" y="0"/>
                  <a:pt x="2398" y="0"/>
                </a:cubicBezTo>
              </a:path>
            </a:pathLst>
          </a:custGeom>
          <a:noFill/>
          <a:ln w="36000">
            <a:solidFill>
              <a:srgbClr val="B3B3B3"/>
            </a:solidFill>
            <a:prstDash val="solid"/>
            <a:tailEnd type="oval"/>
          </a:ln>
        </p:spPr>
        <p:txBody>
          <a:bodyPr wrap="none" lIns="97965" tIns="57146" rIns="97965" bIns="57146" anchor="ctr" anchorCtr="0" compatLnSpc="0"/>
          <a:lstStyle/>
          <a:p>
            <a:pPr hangingPunct="0"/>
            <a:endParaRPr lang="en-US" sz="1633" dirty="0"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6DEB17E4-D963-40F3-9AD4-207025BE27CF}"/>
              </a:ext>
            </a:extLst>
          </p:cNvPr>
          <p:cNvSpPr txBox="1"/>
          <p:nvPr/>
        </p:nvSpPr>
        <p:spPr>
          <a:xfrm>
            <a:off x="2668236" y="4146008"/>
            <a:ext cx="1236061" cy="288902"/>
          </a:xfrm>
          <a:prstGeom prst="rect">
            <a:avLst/>
          </a:prstGeom>
          <a:noFill/>
          <a:ln>
            <a:noFill/>
          </a:ln>
        </p:spPr>
        <p:txBody>
          <a:bodyPr wrap="none" lIns="81638" tIns="40819" rIns="81638" bIns="40819" anchorCtr="0" compatLnSpc="0">
            <a:spAutoFit/>
          </a:bodyPr>
          <a:lstStyle/>
          <a:p>
            <a:pPr hangingPunct="0"/>
            <a:r>
              <a:rPr lang="en-US" sz="1400" i="1" dirty="0"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Validation set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1D3107D7-962D-48A7-909E-B31C3E743151}"/>
              </a:ext>
            </a:extLst>
          </p:cNvPr>
          <p:cNvSpPr txBox="1"/>
          <p:nvPr/>
        </p:nvSpPr>
        <p:spPr>
          <a:xfrm>
            <a:off x="3348456" y="4470520"/>
            <a:ext cx="1050882" cy="318397"/>
          </a:xfrm>
          <a:prstGeom prst="rect">
            <a:avLst/>
          </a:prstGeom>
          <a:noFill/>
          <a:ln w="0">
            <a:solidFill>
              <a:srgbClr val="000000"/>
            </a:solidFill>
            <a:prstDash val="solid"/>
          </a:ln>
        </p:spPr>
        <p:txBody>
          <a:bodyPr wrap="none" lIns="81638" tIns="40819" rIns="81638" bIns="40819" anchorCtr="0" compatLnSpc="0">
            <a:spAutoFit/>
          </a:bodyPr>
          <a:lstStyle/>
          <a:p>
            <a:pPr hangingPunct="0"/>
            <a:r>
              <a:rPr lang="en-US" sz="1600" dirty="0"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Validation</a:t>
            </a:r>
          </a:p>
        </p:txBody>
      </p:sp>
      <p:sp>
        <p:nvSpPr>
          <p:cNvPr id="12" name="Forme libre : forme 11">
            <a:extLst>
              <a:ext uri="{FF2B5EF4-FFF2-40B4-BE49-F238E27FC236}">
                <a16:creationId xmlns:a16="http://schemas.microsoft.com/office/drawing/2014/main" id="{C968FBA8-BB1E-451F-9098-D3AFC30392D1}"/>
              </a:ext>
            </a:extLst>
          </p:cNvPr>
          <p:cNvSpPr/>
          <p:nvPr/>
        </p:nvSpPr>
        <p:spPr>
          <a:xfrm rot="10800000">
            <a:off x="1954737" y="4663631"/>
            <a:ext cx="1761743" cy="702411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396" h="2152">
                <a:moveTo>
                  <a:pt x="0" y="1759"/>
                </a:moveTo>
                <a:cubicBezTo>
                  <a:pt x="314" y="-337"/>
                  <a:pt x="4505" y="-965"/>
                  <a:pt x="5396" y="2152"/>
                </a:cubicBezTo>
              </a:path>
            </a:pathLst>
          </a:custGeom>
          <a:noFill/>
          <a:ln w="36000">
            <a:solidFill>
              <a:srgbClr val="B3B3B3"/>
            </a:solidFill>
            <a:prstDash val="solid"/>
            <a:headEnd type="none"/>
            <a:tailEnd type="oval"/>
          </a:ln>
        </p:spPr>
        <p:txBody>
          <a:bodyPr wrap="none" lIns="97965" tIns="57146" rIns="97965" bIns="57146" anchor="ctr" anchorCtr="0" compatLnSpc="0"/>
          <a:lstStyle/>
          <a:p>
            <a:pPr hangingPunct="0"/>
            <a:endParaRPr lang="en-US" sz="1633"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8B0F6D5B-F517-4D7B-A77F-C1A422F47156}"/>
              </a:ext>
            </a:extLst>
          </p:cNvPr>
          <p:cNvSpPr txBox="1"/>
          <p:nvPr/>
        </p:nvSpPr>
        <p:spPr>
          <a:xfrm>
            <a:off x="1798492" y="5365410"/>
            <a:ext cx="2050323" cy="288902"/>
          </a:xfrm>
          <a:prstGeom prst="rect">
            <a:avLst/>
          </a:prstGeom>
          <a:noFill/>
          <a:ln>
            <a:noFill/>
          </a:ln>
        </p:spPr>
        <p:txBody>
          <a:bodyPr wrap="none" lIns="81638" tIns="40819" rIns="81638" bIns="40819" anchorCtr="0" compatLnSpc="0">
            <a:spAutoFit/>
          </a:bodyPr>
          <a:lstStyle/>
          <a:p>
            <a:pPr hangingPunct="0"/>
            <a:r>
              <a:rPr lang="en-US" sz="1400" i="1" dirty="0"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User makes corrections</a:t>
            </a:r>
          </a:p>
        </p:txBody>
      </p:sp>
      <p:sp>
        <p:nvSpPr>
          <p:cNvPr id="14" name="Forme libre : forme 13">
            <a:extLst>
              <a:ext uri="{FF2B5EF4-FFF2-40B4-BE49-F238E27FC236}">
                <a16:creationId xmlns:a16="http://schemas.microsoft.com/office/drawing/2014/main" id="{80D26819-989A-45D7-9B95-AA7F0A0C2206}"/>
              </a:ext>
            </a:extLst>
          </p:cNvPr>
          <p:cNvSpPr/>
          <p:nvPr/>
        </p:nvSpPr>
        <p:spPr>
          <a:xfrm>
            <a:off x="4713644" y="4030329"/>
            <a:ext cx="1060638" cy="53880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000">
            <a:solidFill>
              <a:srgbClr val="3465A4"/>
            </a:solidFill>
            <a:prstDash val="solid"/>
          </a:ln>
        </p:spPr>
        <p:txBody>
          <a:bodyPr wrap="none" lIns="97965" tIns="57146" rIns="97965" bIns="57146" anchor="ctr" anchorCtr="0" compatLnSpc="0">
            <a:noAutofit/>
          </a:bodyPr>
          <a:lstStyle/>
          <a:p>
            <a:pPr algn="ctr" hangingPunct="0"/>
            <a:r>
              <a:rPr lang="en-US" sz="1600" dirty="0"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network</a:t>
            </a:r>
          </a:p>
          <a:p>
            <a:pPr algn="ctr" hangingPunct="0"/>
            <a:r>
              <a:rPr lang="en-US" sz="1600" dirty="0"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trained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15CDC100-C17C-4367-872B-6285F40464EC}"/>
              </a:ext>
            </a:extLst>
          </p:cNvPr>
          <p:cNvSpPr txBox="1"/>
          <p:nvPr/>
        </p:nvSpPr>
        <p:spPr>
          <a:xfrm>
            <a:off x="5948284" y="4190945"/>
            <a:ext cx="783501" cy="288902"/>
          </a:xfrm>
          <a:prstGeom prst="rect">
            <a:avLst/>
          </a:prstGeom>
          <a:noFill/>
          <a:ln>
            <a:noFill/>
          </a:ln>
        </p:spPr>
        <p:txBody>
          <a:bodyPr wrap="none" lIns="81638" tIns="40819" rIns="81638" bIns="40819" anchorCtr="0" compatLnSpc="0">
            <a:spAutoFit/>
          </a:bodyPr>
          <a:lstStyle/>
          <a:p>
            <a:pPr hangingPunct="0"/>
            <a:r>
              <a:rPr lang="en-US" sz="1400" i="1" dirty="0"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Test set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30A613E4-9C37-4818-99AC-235C6623AB28}"/>
              </a:ext>
            </a:extLst>
          </p:cNvPr>
          <p:cNvSpPr txBox="1"/>
          <p:nvPr/>
        </p:nvSpPr>
        <p:spPr>
          <a:xfrm>
            <a:off x="6707867" y="4470520"/>
            <a:ext cx="1533707" cy="318397"/>
          </a:xfrm>
          <a:prstGeom prst="rect">
            <a:avLst/>
          </a:prstGeom>
          <a:noFill/>
          <a:ln w="0">
            <a:solidFill>
              <a:srgbClr val="000000"/>
            </a:solidFill>
            <a:prstDash val="solid"/>
          </a:ln>
        </p:spPr>
        <p:txBody>
          <a:bodyPr wrap="none" lIns="81638" tIns="40819" rIns="81638" bIns="40819" anchorCtr="0" compatLnSpc="0">
            <a:spAutoFit/>
          </a:bodyPr>
          <a:lstStyle/>
          <a:p>
            <a:pPr hangingPunct="0"/>
            <a:r>
              <a:rPr lang="en-US" sz="1600" dirty="0"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Final validation</a:t>
            </a:r>
          </a:p>
        </p:txBody>
      </p:sp>
      <p:sp>
        <p:nvSpPr>
          <p:cNvPr id="18" name="Forme libre : forme 17">
            <a:extLst>
              <a:ext uri="{FF2B5EF4-FFF2-40B4-BE49-F238E27FC236}">
                <a16:creationId xmlns:a16="http://schemas.microsoft.com/office/drawing/2014/main" id="{73E2EBF1-C131-4832-9297-A21BD9881913}"/>
              </a:ext>
            </a:extLst>
          </p:cNvPr>
          <p:cNvSpPr/>
          <p:nvPr/>
        </p:nvSpPr>
        <p:spPr>
          <a:xfrm>
            <a:off x="714168" y="2814252"/>
            <a:ext cx="3763829" cy="3310575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0">
            <a:solidFill>
              <a:schemeClr val="tx1"/>
            </a:solidFill>
            <a:prstDash val="solid"/>
          </a:ln>
        </p:spPr>
        <p:txBody>
          <a:bodyPr wrap="none" lIns="81638" tIns="40819" rIns="81638" bIns="40819" anchor="ctr" anchorCtr="0" compatLnSpc="0">
            <a:noAutofit/>
          </a:bodyPr>
          <a:lstStyle/>
          <a:p>
            <a:pPr hangingPunct="0"/>
            <a:endParaRPr lang="en-US" sz="1633"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19" name="Forme libre : forme 18">
            <a:extLst>
              <a:ext uri="{FF2B5EF4-FFF2-40B4-BE49-F238E27FC236}">
                <a16:creationId xmlns:a16="http://schemas.microsoft.com/office/drawing/2014/main" id="{84FC02E9-C2DB-418B-9FF6-208038A89482}"/>
              </a:ext>
            </a:extLst>
          </p:cNvPr>
          <p:cNvSpPr/>
          <p:nvPr/>
        </p:nvSpPr>
        <p:spPr>
          <a:xfrm>
            <a:off x="4567472" y="2814252"/>
            <a:ext cx="3763829" cy="3310575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0">
            <a:solidFill>
              <a:schemeClr val="tx1"/>
            </a:solidFill>
            <a:prstDash val="solid"/>
          </a:ln>
        </p:spPr>
        <p:txBody>
          <a:bodyPr wrap="none" lIns="81638" tIns="40819" rIns="81638" bIns="40819" anchor="ctr" anchorCtr="0" compatLnSpc="0">
            <a:noAutofit/>
          </a:bodyPr>
          <a:lstStyle/>
          <a:p>
            <a:pPr hangingPunct="0"/>
            <a:endParaRPr lang="en-US" sz="1633"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573E75E3-D6B9-4D07-A465-0AD8A70C8175}"/>
              </a:ext>
            </a:extLst>
          </p:cNvPr>
          <p:cNvSpPr txBox="1"/>
          <p:nvPr/>
        </p:nvSpPr>
        <p:spPr>
          <a:xfrm>
            <a:off x="729698" y="2824900"/>
            <a:ext cx="370119" cy="347893"/>
          </a:xfrm>
          <a:prstGeom prst="rect">
            <a:avLst/>
          </a:prstGeom>
          <a:noFill/>
          <a:ln>
            <a:noFill/>
          </a:ln>
        </p:spPr>
        <p:txBody>
          <a:bodyPr wrap="none" lIns="81638" tIns="40819" rIns="81638" bIns="40819" anchorCtr="0" compatLnSpc="0">
            <a:spAutoFit/>
          </a:bodyPr>
          <a:lstStyle/>
          <a:p>
            <a:pPr hangingPunct="0"/>
            <a:r>
              <a:rPr lang="en-US" dirty="0"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1)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ADCA3A22-6C2E-4DE1-8506-FC9526385BDA}"/>
              </a:ext>
            </a:extLst>
          </p:cNvPr>
          <p:cNvSpPr txBox="1"/>
          <p:nvPr/>
        </p:nvSpPr>
        <p:spPr>
          <a:xfrm>
            <a:off x="4584663" y="2824900"/>
            <a:ext cx="370119" cy="347893"/>
          </a:xfrm>
          <a:prstGeom prst="rect">
            <a:avLst/>
          </a:prstGeom>
          <a:noFill/>
          <a:ln>
            <a:noFill/>
          </a:ln>
        </p:spPr>
        <p:txBody>
          <a:bodyPr wrap="none" lIns="81638" tIns="40819" rIns="81638" bIns="40819" anchorCtr="0" compatLnSpc="0">
            <a:spAutoFit/>
          </a:bodyPr>
          <a:lstStyle/>
          <a:p>
            <a:pPr hangingPunct="0"/>
            <a:r>
              <a:rPr lang="en-US" dirty="0"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2)</a:t>
            </a:r>
          </a:p>
        </p:txBody>
      </p: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22453264-AA03-4A22-AF70-AC08B3E38593}"/>
              </a:ext>
            </a:extLst>
          </p:cNvPr>
          <p:cNvGrpSpPr/>
          <p:nvPr/>
        </p:nvGrpSpPr>
        <p:grpSpPr>
          <a:xfrm>
            <a:off x="0" y="0"/>
            <a:ext cx="9144000" cy="792000"/>
            <a:chOff x="0" y="0"/>
            <a:chExt cx="9144000" cy="792000"/>
          </a:xfrm>
        </p:grpSpPr>
        <p:sp>
          <p:nvSpPr>
            <p:cNvPr id="24" name="Forme libre 1">
              <a:extLst>
                <a:ext uri="{FF2B5EF4-FFF2-40B4-BE49-F238E27FC236}">
                  <a16:creationId xmlns:a16="http://schemas.microsoft.com/office/drawing/2014/main" id="{DE05EF67-10A1-4B31-AB2C-79923CB47C6B}"/>
                </a:ext>
              </a:extLst>
            </p:cNvPr>
            <p:cNvSpPr/>
            <p:nvPr/>
          </p:nvSpPr>
          <p:spPr>
            <a:xfrm>
              <a:off x="0" y="0"/>
              <a:ext cx="9144000" cy="7920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DDDDDD"/>
            </a:solidFill>
            <a:ln w="19080">
              <a:solidFill>
                <a:srgbClr val="000000"/>
              </a:solidFill>
              <a:prstDash val="solid"/>
            </a:ln>
          </p:spPr>
          <p:txBody>
            <a:bodyPr wrap="none" lIns="99360" tIns="54360" rIns="99360" bIns="54360" anchor="ctr" anchorCtr="0" compatLnSpc="0">
              <a:noAutofit/>
            </a:bodyPr>
            <a:lstStyle/>
            <a:p>
              <a:pPr marL="0" marR="0" lvl="0" indent="0" algn="l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 spc="0" baseline="0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25" name="ZoneTexte 24">
              <a:extLst>
                <a:ext uri="{FF2B5EF4-FFF2-40B4-BE49-F238E27FC236}">
                  <a16:creationId xmlns:a16="http://schemas.microsoft.com/office/drawing/2014/main" id="{22ED86B3-C893-4A3A-A9D2-FEBF39BD3F99}"/>
                </a:ext>
              </a:extLst>
            </p:cNvPr>
            <p:cNvSpPr txBox="1"/>
            <p:nvPr/>
          </p:nvSpPr>
          <p:spPr>
            <a:xfrm>
              <a:off x="0" y="173621"/>
              <a:ext cx="9144000" cy="50381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0000" tIns="45000" rIns="90000" bIns="45000" anchorCtr="0" compatLnSpc="0">
              <a:spAutoFit/>
            </a:bodyPr>
            <a:lstStyle/>
            <a:p>
              <a:pPr marL="0" marR="0" lvl="0" indent="0" algn="ctr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en-US" sz="2800" dirty="0">
                  <a:highlight>
                    <a:scrgbClr r="0" g="0" b="0">
                      <a:alpha val="0"/>
                    </a:scrgbClr>
                  </a:highlight>
                  <a:latin typeface="arial" pitchFamily="34"/>
                  <a:ea typeface="Noto Sans CJK SC Regular" pitchFamily="2"/>
                  <a:cs typeface="FreeSans" pitchFamily="2"/>
                </a:rPr>
                <a:t>Training, Testing and validation sets </a:t>
              </a:r>
              <a:endParaRPr lang="en-US" sz="2800" b="0" i="0" u="none" strike="noStrike" kern="1200" cap="none" spc="0" baseline="0" dirty="0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arial" pitchFamily="34"/>
                <a:ea typeface="Noto Sans CJK SC Regular" pitchFamily="2"/>
                <a:cs typeface="FreeSans" pitchFamily="2"/>
              </a:endParaRPr>
            </a:p>
          </p:txBody>
        </p:sp>
      </p:grpSp>
      <p:sp>
        <p:nvSpPr>
          <p:cNvPr id="26" name="Forme libre : forme 25">
            <a:extLst>
              <a:ext uri="{FF2B5EF4-FFF2-40B4-BE49-F238E27FC236}">
                <a16:creationId xmlns:a16="http://schemas.microsoft.com/office/drawing/2014/main" id="{BAC1E3CA-67C8-4DF4-8702-AE19DE5CF8F3}"/>
              </a:ext>
            </a:extLst>
          </p:cNvPr>
          <p:cNvSpPr/>
          <p:nvPr/>
        </p:nvSpPr>
        <p:spPr>
          <a:xfrm rot="2975400">
            <a:off x="5811026" y="4258424"/>
            <a:ext cx="782742" cy="37814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398" h="1159">
                <a:moveTo>
                  <a:pt x="0" y="1159"/>
                </a:moveTo>
                <a:cubicBezTo>
                  <a:pt x="1617" y="1159"/>
                  <a:pt x="2398" y="0"/>
                  <a:pt x="2398" y="0"/>
                </a:cubicBezTo>
              </a:path>
            </a:pathLst>
          </a:custGeom>
          <a:noFill/>
          <a:ln w="36000">
            <a:solidFill>
              <a:srgbClr val="B3B3B3"/>
            </a:solidFill>
            <a:prstDash val="solid"/>
            <a:tailEnd type="oval"/>
          </a:ln>
        </p:spPr>
        <p:txBody>
          <a:bodyPr wrap="none" lIns="97965" tIns="57146" rIns="97965" bIns="57146" anchor="ctr" anchorCtr="0" compatLnSpc="0"/>
          <a:lstStyle/>
          <a:p>
            <a:pPr hangingPunct="0"/>
            <a:endParaRPr lang="en-US" sz="1633" dirty="0"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27" name="Espace réservé du numéro de diapositive 4">
            <a:extLst>
              <a:ext uri="{FF2B5EF4-FFF2-40B4-BE49-F238E27FC236}">
                <a16:creationId xmlns:a16="http://schemas.microsoft.com/office/drawing/2014/main" id="{09AC0974-810E-48D3-A911-A958B346B9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AA45CB64-B36B-4367-8B88-6F3791B72476}" type="slidenum">
              <a:rPr lang="fr-FR" smtClean="0"/>
              <a:t>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373130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e 4">
            <a:extLst>
              <a:ext uri="{FF2B5EF4-FFF2-40B4-BE49-F238E27FC236}">
                <a16:creationId xmlns:a16="http://schemas.microsoft.com/office/drawing/2014/main" id="{79F42B19-7039-4215-AFCD-ED15F274955C}"/>
              </a:ext>
            </a:extLst>
          </p:cNvPr>
          <p:cNvGrpSpPr/>
          <p:nvPr/>
        </p:nvGrpSpPr>
        <p:grpSpPr>
          <a:xfrm>
            <a:off x="0" y="0"/>
            <a:ext cx="9144000" cy="792000"/>
            <a:chOff x="0" y="0"/>
            <a:chExt cx="9144000" cy="792000"/>
          </a:xfrm>
        </p:grpSpPr>
        <p:sp>
          <p:nvSpPr>
            <p:cNvPr id="2" name="Forme libre 1">
              <a:extLst>
                <a:ext uri="{FF2B5EF4-FFF2-40B4-BE49-F238E27FC236}">
                  <a16:creationId xmlns:a16="http://schemas.microsoft.com/office/drawing/2014/main" id="{B94FAC1E-88EA-4899-915A-DCE467BF3D1E}"/>
                </a:ext>
              </a:extLst>
            </p:cNvPr>
            <p:cNvSpPr/>
            <p:nvPr/>
          </p:nvSpPr>
          <p:spPr>
            <a:xfrm>
              <a:off x="0" y="0"/>
              <a:ext cx="9144000" cy="7920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DDDDDD"/>
            </a:solidFill>
            <a:ln w="19080">
              <a:solidFill>
                <a:srgbClr val="000000"/>
              </a:solidFill>
              <a:prstDash val="solid"/>
            </a:ln>
          </p:spPr>
          <p:txBody>
            <a:bodyPr wrap="none" lIns="99360" tIns="54360" rIns="99360" bIns="54360" anchor="ctr" anchorCtr="0" compatLnSpc="0">
              <a:noAutofit/>
            </a:bodyPr>
            <a:lstStyle/>
            <a:p>
              <a:pPr marL="0" marR="0" lvl="0" indent="0" algn="l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fr-FR" sz="1800" b="0" i="0" u="none" strike="noStrike" kern="1200" cap="none" spc="0" baseline="0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3" name="ZoneTexte 2">
              <a:extLst>
                <a:ext uri="{FF2B5EF4-FFF2-40B4-BE49-F238E27FC236}">
                  <a16:creationId xmlns:a16="http://schemas.microsoft.com/office/drawing/2014/main" id="{5723C1AE-A3BC-42B3-81F7-F299F71FF0C7}"/>
                </a:ext>
              </a:extLst>
            </p:cNvPr>
            <p:cNvSpPr txBox="1"/>
            <p:nvPr/>
          </p:nvSpPr>
          <p:spPr>
            <a:xfrm>
              <a:off x="0" y="173621"/>
              <a:ext cx="9144000" cy="50381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0000" tIns="45000" rIns="90000" bIns="45000" anchorCtr="0" compatLnSpc="0">
              <a:spAutoFit/>
            </a:bodyPr>
            <a:lstStyle/>
            <a:p>
              <a:pPr marL="0" marR="0" lvl="0" indent="0" algn="ctr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en-US" sz="2800" b="0" i="0" u="none" strike="noStrike" kern="1200" cap="none" spc="0" baseline="0" dirty="0">
                  <a:ln>
                    <a:noFill/>
                  </a:ln>
                  <a:highlight>
                    <a:scrgbClr r="0" g="0" b="0">
                      <a:alpha val="0"/>
                    </a:scrgbClr>
                  </a:highlight>
                  <a:latin typeface="arial" pitchFamily="34"/>
                  <a:ea typeface="Noto Sans CJK SC Regular" pitchFamily="2"/>
                  <a:cs typeface="FreeSans" pitchFamily="2"/>
                </a:rPr>
                <a:t>Outline</a:t>
              </a:r>
            </a:p>
          </p:txBody>
        </p:sp>
      </p:grpSp>
      <p:sp>
        <p:nvSpPr>
          <p:cNvPr id="9" name="ZoneTexte 8">
            <a:extLst>
              <a:ext uri="{FF2B5EF4-FFF2-40B4-BE49-F238E27FC236}">
                <a16:creationId xmlns:a16="http://schemas.microsoft.com/office/drawing/2014/main" id="{09A5ECF8-6F43-4C50-B9C2-F869BEB92B79}"/>
              </a:ext>
            </a:extLst>
          </p:cNvPr>
          <p:cNvSpPr txBox="1"/>
          <p:nvPr/>
        </p:nvSpPr>
        <p:spPr>
          <a:xfrm>
            <a:off x="0" y="1296036"/>
            <a:ext cx="914400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just">
              <a:buFont typeface="+mj-lt"/>
              <a:buAutoNum type="romanUcPeriod"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  <a:p>
            <a:pPr marL="514350" indent="-514350" algn="just">
              <a:buFont typeface="+mj-lt"/>
              <a:buAutoNum type="romanUcPeriod"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Starting with Deep Learning and Artificial Neuron Network</a:t>
            </a:r>
          </a:p>
          <a:p>
            <a:pPr marL="514350" indent="-514350" algn="just">
              <a:buFont typeface="+mj-lt"/>
              <a:buAutoNum type="romanUcPeriod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428750" lvl="2" indent="-514350" algn="just">
              <a:buFont typeface="+mj-lt"/>
              <a:buAutoNum type="romanL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 bit of vocabulary before starting</a:t>
            </a:r>
          </a:p>
          <a:p>
            <a:pPr marL="1428750" lvl="2" indent="-514350" algn="just">
              <a:buFont typeface="+mj-lt"/>
              <a:buAutoNum type="romanLcPeriod"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Case 1 : single neuron network</a:t>
            </a:r>
          </a:p>
          <a:p>
            <a:pPr marL="1428750" lvl="2" indent="-514350" algn="just">
              <a:buFont typeface="+mj-lt"/>
              <a:buAutoNum type="romanL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Case 2 : how to construct a densely connected network</a:t>
            </a:r>
          </a:p>
          <a:p>
            <a:pPr marL="1428750" lvl="2" indent="-514350" algn="just">
              <a:buFont typeface="+mj-lt"/>
              <a:buAutoNum type="romanL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Case 3 : multi-class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clusterization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428750" lvl="2" indent="-514350" algn="just">
              <a:buFont typeface="+mj-lt"/>
              <a:buAutoNum type="romanL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Summary</a:t>
            </a:r>
          </a:p>
          <a:p>
            <a:pPr marL="1428750" lvl="2" indent="-514350" algn="just">
              <a:buFont typeface="+mj-lt"/>
              <a:buAutoNum type="romanLcPeriod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 algn="just">
              <a:buFont typeface="+mj-lt"/>
              <a:buAutoNum type="romanUcPeriod"/>
            </a:pP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 algn="just">
              <a:buFont typeface="+mj-lt"/>
              <a:buAutoNum type="romanUcPeriod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 algn="just">
              <a:buFont typeface="+mj-lt"/>
              <a:buAutoNum type="romanUcPeriod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D05B970-D703-4ABF-8304-D4636C8CB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5CB64-B36B-4367-8B88-6F3791B72476}" type="slidenum">
              <a:rPr lang="fr-FR" smtClean="0"/>
              <a:t>32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877422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e 17">
            <a:extLst>
              <a:ext uri="{FF2B5EF4-FFF2-40B4-BE49-F238E27FC236}">
                <a16:creationId xmlns:a16="http://schemas.microsoft.com/office/drawing/2014/main" id="{36B26FE9-33B3-4E33-A4EA-B1476ECDC0D7}"/>
              </a:ext>
            </a:extLst>
          </p:cNvPr>
          <p:cNvGrpSpPr/>
          <p:nvPr/>
        </p:nvGrpSpPr>
        <p:grpSpPr>
          <a:xfrm>
            <a:off x="0" y="0"/>
            <a:ext cx="9144000" cy="792000"/>
            <a:chOff x="0" y="0"/>
            <a:chExt cx="9144000" cy="792000"/>
          </a:xfrm>
        </p:grpSpPr>
        <p:sp>
          <p:nvSpPr>
            <p:cNvPr id="19" name="Forme libre 1">
              <a:extLst>
                <a:ext uri="{FF2B5EF4-FFF2-40B4-BE49-F238E27FC236}">
                  <a16:creationId xmlns:a16="http://schemas.microsoft.com/office/drawing/2014/main" id="{FC0653B4-022D-4057-A049-1D85E68392E4}"/>
                </a:ext>
              </a:extLst>
            </p:cNvPr>
            <p:cNvSpPr/>
            <p:nvPr/>
          </p:nvSpPr>
          <p:spPr>
            <a:xfrm>
              <a:off x="0" y="0"/>
              <a:ext cx="9144000" cy="7920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DDDDDD"/>
            </a:solidFill>
            <a:ln w="19080">
              <a:solidFill>
                <a:srgbClr val="000000"/>
              </a:solidFill>
              <a:prstDash val="solid"/>
            </a:ln>
          </p:spPr>
          <p:txBody>
            <a:bodyPr wrap="none" lIns="99360" tIns="54360" rIns="99360" bIns="54360" anchor="ctr" anchorCtr="0" compatLnSpc="0">
              <a:noAutofit/>
            </a:bodyPr>
            <a:lstStyle/>
            <a:p>
              <a:pPr marL="0" marR="0" lvl="0" indent="0" algn="l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fr-FR" sz="1800" b="0" i="0" u="none" strike="noStrike" kern="1200" cap="none" spc="0" baseline="0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20" name="ZoneTexte 19">
              <a:extLst>
                <a:ext uri="{FF2B5EF4-FFF2-40B4-BE49-F238E27FC236}">
                  <a16:creationId xmlns:a16="http://schemas.microsoft.com/office/drawing/2014/main" id="{1A2F16BE-4C6A-41E0-A32B-F75376025C03}"/>
                </a:ext>
              </a:extLst>
            </p:cNvPr>
            <p:cNvSpPr txBox="1"/>
            <p:nvPr/>
          </p:nvSpPr>
          <p:spPr>
            <a:xfrm>
              <a:off x="0" y="173621"/>
              <a:ext cx="9144000" cy="50381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0000" tIns="45000" rIns="90000" bIns="45000" anchorCtr="0" compatLnSpc="0">
              <a:spAutoFit/>
            </a:bodyPr>
            <a:lstStyle/>
            <a:p>
              <a:pPr marL="0" marR="0" lvl="0" indent="0" algn="ctr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en-US" sz="2800" b="0" i="0" u="none" strike="noStrike" kern="1200" cap="none" spc="0" baseline="0" dirty="0">
                  <a:ln>
                    <a:noFill/>
                  </a:ln>
                  <a:highlight>
                    <a:scrgbClr r="0" g="0" b="0">
                      <a:alpha val="0"/>
                    </a:scrgbClr>
                  </a:highlight>
                  <a:latin typeface="arial" pitchFamily="34"/>
                  <a:ea typeface="Noto Sans CJK SC Regular" pitchFamily="2"/>
                  <a:cs typeface="FreeSans" pitchFamily="2"/>
                </a:rPr>
                <a:t>Definition of an artificial neuron</a:t>
              </a:r>
            </a:p>
          </p:txBody>
        </p:sp>
      </p:grpSp>
      <p:grpSp>
        <p:nvGrpSpPr>
          <p:cNvPr id="81" name="Groupe 80">
            <a:extLst>
              <a:ext uri="{FF2B5EF4-FFF2-40B4-BE49-F238E27FC236}">
                <a16:creationId xmlns:a16="http://schemas.microsoft.com/office/drawing/2014/main" id="{A6657658-FA41-4148-B98E-E38575BBFE59}"/>
              </a:ext>
            </a:extLst>
          </p:cNvPr>
          <p:cNvGrpSpPr/>
          <p:nvPr/>
        </p:nvGrpSpPr>
        <p:grpSpPr>
          <a:xfrm>
            <a:off x="1614597" y="1489125"/>
            <a:ext cx="5914806" cy="4815725"/>
            <a:chOff x="1617521" y="1603425"/>
            <a:chExt cx="5914806" cy="4815725"/>
          </a:xfrm>
        </p:grpSpPr>
        <p:cxnSp>
          <p:nvCxnSpPr>
            <p:cNvPr id="28" name="Connecteur droit avec flèche 27">
              <a:extLst>
                <a:ext uri="{FF2B5EF4-FFF2-40B4-BE49-F238E27FC236}">
                  <a16:creationId xmlns:a16="http://schemas.microsoft.com/office/drawing/2014/main" id="{853CE286-861D-4EE4-A247-B1BB52F9C57A}"/>
                </a:ext>
              </a:extLst>
            </p:cNvPr>
            <p:cNvCxnSpPr>
              <a:cxnSpLocks/>
              <a:endCxn id="24" idx="1"/>
            </p:cNvCxnSpPr>
            <p:nvPr/>
          </p:nvCxnSpPr>
          <p:spPr>
            <a:xfrm>
              <a:off x="2186047" y="2487891"/>
              <a:ext cx="1759124" cy="1014999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cteur droit avec flèche 28">
              <a:extLst>
                <a:ext uri="{FF2B5EF4-FFF2-40B4-BE49-F238E27FC236}">
                  <a16:creationId xmlns:a16="http://schemas.microsoft.com/office/drawing/2014/main" id="{9F0F2CCC-25C6-46F9-967F-23A060B26E80}"/>
                </a:ext>
              </a:extLst>
            </p:cNvPr>
            <p:cNvCxnSpPr>
              <a:cxnSpLocks/>
              <a:stCxn id="5" idx="3"/>
              <a:endCxn id="24" idx="2"/>
            </p:cNvCxnSpPr>
            <p:nvPr/>
          </p:nvCxnSpPr>
          <p:spPr>
            <a:xfrm flipV="1">
              <a:off x="2285275" y="3779388"/>
              <a:ext cx="1545367" cy="2909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cteur droit avec flèche 29">
              <a:extLst>
                <a:ext uri="{FF2B5EF4-FFF2-40B4-BE49-F238E27FC236}">
                  <a16:creationId xmlns:a16="http://schemas.microsoft.com/office/drawing/2014/main" id="{3114F864-5335-4C29-8211-56AE971411FD}"/>
                </a:ext>
              </a:extLst>
            </p:cNvPr>
            <p:cNvCxnSpPr>
              <a:cxnSpLocks/>
              <a:endCxn id="24" idx="3"/>
            </p:cNvCxnSpPr>
            <p:nvPr/>
          </p:nvCxnSpPr>
          <p:spPr>
            <a:xfrm flipV="1">
              <a:off x="2186047" y="4055885"/>
              <a:ext cx="1759124" cy="920862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Ellipse 23">
              <a:extLst>
                <a:ext uri="{FF2B5EF4-FFF2-40B4-BE49-F238E27FC236}">
                  <a16:creationId xmlns:a16="http://schemas.microsoft.com/office/drawing/2014/main" id="{23E8BE74-A862-431D-B2FD-F4849BF57C70}"/>
                </a:ext>
              </a:extLst>
            </p:cNvPr>
            <p:cNvSpPr/>
            <p:nvPr/>
          </p:nvSpPr>
          <p:spPr>
            <a:xfrm>
              <a:off x="3830642" y="3388361"/>
              <a:ext cx="782053" cy="782053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8575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31" name="Connecteur droit avec flèche 30">
              <a:extLst>
                <a:ext uri="{FF2B5EF4-FFF2-40B4-BE49-F238E27FC236}">
                  <a16:creationId xmlns:a16="http://schemas.microsoft.com/office/drawing/2014/main" id="{24D09257-2280-4B30-8256-199BDDB3CE9D}"/>
                </a:ext>
              </a:extLst>
            </p:cNvPr>
            <p:cNvCxnSpPr>
              <a:cxnSpLocks/>
              <a:stCxn id="68" idx="2"/>
              <a:endCxn id="24" idx="0"/>
            </p:cNvCxnSpPr>
            <p:nvPr/>
          </p:nvCxnSpPr>
          <p:spPr>
            <a:xfrm>
              <a:off x="4221668" y="3193558"/>
              <a:ext cx="1" cy="194803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0" name="Groupe 49">
              <a:extLst>
                <a:ext uri="{FF2B5EF4-FFF2-40B4-BE49-F238E27FC236}">
                  <a16:creationId xmlns:a16="http://schemas.microsoft.com/office/drawing/2014/main" id="{887414AC-F025-4146-8C8E-D922CFDFCD56}"/>
                </a:ext>
              </a:extLst>
            </p:cNvPr>
            <p:cNvGrpSpPr/>
            <p:nvPr/>
          </p:nvGrpSpPr>
          <p:grpSpPr>
            <a:xfrm>
              <a:off x="1754657" y="2213269"/>
              <a:ext cx="530618" cy="3138055"/>
              <a:chOff x="2085021" y="1454726"/>
              <a:chExt cx="530618" cy="3138055"/>
            </a:xfrm>
          </p:grpSpPr>
          <p:sp>
            <p:nvSpPr>
              <p:cNvPr id="5" name="Rectangle : coins arrondis 4">
                <a:extLst>
                  <a:ext uri="{FF2B5EF4-FFF2-40B4-BE49-F238E27FC236}">
                    <a16:creationId xmlns:a16="http://schemas.microsoft.com/office/drawing/2014/main" id="{1EAA97C6-021B-4EB7-BCF0-96864F960B3C}"/>
                  </a:ext>
                </a:extLst>
              </p:cNvPr>
              <p:cNvSpPr/>
              <p:nvPr/>
            </p:nvSpPr>
            <p:spPr>
              <a:xfrm>
                <a:off x="2085021" y="1454726"/>
                <a:ext cx="530618" cy="3138055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ZoneTexte 31">
                <a:extLst>
                  <a:ext uri="{FF2B5EF4-FFF2-40B4-BE49-F238E27FC236}">
                    <a16:creationId xmlns:a16="http://schemas.microsoft.com/office/drawing/2014/main" id="{A97A2315-B85F-4A09-BF42-DBD47CD931B9}"/>
                  </a:ext>
                </a:extLst>
              </p:cNvPr>
              <p:cNvSpPr txBox="1"/>
              <p:nvPr/>
            </p:nvSpPr>
            <p:spPr>
              <a:xfrm>
                <a:off x="2121730" y="1489642"/>
                <a:ext cx="457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>
                    <a:latin typeface="Arial" panose="020B0604020202020204" pitchFamily="34" charset="0"/>
                    <a:cs typeface="Arial" panose="020B0604020202020204" pitchFamily="34" charset="0"/>
                  </a:rPr>
                  <a:t>x</a:t>
                </a:r>
                <a:r>
                  <a:rPr lang="fr-FR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33" name="ZoneTexte 32">
                <a:extLst>
                  <a:ext uri="{FF2B5EF4-FFF2-40B4-BE49-F238E27FC236}">
                    <a16:creationId xmlns:a16="http://schemas.microsoft.com/office/drawing/2014/main" id="{20F5B8C6-0253-4ABF-88C2-6505552BB777}"/>
                  </a:ext>
                </a:extLst>
              </p:cNvPr>
              <p:cNvSpPr txBox="1"/>
              <p:nvPr/>
            </p:nvSpPr>
            <p:spPr>
              <a:xfrm>
                <a:off x="2121730" y="2821412"/>
                <a:ext cx="457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>
                    <a:latin typeface="Arial" panose="020B0604020202020204" pitchFamily="34" charset="0"/>
                    <a:cs typeface="Arial" panose="020B0604020202020204" pitchFamily="34" charset="0"/>
                  </a:rPr>
                  <a:t>x</a:t>
                </a:r>
                <a:r>
                  <a:rPr lang="fr-FR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</a:p>
            </p:txBody>
          </p:sp>
          <p:sp>
            <p:nvSpPr>
              <p:cNvPr id="34" name="ZoneTexte 33">
                <a:extLst>
                  <a:ext uri="{FF2B5EF4-FFF2-40B4-BE49-F238E27FC236}">
                    <a16:creationId xmlns:a16="http://schemas.microsoft.com/office/drawing/2014/main" id="{C9E29585-D034-4E7B-B160-CDF7230C5163}"/>
                  </a:ext>
                </a:extLst>
              </p:cNvPr>
              <p:cNvSpPr txBox="1"/>
              <p:nvPr/>
            </p:nvSpPr>
            <p:spPr>
              <a:xfrm>
                <a:off x="2121730" y="4081057"/>
                <a:ext cx="457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>
                    <a:latin typeface="Arial" panose="020B0604020202020204" pitchFamily="34" charset="0"/>
                    <a:cs typeface="Arial" panose="020B0604020202020204" pitchFamily="34" charset="0"/>
                  </a:rPr>
                  <a:t>x</a:t>
                </a:r>
                <a:r>
                  <a:rPr lang="fr-FR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3</a:t>
                </a:r>
              </a:p>
            </p:txBody>
          </p:sp>
        </p:grpSp>
        <p:grpSp>
          <p:nvGrpSpPr>
            <p:cNvPr id="47" name="Groupe 46">
              <a:extLst>
                <a:ext uri="{FF2B5EF4-FFF2-40B4-BE49-F238E27FC236}">
                  <a16:creationId xmlns:a16="http://schemas.microsoft.com/office/drawing/2014/main" id="{BF429846-A714-4F03-93E5-7FC4864B4F72}"/>
                </a:ext>
              </a:extLst>
            </p:cNvPr>
            <p:cNvGrpSpPr/>
            <p:nvPr/>
          </p:nvGrpSpPr>
          <p:grpSpPr>
            <a:xfrm>
              <a:off x="2781372" y="2665375"/>
              <a:ext cx="530618" cy="2217213"/>
              <a:chOff x="3121083" y="1896441"/>
              <a:chExt cx="530618" cy="2217213"/>
            </a:xfrm>
          </p:grpSpPr>
          <p:sp>
            <p:nvSpPr>
              <p:cNvPr id="42" name="Rectangle : coins arrondis 41">
                <a:extLst>
                  <a:ext uri="{FF2B5EF4-FFF2-40B4-BE49-F238E27FC236}">
                    <a16:creationId xmlns:a16="http://schemas.microsoft.com/office/drawing/2014/main" id="{86D77ACF-62DA-472C-9F50-98F3CCBA6332}"/>
                  </a:ext>
                </a:extLst>
              </p:cNvPr>
              <p:cNvSpPr/>
              <p:nvPr/>
            </p:nvSpPr>
            <p:spPr>
              <a:xfrm>
                <a:off x="3121083" y="1896441"/>
                <a:ext cx="530618" cy="2217213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ZoneTexte 34">
                <a:extLst>
                  <a:ext uri="{FF2B5EF4-FFF2-40B4-BE49-F238E27FC236}">
                    <a16:creationId xmlns:a16="http://schemas.microsoft.com/office/drawing/2014/main" id="{8252705E-1E57-4A79-AAC5-71D8EE24C04E}"/>
                  </a:ext>
                </a:extLst>
              </p:cNvPr>
              <p:cNvSpPr txBox="1"/>
              <p:nvPr/>
            </p:nvSpPr>
            <p:spPr>
              <a:xfrm>
                <a:off x="3157792" y="2008852"/>
                <a:ext cx="457200" cy="369332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>
                    <a:latin typeface="Arial" panose="020B0604020202020204" pitchFamily="34" charset="0"/>
                    <a:cs typeface="Arial" panose="020B0604020202020204" pitchFamily="34" charset="0"/>
                  </a:rPr>
                  <a:t>w</a:t>
                </a:r>
                <a:r>
                  <a:rPr lang="fr-FR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36" name="ZoneTexte 35">
                <a:extLst>
                  <a:ext uri="{FF2B5EF4-FFF2-40B4-BE49-F238E27FC236}">
                    <a16:creationId xmlns:a16="http://schemas.microsoft.com/office/drawing/2014/main" id="{F3D120FE-C084-4FF3-927E-56A54616987B}"/>
                  </a:ext>
                </a:extLst>
              </p:cNvPr>
              <p:cNvSpPr txBox="1"/>
              <p:nvPr/>
            </p:nvSpPr>
            <p:spPr>
              <a:xfrm>
                <a:off x="3157792" y="2818606"/>
                <a:ext cx="457200" cy="369332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>
                    <a:latin typeface="Arial" panose="020B0604020202020204" pitchFamily="34" charset="0"/>
                    <a:cs typeface="Arial" panose="020B0604020202020204" pitchFamily="34" charset="0"/>
                  </a:rPr>
                  <a:t>w</a:t>
                </a:r>
                <a:r>
                  <a:rPr lang="fr-FR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</a:p>
            </p:txBody>
          </p:sp>
          <p:sp>
            <p:nvSpPr>
              <p:cNvPr id="38" name="ZoneTexte 37">
                <a:extLst>
                  <a:ext uri="{FF2B5EF4-FFF2-40B4-BE49-F238E27FC236}">
                    <a16:creationId xmlns:a16="http://schemas.microsoft.com/office/drawing/2014/main" id="{8B3399AB-F95C-4807-B421-32E666EA6628}"/>
                  </a:ext>
                </a:extLst>
              </p:cNvPr>
              <p:cNvSpPr txBox="1"/>
              <p:nvPr/>
            </p:nvSpPr>
            <p:spPr>
              <a:xfrm>
                <a:off x="3157792" y="3613056"/>
                <a:ext cx="457200" cy="369332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>
                    <a:latin typeface="Arial" panose="020B0604020202020204" pitchFamily="34" charset="0"/>
                    <a:cs typeface="Arial" panose="020B0604020202020204" pitchFamily="34" charset="0"/>
                  </a:rPr>
                  <a:t>w</a:t>
                </a:r>
                <a:r>
                  <a:rPr lang="fr-FR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3</a:t>
                </a:r>
              </a:p>
            </p:txBody>
          </p:sp>
        </p:grpSp>
        <p:grpSp>
          <p:nvGrpSpPr>
            <p:cNvPr id="69" name="Groupe 68">
              <a:extLst>
                <a:ext uri="{FF2B5EF4-FFF2-40B4-BE49-F238E27FC236}">
                  <a16:creationId xmlns:a16="http://schemas.microsoft.com/office/drawing/2014/main" id="{DB544BDB-82E1-4568-9A4E-91D051680EC1}"/>
                </a:ext>
              </a:extLst>
            </p:cNvPr>
            <p:cNvGrpSpPr/>
            <p:nvPr/>
          </p:nvGrpSpPr>
          <p:grpSpPr>
            <a:xfrm>
              <a:off x="3956359" y="2665375"/>
              <a:ext cx="530618" cy="528183"/>
              <a:chOff x="2769650" y="1864664"/>
              <a:chExt cx="530618" cy="528183"/>
            </a:xfrm>
          </p:grpSpPr>
          <p:sp>
            <p:nvSpPr>
              <p:cNvPr id="68" name="Rectangle : coins arrondis 67">
                <a:extLst>
                  <a:ext uri="{FF2B5EF4-FFF2-40B4-BE49-F238E27FC236}">
                    <a16:creationId xmlns:a16="http://schemas.microsoft.com/office/drawing/2014/main" id="{9AB696A6-56AB-4425-89D4-4EEDC23E2A64}"/>
                  </a:ext>
                </a:extLst>
              </p:cNvPr>
              <p:cNvSpPr/>
              <p:nvPr/>
            </p:nvSpPr>
            <p:spPr>
              <a:xfrm>
                <a:off x="2769650" y="1864664"/>
                <a:ext cx="530618" cy="528183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ZoneTexte 38">
                <a:extLst>
                  <a:ext uri="{FF2B5EF4-FFF2-40B4-BE49-F238E27FC236}">
                    <a16:creationId xmlns:a16="http://schemas.microsoft.com/office/drawing/2014/main" id="{643FC096-7EE5-4F58-A00C-5C5A86BAE566}"/>
                  </a:ext>
                </a:extLst>
              </p:cNvPr>
              <p:cNvSpPr txBox="1"/>
              <p:nvPr/>
            </p:nvSpPr>
            <p:spPr>
              <a:xfrm>
                <a:off x="2806359" y="1944089"/>
                <a:ext cx="457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>
                    <a:latin typeface="Arial" panose="020B0604020202020204" pitchFamily="34" charset="0"/>
                    <a:cs typeface="Arial" panose="020B0604020202020204" pitchFamily="34" charset="0"/>
                  </a:rPr>
                  <a:t>b</a:t>
                </a:r>
                <a:endParaRPr lang="fr-FR" baseline="-25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cxnSp>
          <p:nvCxnSpPr>
            <p:cNvPr id="40" name="Connecteur droit avec flèche 39">
              <a:extLst>
                <a:ext uri="{FF2B5EF4-FFF2-40B4-BE49-F238E27FC236}">
                  <a16:creationId xmlns:a16="http://schemas.microsoft.com/office/drawing/2014/main" id="{73C9E7C4-DEA2-4031-BA3F-E62267FEE2A9}"/>
                </a:ext>
              </a:extLst>
            </p:cNvPr>
            <p:cNvCxnSpPr>
              <a:cxnSpLocks/>
              <a:stCxn id="24" idx="6"/>
              <a:endCxn id="62" idx="1"/>
            </p:cNvCxnSpPr>
            <p:nvPr/>
          </p:nvCxnSpPr>
          <p:spPr>
            <a:xfrm flipV="1">
              <a:off x="4612695" y="3777417"/>
              <a:ext cx="709592" cy="1971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ZoneTexte 22">
              <a:extLst>
                <a:ext uri="{FF2B5EF4-FFF2-40B4-BE49-F238E27FC236}">
                  <a16:creationId xmlns:a16="http://schemas.microsoft.com/office/drawing/2014/main" id="{99D53948-8658-44DA-B436-D3E3A9441E15}"/>
                </a:ext>
              </a:extLst>
            </p:cNvPr>
            <p:cNvSpPr txBox="1"/>
            <p:nvPr/>
          </p:nvSpPr>
          <p:spPr>
            <a:xfrm>
              <a:off x="4053226" y="3579332"/>
              <a:ext cx="3368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000" dirty="0">
                  <a:latin typeface="Arial" panose="020B0604020202020204" pitchFamily="34" charset="0"/>
                  <a:cs typeface="Arial" panose="020B0604020202020204" pitchFamily="34" charset="0"/>
                  <a:sym typeface="Symbol" panose="05050102010706020507" pitchFamily="18" charset="2"/>
                </a:rPr>
                <a:t></a:t>
              </a:r>
              <a:endParaRPr lang="fr-FR" sz="2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" name="ZoneTexte 5">
              <a:extLst>
                <a:ext uri="{FF2B5EF4-FFF2-40B4-BE49-F238E27FC236}">
                  <a16:creationId xmlns:a16="http://schemas.microsoft.com/office/drawing/2014/main" id="{2CE0CC2E-A265-4E1D-A6E7-2AE6D9913C6E}"/>
                </a:ext>
              </a:extLst>
            </p:cNvPr>
            <p:cNvSpPr txBox="1"/>
            <p:nvPr/>
          </p:nvSpPr>
          <p:spPr>
            <a:xfrm>
              <a:off x="1617521" y="5772819"/>
              <a:ext cx="8048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Input</a:t>
              </a:r>
            </a:p>
          </p:txBody>
        </p:sp>
        <p:cxnSp>
          <p:nvCxnSpPr>
            <p:cNvPr id="9" name="Connecteur droit avec flèche 8">
              <a:extLst>
                <a:ext uri="{FF2B5EF4-FFF2-40B4-BE49-F238E27FC236}">
                  <a16:creationId xmlns:a16="http://schemas.microsoft.com/office/drawing/2014/main" id="{CA59F82B-C75E-4AF7-A9CF-6C443F19E4D3}"/>
                </a:ext>
              </a:extLst>
            </p:cNvPr>
            <p:cNvCxnSpPr>
              <a:cxnSpLocks/>
              <a:stCxn id="5" idx="2"/>
              <a:endCxn id="6" idx="0"/>
            </p:cNvCxnSpPr>
            <p:nvPr/>
          </p:nvCxnSpPr>
          <p:spPr>
            <a:xfrm>
              <a:off x="2019966" y="5351324"/>
              <a:ext cx="0" cy="421495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ZoneTexte 50">
              <a:extLst>
                <a:ext uri="{FF2B5EF4-FFF2-40B4-BE49-F238E27FC236}">
                  <a16:creationId xmlns:a16="http://schemas.microsoft.com/office/drawing/2014/main" id="{6FDFD06F-45F6-4035-9ED4-71606AC149EF}"/>
                </a:ext>
              </a:extLst>
            </p:cNvPr>
            <p:cNvSpPr txBox="1"/>
            <p:nvPr/>
          </p:nvSpPr>
          <p:spPr>
            <a:xfrm>
              <a:off x="2495963" y="1603425"/>
              <a:ext cx="11014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Weights</a:t>
              </a:r>
            </a:p>
          </p:txBody>
        </p:sp>
        <p:cxnSp>
          <p:nvCxnSpPr>
            <p:cNvPr id="53" name="Connecteur droit avec flèche 52">
              <a:extLst>
                <a:ext uri="{FF2B5EF4-FFF2-40B4-BE49-F238E27FC236}">
                  <a16:creationId xmlns:a16="http://schemas.microsoft.com/office/drawing/2014/main" id="{E00F0790-7159-4DA3-BE38-9722E0057A14}"/>
                </a:ext>
              </a:extLst>
            </p:cNvPr>
            <p:cNvCxnSpPr>
              <a:cxnSpLocks/>
              <a:stCxn id="42" idx="0"/>
              <a:endCxn id="51" idx="2"/>
            </p:cNvCxnSpPr>
            <p:nvPr/>
          </p:nvCxnSpPr>
          <p:spPr>
            <a:xfrm flipV="1">
              <a:off x="3046681" y="1972757"/>
              <a:ext cx="0" cy="692618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ZoneTexte 54">
              <a:extLst>
                <a:ext uri="{FF2B5EF4-FFF2-40B4-BE49-F238E27FC236}">
                  <a16:creationId xmlns:a16="http://schemas.microsoft.com/office/drawing/2014/main" id="{BD359E68-A6C0-4B60-BF36-92ED79FD631D}"/>
                </a:ext>
              </a:extLst>
            </p:cNvPr>
            <p:cNvSpPr txBox="1"/>
            <p:nvPr/>
          </p:nvSpPr>
          <p:spPr>
            <a:xfrm>
              <a:off x="3551662" y="5772819"/>
              <a:ext cx="134001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Activation function</a:t>
              </a:r>
            </a:p>
          </p:txBody>
        </p:sp>
        <p:cxnSp>
          <p:nvCxnSpPr>
            <p:cNvPr id="58" name="Connecteur droit avec flèche 57">
              <a:extLst>
                <a:ext uri="{FF2B5EF4-FFF2-40B4-BE49-F238E27FC236}">
                  <a16:creationId xmlns:a16="http://schemas.microsoft.com/office/drawing/2014/main" id="{61D3DCB6-43C4-47EF-A335-C52441F557FE}"/>
                </a:ext>
              </a:extLst>
            </p:cNvPr>
            <p:cNvCxnSpPr>
              <a:cxnSpLocks/>
            </p:cNvCxnSpPr>
            <p:nvPr/>
          </p:nvCxnSpPr>
          <p:spPr>
            <a:xfrm>
              <a:off x="4221668" y="4170414"/>
              <a:ext cx="0" cy="1654360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ZoneTexte 61">
                  <a:extLst>
                    <a:ext uri="{FF2B5EF4-FFF2-40B4-BE49-F238E27FC236}">
                      <a16:creationId xmlns:a16="http://schemas.microsoft.com/office/drawing/2014/main" id="{F7E354C9-9731-46A2-B72D-BD0F02888881}"/>
                    </a:ext>
                  </a:extLst>
                </p:cNvPr>
                <p:cNvSpPr txBox="1"/>
                <p:nvPr/>
              </p:nvSpPr>
              <p:spPr>
                <a:xfrm>
                  <a:off x="5322287" y="3409143"/>
                  <a:ext cx="2204193" cy="73654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= </m:t>
                        </m:r>
                        <m:r>
                          <a:rPr lang="el-G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  <m:d>
                          <m:dPr>
                            <m:ctrlP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supHide m:val="on"/>
                                <m:ctrlPr>
                                  <a:rPr lang="fr-F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7"/>
                                  </m:rPr>
                                  <a:rPr lang="fr-F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/>
                              <m:e>
                                <m:sSub>
                                  <m:sSubPr>
                                    <m:ctrlPr>
                                      <a:rPr lang="fr-F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fr-F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nary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2" name="ZoneTexte 61">
                  <a:extLst>
                    <a:ext uri="{FF2B5EF4-FFF2-40B4-BE49-F238E27FC236}">
                      <a16:creationId xmlns:a16="http://schemas.microsoft.com/office/drawing/2014/main" id="{F7E354C9-9731-46A2-B72D-BD0F0288888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22287" y="3409143"/>
                  <a:ext cx="2204193" cy="736548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5" name="ZoneTexte 64">
              <a:extLst>
                <a:ext uri="{FF2B5EF4-FFF2-40B4-BE49-F238E27FC236}">
                  <a16:creationId xmlns:a16="http://schemas.microsoft.com/office/drawing/2014/main" id="{C874209F-B3FB-4CD5-9DA5-2BDFFA2D613A}"/>
                </a:ext>
              </a:extLst>
            </p:cNvPr>
            <p:cNvSpPr txBox="1"/>
            <p:nvPr/>
          </p:nvSpPr>
          <p:spPr>
            <a:xfrm>
              <a:off x="5754377" y="5772819"/>
              <a:ext cx="13400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Prediction</a:t>
              </a:r>
            </a:p>
          </p:txBody>
        </p:sp>
        <p:cxnSp>
          <p:nvCxnSpPr>
            <p:cNvPr id="67" name="Connecteur droit avec flèche 66">
              <a:extLst>
                <a:ext uri="{FF2B5EF4-FFF2-40B4-BE49-F238E27FC236}">
                  <a16:creationId xmlns:a16="http://schemas.microsoft.com/office/drawing/2014/main" id="{23A2F9A8-0200-40C0-BD67-B3EF3F2DE89E}"/>
                </a:ext>
              </a:extLst>
            </p:cNvPr>
            <p:cNvCxnSpPr>
              <a:stCxn id="62" idx="2"/>
              <a:endCxn id="65" idx="0"/>
            </p:cNvCxnSpPr>
            <p:nvPr/>
          </p:nvCxnSpPr>
          <p:spPr>
            <a:xfrm>
              <a:off x="6424384" y="4145691"/>
              <a:ext cx="0" cy="1627128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cteur droit avec flèche 71">
              <a:extLst>
                <a:ext uri="{FF2B5EF4-FFF2-40B4-BE49-F238E27FC236}">
                  <a16:creationId xmlns:a16="http://schemas.microsoft.com/office/drawing/2014/main" id="{FC55308A-DD09-4CDD-82A1-58904C4CF58B}"/>
                </a:ext>
              </a:extLst>
            </p:cNvPr>
            <p:cNvCxnSpPr>
              <a:cxnSpLocks/>
              <a:stCxn id="68" idx="0"/>
              <a:endCxn id="73" idx="2"/>
            </p:cNvCxnSpPr>
            <p:nvPr/>
          </p:nvCxnSpPr>
          <p:spPr>
            <a:xfrm flipV="1">
              <a:off x="4221668" y="1972757"/>
              <a:ext cx="1" cy="692618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ZoneTexte 72">
              <a:extLst>
                <a:ext uri="{FF2B5EF4-FFF2-40B4-BE49-F238E27FC236}">
                  <a16:creationId xmlns:a16="http://schemas.microsoft.com/office/drawing/2014/main" id="{8120BADC-415F-4B5B-AA7C-F21DFEE55601}"/>
                </a:ext>
              </a:extLst>
            </p:cNvPr>
            <p:cNvSpPr txBox="1"/>
            <p:nvPr/>
          </p:nvSpPr>
          <p:spPr>
            <a:xfrm>
              <a:off x="3551662" y="1603425"/>
              <a:ext cx="13400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Bias</a:t>
              </a:r>
            </a:p>
          </p:txBody>
        </p:sp>
        <p:sp>
          <p:nvSpPr>
            <p:cNvPr id="79" name="ZoneTexte 78">
              <a:extLst>
                <a:ext uri="{FF2B5EF4-FFF2-40B4-BE49-F238E27FC236}">
                  <a16:creationId xmlns:a16="http://schemas.microsoft.com/office/drawing/2014/main" id="{CEF5B831-0B3A-4E22-873D-4014AC4D7A79}"/>
                </a:ext>
              </a:extLst>
            </p:cNvPr>
            <p:cNvSpPr txBox="1"/>
            <p:nvPr/>
          </p:nvSpPr>
          <p:spPr>
            <a:xfrm>
              <a:off x="3467189" y="1604376"/>
              <a:ext cx="477982" cy="3674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&amp;</a:t>
              </a:r>
            </a:p>
          </p:txBody>
        </p:sp>
        <p:sp>
          <p:nvSpPr>
            <p:cNvPr id="80" name="ZoneTexte 79">
              <a:extLst>
                <a:ext uri="{FF2B5EF4-FFF2-40B4-BE49-F238E27FC236}">
                  <a16:creationId xmlns:a16="http://schemas.microsoft.com/office/drawing/2014/main" id="{BCD7F251-E0BE-4F81-9B5D-010564FB4561}"/>
                </a:ext>
              </a:extLst>
            </p:cNvPr>
            <p:cNvSpPr txBox="1"/>
            <p:nvPr/>
          </p:nvSpPr>
          <p:spPr>
            <a:xfrm>
              <a:off x="4516520" y="1603425"/>
              <a:ext cx="30158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 =   </a:t>
              </a:r>
              <a:r>
                <a:rPr lang="en-US" b="1" u="sng" dirty="0">
                  <a:latin typeface="Arial" panose="020B0604020202020204" pitchFamily="34" charset="0"/>
                  <a:cs typeface="Arial" panose="020B0604020202020204" pitchFamily="34" charset="0"/>
                </a:rPr>
                <a:t>Trainable parameters</a:t>
              </a:r>
            </a:p>
          </p:txBody>
        </p:sp>
      </p:grpSp>
      <p:sp>
        <p:nvSpPr>
          <p:cNvPr id="86" name="Espace réservé du numéro de diapositive 85">
            <a:extLst>
              <a:ext uri="{FF2B5EF4-FFF2-40B4-BE49-F238E27FC236}">
                <a16:creationId xmlns:a16="http://schemas.microsoft.com/office/drawing/2014/main" id="{98D3D91E-0AA2-4BDE-BDA0-9EEE1D242D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5CB64-B36B-4367-8B88-6F3791B72476}" type="slidenum">
              <a:rPr lang="fr-FR" smtClean="0"/>
              <a:t>33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006919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754BC9B2-468E-4318-98A8-D8240F2C8B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246" y="1071045"/>
            <a:ext cx="3941999" cy="2160000"/>
          </a:xfrm>
          <a:prstGeom prst="rect">
            <a:avLst/>
          </a:prstGeom>
        </p:spPr>
      </p:pic>
      <p:grpSp>
        <p:nvGrpSpPr>
          <p:cNvPr id="18" name="Groupe 17">
            <a:extLst>
              <a:ext uri="{FF2B5EF4-FFF2-40B4-BE49-F238E27FC236}">
                <a16:creationId xmlns:a16="http://schemas.microsoft.com/office/drawing/2014/main" id="{36B26FE9-33B3-4E33-A4EA-B1476ECDC0D7}"/>
              </a:ext>
            </a:extLst>
          </p:cNvPr>
          <p:cNvGrpSpPr/>
          <p:nvPr/>
        </p:nvGrpSpPr>
        <p:grpSpPr>
          <a:xfrm>
            <a:off x="0" y="0"/>
            <a:ext cx="9144000" cy="792000"/>
            <a:chOff x="0" y="0"/>
            <a:chExt cx="9144000" cy="792000"/>
          </a:xfrm>
        </p:grpSpPr>
        <p:sp>
          <p:nvSpPr>
            <p:cNvPr id="19" name="Forme libre 1">
              <a:extLst>
                <a:ext uri="{FF2B5EF4-FFF2-40B4-BE49-F238E27FC236}">
                  <a16:creationId xmlns:a16="http://schemas.microsoft.com/office/drawing/2014/main" id="{FC0653B4-022D-4057-A049-1D85E68392E4}"/>
                </a:ext>
              </a:extLst>
            </p:cNvPr>
            <p:cNvSpPr/>
            <p:nvPr/>
          </p:nvSpPr>
          <p:spPr>
            <a:xfrm>
              <a:off x="0" y="0"/>
              <a:ext cx="9144000" cy="7920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DDDDDD"/>
            </a:solidFill>
            <a:ln w="19080">
              <a:solidFill>
                <a:srgbClr val="000000"/>
              </a:solidFill>
              <a:prstDash val="solid"/>
            </a:ln>
          </p:spPr>
          <p:txBody>
            <a:bodyPr wrap="none" lIns="99360" tIns="54360" rIns="99360" bIns="54360" anchor="ctr" anchorCtr="0" compatLnSpc="0">
              <a:noAutofit/>
            </a:bodyPr>
            <a:lstStyle/>
            <a:p>
              <a:pPr marL="0" marR="0" lvl="0" indent="0" algn="l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fr-FR" sz="1800" b="0" i="0" u="none" strike="noStrike" kern="1200" cap="none" spc="0" baseline="0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20" name="ZoneTexte 19">
              <a:extLst>
                <a:ext uri="{FF2B5EF4-FFF2-40B4-BE49-F238E27FC236}">
                  <a16:creationId xmlns:a16="http://schemas.microsoft.com/office/drawing/2014/main" id="{1A2F16BE-4C6A-41E0-A32B-F75376025C03}"/>
                </a:ext>
              </a:extLst>
            </p:cNvPr>
            <p:cNvSpPr txBox="1"/>
            <p:nvPr/>
          </p:nvSpPr>
          <p:spPr>
            <a:xfrm>
              <a:off x="0" y="173621"/>
              <a:ext cx="9144000" cy="50381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0000" tIns="45000" rIns="90000" bIns="45000" anchorCtr="0" compatLnSpc="0">
              <a:spAutoFit/>
            </a:bodyPr>
            <a:lstStyle/>
            <a:p>
              <a:pPr marL="0" marR="0" lvl="0" indent="0" algn="ctr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en-US" sz="2800" b="0" i="0" u="none" strike="noStrike" kern="1200" cap="none" spc="0" baseline="0" dirty="0">
                  <a:ln>
                    <a:noFill/>
                  </a:ln>
                  <a:highlight>
                    <a:scrgbClr r="0" g="0" b="0">
                      <a:alpha val="0"/>
                    </a:scrgbClr>
                  </a:highlight>
                  <a:latin typeface="arial" pitchFamily="34"/>
                  <a:ea typeface="Noto Sans CJK SC Regular" pitchFamily="2"/>
                  <a:cs typeface="FreeSans" pitchFamily="2"/>
                </a:rPr>
                <a:t>Most common activation functions</a:t>
              </a:r>
            </a:p>
          </p:txBody>
        </p:sp>
      </p:grpSp>
      <p:grpSp>
        <p:nvGrpSpPr>
          <p:cNvPr id="25" name="Groupe 24">
            <a:extLst>
              <a:ext uri="{FF2B5EF4-FFF2-40B4-BE49-F238E27FC236}">
                <a16:creationId xmlns:a16="http://schemas.microsoft.com/office/drawing/2014/main" id="{DACC74CA-5536-4599-B644-73E1BF6CBCEC}"/>
              </a:ext>
            </a:extLst>
          </p:cNvPr>
          <p:cNvGrpSpPr/>
          <p:nvPr/>
        </p:nvGrpSpPr>
        <p:grpSpPr>
          <a:xfrm>
            <a:off x="911682" y="3481476"/>
            <a:ext cx="7320636" cy="3240000"/>
            <a:chOff x="766330" y="3522519"/>
            <a:chExt cx="7320636" cy="3240000"/>
          </a:xfrm>
        </p:grpSpPr>
        <p:pic>
          <p:nvPicPr>
            <p:cNvPr id="16" name="Image 15">
              <a:extLst>
                <a:ext uri="{FF2B5EF4-FFF2-40B4-BE49-F238E27FC236}">
                  <a16:creationId xmlns:a16="http://schemas.microsoft.com/office/drawing/2014/main" id="{E6DB42D2-0C12-4D5B-8589-7E2E94CA7CF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0821" y="3522519"/>
              <a:ext cx="3396145" cy="3240000"/>
            </a:xfrm>
            <a:prstGeom prst="rect">
              <a:avLst/>
            </a:prstGeom>
          </p:spPr>
        </p:pic>
        <p:pic>
          <p:nvPicPr>
            <p:cNvPr id="21" name="Image 20">
              <a:extLst>
                <a:ext uri="{FF2B5EF4-FFF2-40B4-BE49-F238E27FC236}">
                  <a16:creationId xmlns:a16="http://schemas.microsoft.com/office/drawing/2014/main" id="{8068BF8F-0959-49D5-8B8B-E9ED7ECA36D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6330" y="3522519"/>
              <a:ext cx="3396145" cy="324000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ZoneTexte 21">
                  <a:extLst>
                    <a:ext uri="{FF2B5EF4-FFF2-40B4-BE49-F238E27FC236}">
                      <a16:creationId xmlns:a16="http://schemas.microsoft.com/office/drawing/2014/main" id="{43AAD623-05CF-41D5-9BEF-601750F64195}"/>
                    </a:ext>
                  </a:extLst>
                </p:cNvPr>
                <p:cNvSpPr txBox="1"/>
                <p:nvPr/>
              </p:nvSpPr>
              <p:spPr>
                <a:xfrm>
                  <a:off x="5345958" y="3858144"/>
                  <a:ext cx="168962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𝑅𝑒𝐿𝑈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  <m:d>
                          <m:d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,0</m:t>
                            </m:r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2" name="ZoneTexte 21">
                  <a:extLst>
                    <a:ext uri="{FF2B5EF4-FFF2-40B4-BE49-F238E27FC236}">
                      <a16:creationId xmlns:a16="http://schemas.microsoft.com/office/drawing/2014/main" id="{43AAD623-05CF-41D5-9BEF-601750F6419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45958" y="3858144"/>
                  <a:ext cx="1689629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2888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ZoneTexte 53">
                  <a:extLst>
                    <a:ext uri="{FF2B5EF4-FFF2-40B4-BE49-F238E27FC236}">
                      <a16:creationId xmlns:a16="http://schemas.microsoft.com/office/drawing/2014/main" id="{A0E3D304-2544-41E0-8813-D114C6B4EF68}"/>
                    </a:ext>
                  </a:extLst>
                </p:cNvPr>
                <p:cNvSpPr txBox="1"/>
                <p:nvPr/>
              </p:nvSpPr>
              <p:spPr>
                <a:xfrm>
                  <a:off x="1396990" y="3878926"/>
                  <a:ext cx="1106419" cy="80201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𝑠𝑖𝑔𝑚𝑜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ï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 : </m:t>
                        </m:r>
                      </m:oMath>
                    </m:oMathPara>
                  </a14:m>
                  <a:endParaRPr lang="fr-FR" b="0" i="1" dirty="0"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p>
                            </m:sSup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4" name="ZoneTexte 53">
                  <a:extLst>
                    <a:ext uri="{FF2B5EF4-FFF2-40B4-BE49-F238E27FC236}">
                      <a16:creationId xmlns:a16="http://schemas.microsoft.com/office/drawing/2014/main" id="{A0E3D304-2544-41E0-8813-D114C6B4EF6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96990" y="3878926"/>
                  <a:ext cx="1106419" cy="802014"/>
                </a:xfrm>
                <a:prstGeom prst="rect">
                  <a:avLst/>
                </a:prstGeom>
                <a:blipFill>
                  <a:blip r:embed="rId7"/>
                  <a:stretch>
                    <a:fillRect l="-6044" t="-76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7" name="Espace réservé du numéro de diapositive 36">
            <a:extLst>
              <a:ext uri="{FF2B5EF4-FFF2-40B4-BE49-F238E27FC236}">
                <a16:creationId xmlns:a16="http://schemas.microsoft.com/office/drawing/2014/main" id="{FCB142C1-A655-4B32-8356-C7B523702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5CB64-B36B-4367-8B88-6F3791B72476}" type="slidenum">
              <a:rPr lang="fr-FR" smtClean="0"/>
              <a:t>34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836026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e 17">
            <a:extLst>
              <a:ext uri="{FF2B5EF4-FFF2-40B4-BE49-F238E27FC236}">
                <a16:creationId xmlns:a16="http://schemas.microsoft.com/office/drawing/2014/main" id="{36B26FE9-33B3-4E33-A4EA-B1476ECDC0D7}"/>
              </a:ext>
            </a:extLst>
          </p:cNvPr>
          <p:cNvGrpSpPr/>
          <p:nvPr/>
        </p:nvGrpSpPr>
        <p:grpSpPr>
          <a:xfrm>
            <a:off x="0" y="0"/>
            <a:ext cx="9144000" cy="792000"/>
            <a:chOff x="0" y="0"/>
            <a:chExt cx="9144000" cy="792000"/>
          </a:xfrm>
        </p:grpSpPr>
        <p:sp>
          <p:nvSpPr>
            <p:cNvPr id="19" name="Forme libre 1">
              <a:extLst>
                <a:ext uri="{FF2B5EF4-FFF2-40B4-BE49-F238E27FC236}">
                  <a16:creationId xmlns:a16="http://schemas.microsoft.com/office/drawing/2014/main" id="{FC0653B4-022D-4057-A049-1D85E68392E4}"/>
                </a:ext>
              </a:extLst>
            </p:cNvPr>
            <p:cNvSpPr/>
            <p:nvPr/>
          </p:nvSpPr>
          <p:spPr>
            <a:xfrm>
              <a:off x="0" y="0"/>
              <a:ext cx="9144000" cy="7920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DDDDDD"/>
            </a:solidFill>
            <a:ln w="19080">
              <a:solidFill>
                <a:srgbClr val="000000"/>
              </a:solidFill>
              <a:prstDash val="solid"/>
            </a:ln>
          </p:spPr>
          <p:txBody>
            <a:bodyPr wrap="none" lIns="99360" tIns="54360" rIns="99360" bIns="54360" anchor="ctr" anchorCtr="0" compatLnSpc="0">
              <a:noAutofit/>
            </a:bodyPr>
            <a:lstStyle/>
            <a:p>
              <a:pPr marL="0" marR="0" lvl="0" indent="0" algn="l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fr-FR" sz="1800" b="0" i="0" u="none" strike="noStrike" kern="1200" cap="none" spc="0" baseline="0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20" name="ZoneTexte 19">
              <a:extLst>
                <a:ext uri="{FF2B5EF4-FFF2-40B4-BE49-F238E27FC236}">
                  <a16:creationId xmlns:a16="http://schemas.microsoft.com/office/drawing/2014/main" id="{1A2F16BE-4C6A-41E0-A32B-F75376025C03}"/>
                </a:ext>
              </a:extLst>
            </p:cNvPr>
            <p:cNvSpPr txBox="1"/>
            <p:nvPr/>
          </p:nvSpPr>
          <p:spPr>
            <a:xfrm>
              <a:off x="0" y="173621"/>
              <a:ext cx="9144000" cy="50381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0000" tIns="45000" rIns="90000" bIns="45000" anchorCtr="0" compatLnSpc="0">
              <a:spAutoFit/>
            </a:bodyPr>
            <a:lstStyle/>
            <a:p>
              <a:pPr marL="0" marR="0" lvl="0" indent="0" algn="ctr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en-US" sz="2800" b="0" i="0" u="none" strike="noStrike" kern="1200" cap="none" spc="0" baseline="0" dirty="0">
                  <a:ln>
                    <a:noFill/>
                  </a:ln>
                  <a:highlight>
                    <a:scrgbClr r="0" g="0" b="0">
                      <a:alpha val="0"/>
                    </a:scrgbClr>
                  </a:highlight>
                  <a:latin typeface="arial" pitchFamily="34"/>
                  <a:ea typeface="Noto Sans CJK SC Regular" pitchFamily="2"/>
                  <a:cs typeface="FreeSans" pitchFamily="2"/>
                </a:rPr>
                <a:t>Example 1 : train a simple classifier with one neuron</a:t>
              </a:r>
            </a:p>
          </p:txBody>
        </p:sp>
      </p:grpSp>
      <p:sp>
        <p:nvSpPr>
          <p:cNvPr id="60" name="ZoneTexte 59">
            <a:extLst>
              <a:ext uri="{FF2B5EF4-FFF2-40B4-BE49-F238E27FC236}">
                <a16:creationId xmlns:a16="http://schemas.microsoft.com/office/drawing/2014/main" id="{DA9145E0-FEBD-4153-AC34-E86106D5B603}"/>
              </a:ext>
            </a:extLst>
          </p:cNvPr>
          <p:cNvSpPr txBox="1"/>
          <p:nvPr/>
        </p:nvSpPr>
        <p:spPr>
          <a:xfrm>
            <a:off x="924791" y="1429964"/>
            <a:ext cx="7294418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>
                <a:latin typeface="Arial" panose="020B0604020202020204" pitchFamily="34" charset="0"/>
                <a:cs typeface="Arial" panose="020B0604020202020204" pitchFamily="34" charset="0"/>
              </a:rPr>
              <a:t>Example n°1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Clusterization_linearly_separated.ipynb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3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171700" lvl="4" indent="-342900">
              <a:buFont typeface="+mj-lt"/>
              <a:buAutoNum type="arabicPeriod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Understand the principle of the training</a:t>
            </a:r>
          </a:p>
          <a:p>
            <a:pPr marL="2171700" lvl="4" indent="-342900">
              <a:buFont typeface="+mj-lt"/>
              <a:buAutoNum type="arabicPeriod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Train the classifier and test its accuracy</a:t>
            </a:r>
          </a:p>
          <a:p>
            <a:pPr marL="2171700" lvl="4" indent="-342900">
              <a:buFont typeface="+mj-lt"/>
              <a:buAutoNum type="arabicPeriod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First step with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Keras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/TensorFlow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" name="Espace réservé du numéro de diapositive 60">
            <a:extLst>
              <a:ext uri="{FF2B5EF4-FFF2-40B4-BE49-F238E27FC236}">
                <a16:creationId xmlns:a16="http://schemas.microsoft.com/office/drawing/2014/main" id="{D4E48D8B-2ADA-4A09-A9A6-1401DB8B9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AA45CB64-B36B-4367-8B88-6F3791B72476}" type="slidenum">
              <a:rPr lang="fr-FR" smtClean="0"/>
              <a:t>35</a:t>
            </a:fld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F3EA032C-1A8D-433B-AAB8-8D4A5469C9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1289" y="3325146"/>
            <a:ext cx="3121423" cy="19325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419940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Image 84">
            <a:extLst>
              <a:ext uri="{FF2B5EF4-FFF2-40B4-BE49-F238E27FC236}">
                <a16:creationId xmlns:a16="http://schemas.microsoft.com/office/drawing/2014/main" id="{6DA01B7C-654C-4FA9-9FE0-376ECD8572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9636" y="1278000"/>
            <a:ext cx="2989879" cy="2880000"/>
          </a:xfrm>
          <a:prstGeom prst="rect">
            <a:avLst/>
          </a:prstGeom>
        </p:spPr>
      </p:pic>
      <p:pic>
        <p:nvPicPr>
          <p:cNvPr id="82" name="Image 81">
            <a:extLst>
              <a:ext uri="{FF2B5EF4-FFF2-40B4-BE49-F238E27FC236}">
                <a16:creationId xmlns:a16="http://schemas.microsoft.com/office/drawing/2014/main" id="{8AFC6B88-BA04-4884-A257-5930798853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" y="1278000"/>
            <a:ext cx="2989879" cy="2880000"/>
          </a:xfrm>
          <a:prstGeom prst="rect">
            <a:avLst/>
          </a:prstGeom>
        </p:spPr>
      </p:pic>
      <p:grpSp>
        <p:nvGrpSpPr>
          <p:cNvPr id="18" name="Groupe 17">
            <a:extLst>
              <a:ext uri="{FF2B5EF4-FFF2-40B4-BE49-F238E27FC236}">
                <a16:creationId xmlns:a16="http://schemas.microsoft.com/office/drawing/2014/main" id="{36B26FE9-33B3-4E33-A4EA-B1476ECDC0D7}"/>
              </a:ext>
            </a:extLst>
          </p:cNvPr>
          <p:cNvGrpSpPr/>
          <p:nvPr/>
        </p:nvGrpSpPr>
        <p:grpSpPr>
          <a:xfrm>
            <a:off x="0" y="0"/>
            <a:ext cx="9144000" cy="792000"/>
            <a:chOff x="0" y="0"/>
            <a:chExt cx="9144000" cy="792000"/>
          </a:xfrm>
        </p:grpSpPr>
        <p:sp>
          <p:nvSpPr>
            <p:cNvPr id="19" name="Forme libre 1">
              <a:extLst>
                <a:ext uri="{FF2B5EF4-FFF2-40B4-BE49-F238E27FC236}">
                  <a16:creationId xmlns:a16="http://schemas.microsoft.com/office/drawing/2014/main" id="{FC0653B4-022D-4057-A049-1D85E68392E4}"/>
                </a:ext>
              </a:extLst>
            </p:cNvPr>
            <p:cNvSpPr/>
            <p:nvPr/>
          </p:nvSpPr>
          <p:spPr>
            <a:xfrm>
              <a:off x="0" y="0"/>
              <a:ext cx="9144000" cy="7920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DDDDDD"/>
            </a:solidFill>
            <a:ln w="19080">
              <a:solidFill>
                <a:srgbClr val="000000"/>
              </a:solidFill>
              <a:prstDash val="solid"/>
            </a:ln>
          </p:spPr>
          <p:txBody>
            <a:bodyPr wrap="none" lIns="99360" tIns="54360" rIns="99360" bIns="54360" anchor="ctr" anchorCtr="0" compatLnSpc="0">
              <a:noAutofit/>
            </a:bodyPr>
            <a:lstStyle/>
            <a:p>
              <a:pPr marL="0" marR="0" lvl="0" indent="0" algn="l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fr-FR" sz="1800" b="0" i="0" u="none" strike="noStrike" kern="1200" cap="none" spc="0" baseline="0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20" name="ZoneTexte 19">
              <a:extLst>
                <a:ext uri="{FF2B5EF4-FFF2-40B4-BE49-F238E27FC236}">
                  <a16:creationId xmlns:a16="http://schemas.microsoft.com/office/drawing/2014/main" id="{1A2F16BE-4C6A-41E0-A32B-F75376025C03}"/>
                </a:ext>
              </a:extLst>
            </p:cNvPr>
            <p:cNvSpPr txBox="1"/>
            <p:nvPr/>
          </p:nvSpPr>
          <p:spPr>
            <a:xfrm>
              <a:off x="0" y="173621"/>
              <a:ext cx="9144000" cy="50381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0000" tIns="45000" rIns="90000" bIns="45000" anchorCtr="0" compatLnSpc="0">
              <a:spAutoFit/>
            </a:bodyPr>
            <a:lstStyle/>
            <a:p>
              <a:pPr marL="0" marR="0" lvl="0" indent="0" algn="ctr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en-US" sz="2800" b="0" i="0" u="none" strike="noStrike" kern="1200" cap="none" spc="0" baseline="0" dirty="0">
                  <a:ln>
                    <a:noFill/>
                  </a:ln>
                  <a:highlight>
                    <a:scrgbClr r="0" g="0" b="0">
                      <a:alpha val="0"/>
                    </a:scrgbClr>
                  </a:highlight>
                  <a:latin typeface="arial" pitchFamily="34"/>
                  <a:ea typeface="Noto Sans CJK SC Regular" pitchFamily="2"/>
                  <a:cs typeface="FreeSans" pitchFamily="2"/>
                </a:rPr>
                <a:t>Example 1 : A one neuron classifier</a:t>
              </a:r>
            </a:p>
          </p:txBody>
        </p:sp>
      </p:grpSp>
      <p:grpSp>
        <p:nvGrpSpPr>
          <p:cNvPr id="7" name="Groupe 6">
            <a:extLst>
              <a:ext uri="{FF2B5EF4-FFF2-40B4-BE49-F238E27FC236}">
                <a16:creationId xmlns:a16="http://schemas.microsoft.com/office/drawing/2014/main" id="{76FDA834-E36B-48E1-A8EA-0E80413E8B67}"/>
              </a:ext>
            </a:extLst>
          </p:cNvPr>
          <p:cNvGrpSpPr/>
          <p:nvPr/>
        </p:nvGrpSpPr>
        <p:grpSpPr>
          <a:xfrm>
            <a:off x="3091049" y="1518676"/>
            <a:ext cx="2974800" cy="1811525"/>
            <a:chOff x="2344563" y="2630500"/>
            <a:chExt cx="2974800" cy="1811525"/>
          </a:xfrm>
        </p:grpSpPr>
        <p:cxnSp>
          <p:nvCxnSpPr>
            <p:cNvPr id="12" name="Connecteur droit avec flèche 11">
              <a:extLst>
                <a:ext uri="{FF2B5EF4-FFF2-40B4-BE49-F238E27FC236}">
                  <a16:creationId xmlns:a16="http://schemas.microsoft.com/office/drawing/2014/main" id="{0CDA88B4-FDE2-45D9-952B-F2A6EB235FE1}"/>
                </a:ext>
              </a:extLst>
            </p:cNvPr>
            <p:cNvCxnSpPr>
              <a:cxnSpLocks/>
              <a:endCxn id="17" idx="1"/>
            </p:cNvCxnSpPr>
            <p:nvPr/>
          </p:nvCxnSpPr>
          <p:spPr>
            <a:xfrm>
              <a:off x="2712838" y="3073961"/>
              <a:ext cx="1229409" cy="314629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cteur droit avec flèche 14">
              <a:extLst>
                <a:ext uri="{FF2B5EF4-FFF2-40B4-BE49-F238E27FC236}">
                  <a16:creationId xmlns:a16="http://schemas.microsoft.com/office/drawing/2014/main" id="{182CB1D2-F1C2-48C1-AE95-4932A72E59AE}"/>
                </a:ext>
              </a:extLst>
            </p:cNvPr>
            <p:cNvCxnSpPr>
              <a:cxnSpLocks/>
              <a:endCxn id="17" idx="3"/>
            </p:cNvCxnSpPr>
            <p:nvPr/>
          </p:nvCxnSpPr>
          <p:spPr>
            <a:xfrm flipV="1">
              <a:off x="2686036" y="3941585"/>
              <a:ext cx="1256211" cy="30849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Ellipse 16">
              <a:extLst>
                <a:ext uri="{FF2B5EF4-FFF2-40B4-BE49-F238E27FC236}">
                  <a16:creationId xmlns:a16="http://schemas.microsoft.com/office/drawing/2014/main" id="{A501511D-BD95-48AD-9E49-9C188C932020}"/>
                </a:ext>
              </a:extLst>
            </p:cNvPr>
            <p:cNvSpPr/>
            <p:nvPr/>
          </p:nvSpPr>
          <p:spPr>
            <a:xfrm>
              <a:off x="3827718" y="3274061"/>
              <a:ext cx="782053" cy="782053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8575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3" name="Connecteur droit avec flèche 22">
              <a:extLst>
                <a:ext uri="{FF2B5EF4-FFF2-40B4-BE49-F238E27FC236}">
                  <a16:creationId xmlns:a16="http://schemas.microsoft.com/office/drawing/2014/main" id="{A3BC7924-E32A-4EA6-A544-90BA5589844B}"/>
                </a:ext>
              </a:extLst>
            </p:cNvPr>
            <p:cNvCxnSpPr>
              <a:cxnSpLocks/>
              <a:stCxn id="44" idx="2"/>
              <a:endCxn id="17" idx="0"/>
            </p:cNvCxnSpPr>
            <p:nvPr/>
          </p:nvCxnSpPr>
          <p:spPr>
            <a:xfrm>
              <a:off x="4218744" y="2999832"/>
              <a:ext cx="1" cy="274229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ZoneTexte 49">
              <a:extLst>
                <a:ext uri="{FF2B5EF4-FFF2-40B4-BE49-F238E27FC236}">
                  <a16:creationId xmlns:a16="http://schemas.microsoft.com/office/drawing/2014/main" id="{4BE25E29-D422-4EEA-8DFA-A695205077AB}"/>
                </a:ext>
              </a:extLst>
            </p:cNvPr>
            <p:cNvSpPr txBox="1"/>
            <p:nvPr/>
          </p:nvSpPr>
          <p:spPr>
            <a:xfrm>
              <a:off x="2344563" y="2830555"/>
              <a:ext cx="457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400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</a:p>
          </p:txBody>
        </p:sp>
        <p:sp>
          <p:nvSpPr>
            <p:cNvPr id="52" name="ZoneTexte 51">
              <a:extLst>
                <a:ext uri="{FF2B5EF4-FFF2-40B4-BE49-F238E27FC236}">
                  <a16:creationId xmlns:a16="http://schemas.microsoft.com/office/drawing/2014/main" id="{891992A4-B288-4C68-B294-243357F98500}"/>
                </a:ext>
              </a:extLst>
            </p:cNvPr>
            <p:cNvSpPr txBox="1"/>
            <p:nvPr/>
          </p:nvSpPr>
          <p:spPr>
            <a:xfrm>
              <a:off x="2344563" y="4072693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>
                  <a:latin typeface="Arial" panose="020B0604020202020204" pitchFamily="34" charset="0"/>
                  <a:cs typeface="Arial" panose="020B0604020202020204" pitchFamily="34" charset="0"/>
                </a:rPr>
                <a:t>Y</a:t>
              </a:r>
              <a:endParaRPr lang="fr-FR" baseline="-25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" name="ZoneTexte 45">
              <a:extLst>
                <a:ext uri="{FF2B5EF4-FFF2-40B4-BE49-F238E27FC236}">
                  <a16:creationId xmlns:a16="http://schemas.microsoft.com/office/drawing/2014/main" id="{D5EDDB6A-D8E3-4CD9-B1F0-934273DA1F76}"/>
                </a:ext>
              </a:extLst>
            </p:cNvPr>
            <p:cNvSpPr txBox="1"/>
            <p:nvPr/>
          </p:nvSpPr>
          <p:spPr>
            <a:xfrm>
              <a:off x="3158060" y="3027171"/>
              <a:ext cx="45720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>
                  <a:latin typeface="Arial" panose="020B0604020202020204" pitchFamily="34" charset="0"/>
                  <a:cs typeface="Arial" panose="020B0604020202020204" pitchFamily="34" charset="0"/>
                </a:rPr>
                <a:t>w</a:t>
              </a:r>
              <a:r>
                <a:rPr lang="fr-FR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48" name="ZoneTexte 47">
              <a:extLst>
                <a:ext uri="{FF2B5EF4-FFF2-40B4-BE49-F238E27FC236}">
                  <a16:creationId xmlns:a16="http://schemas.microsoft.com/office/drawing/2014/main" id="{1DE01AF4-FF56-419D-AF6F-DA5106B42F0F}"/>
                </a:ext>
              </a:extLst>
            </p:cNvPr>
            <p:cNvSpPr txBox="1"/>
            <p:nvPr/>
          </p:nvSpPr>
          <p:spPr>
            <a:xfrm>
              <a:off x="3158060" y="3914396"/>
              <a:ext cx="45720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>
                  <a:latin typeface="Arial" panose="020B0604020202020204" pitchFamily="34" charset="0"/>
                  <a:cs typeface="Arial" panose="020B0604020202020204" pitchFamily="34" charset="0"/>
                </a:rPr>
                <a:t>w</a:t>
              </a:r>
              <a:r>
                <a:rPr lang="fr-FR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44" name="ZoneTexte 43">
              <a:extLst>
                <a:ext uri="{FF2B5EF4-FFF2-40B4-BE49-F238E27FC236}">
                  <a16:creationId xmlns:a16="http://schemas.microsoft.com/office/drawing/2014/main" id="{879EE265-B538-4787-ABFD-9A21C930A9BB}"/>
                </a:ext>
              </a:extLst>
            </p:cNvPr>
            <p:cNvSpPr txBox="1"/>
            <p:nvPr/>
          </p:nvSpPr>
          <p:spPr>
            <a:xfrm>
              <a:off x="3990144" y="2630500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  <a:endParaRPr lang="fr-FR" baseline="-25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28" name="Connecteur droit avec flèche 27">
              <a:extLst>
                <a:ext uri="{FF2B5EF4-FFF2-40B4-BE49-F238E27FC236}">
                  <a16:creationId xmlns:a16="http://schemas.microsoft.com/office/drawing/2014/main" id="{7E3A1455-8FD0-478B-8AD3-1C2A0811149E}"/>
                </a:ext>
              </a:extLst>
            </p:cNvPr>
            <p:cNvCxnSpPr>
              <a:cxnSpLocks/>
              <a:stCxn id="17" idx="6"/>
            </p:cNvCxnSpPr>
            <p:nvPr/>
          </p:nvCxnSpPr>
          <p:spPr>
            <a:xfrm flipV="1">
              <a:off x="4609771" y="3663117"/>
              <a:ext cx="709592" cy="1971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ZoneTexte 28">
              <a:extLst>
                <a:ext uri="{FF2B5EF4-FFF2-40B4-BE49-F238E27FC236}">
                  <a16:creationId xmlns:a16="http://schemas.microsoft.com/office/drawing/2014/main" id="{E6E65E1A-214A-4E84-B2FA-FD9A54FE9B54}"/>
                </a:ext>
              </a:extLst>
            </p:cNvPr>
            <p:cNvSpPr txBox="1"/>
            <p:nvPr/>
          </p:nvSpPr>
          <p:spPr>
            <a:xfrm>
              <a:off x="4050302" y="3465032"/>
              <a:ext cx="3368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000" dirty="0">
                  <a:latin typeface="Arial" panose="020B0604020202020204" pitchFamily="34" charset="0"/>
                  <a:cs typeface="Arial" panose="020B0604020202020204" pitchFamily="34" charset="0"/>
                  <a:sym typeface="Symbol" panose="05050102010706020507" pitchFamily="18" charset="2"/>
                </a:rPr>
                <a:t></a:t>
              </a:r>
              <a:endParaRPr lang="fr-FR" sz="2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61" name="Espace réservé du numéro de diapositive 60">
            <a:extLst>
              <a:ext uri="{FF2B5EF4-FFF2-40B4-BE49-F238E27FC236}">
                <a16:creationId xmlns:a16="http://schemas.microsoft.com/office/drawing/2014/main" id="{D4E48D8B-2ADA-4A09-A9A6-1401DB8B9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5CB64-B36B-4367-8B88-6F3791B72476}" type="slidenum">
              <a:rPr lang="fr-FR" smtClean="0"/>
              <a:t>36</a:t>
            </a:fld>
            <a:endParaRPr lang="fr-FR" dirty="0"/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17908591-6B02-4E6A-B198-D87713762970}"/>
              </a:ext>
            </a:extLst>
          </p:cNvPr>
          <p:cNvSpPr txBox="1"/>
          <p:nvPr/>
        </p:nvSpPr>
        <p:spPr>
          <a:xfrm>
            <a:off x="3588434" y="4651254"/>
            <a:ext cx="2296391" cy="1569660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110000"/>
                  <a:satMod val="105000"/>
                  <a:tint val="67000"/>
                </a:schemeClr>
              </a:gs>
              <a:gs pos="61000">
                <a:schemeClr val="accent4">
                  <a:lumMod val="105000"/>
                  <a:satMod val="103000"/>
                  <a:tint val="73000"/>
                </a:schemeClr>
              </a:gs>
              <a:gs pos="100000">
                <a:schemeClr val="accent4">
                  <a:lumMod val="105000"/>
                  <a:satMod val="109000"/>
                  <a:tint val="81000"/>
                </a:schemeClr>
              </a:gs>
            </a:gsLst>
            <a:lin ang="10800000" scaled="1"/>
            <a:tileRect/>
          </a:gradFill>
          <a:ln w="15875" cap="rnd">
            <a:solidFill>
              <a:schemeClr val="accent4"/>
            </a:solidFill>
            <a:round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Goal of the training = find the best set of parameters {w</a:t>
            </a:r>
            <a:r>
              <a:rPr lang="en-US" sz="1600" baseline="-25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, w</a:t>
            </a:r>
            <a:r>
              <a:rPr lang="en-US" sz="1600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, b} allowing for an accurate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clusterization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of the input data</a:t>
            </a:r>
          </a:p>
        </p:txBody>
      </p:sp>
      <p:cxnSp>
        <p:nvCxnSpPr>
          <p:cNvPr id="70" name="Connecteur : en arc 69">
            <a:extLst>
              <a:ext uri="{FF2B5EF4-FFF2-40B4-BE49-F238E27FC236}">
                <a16:creationId xmlns:a16="http://schemas.microsoft.com/office/drawing/2014/main" id="{65449372-6CCB-417B-9259-F5143DE9B1EA}"/>
              </a:ext>
            </a:extLst>
          </p:cNvPr>
          <p:cNvCxnSpPr>
            <a:cxnSpLocks/>
            <a:stCxn id="82" idx="2"/>
            <a:endCxn id="63" idx="1"/>
          </p:cNvCxnSpPr>
          <p:nvPr/>
        </p:nvCxnSpPr>
        <p:spPr>
          <a:xfrm rot="16200000" flipH="1">
            <a:off x="1906245" y="3753895"/>
            <a:ext cx="1278084" cy="2086294"/>
          </a:xfrm>
          <a:prstGeom prst="curved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ZoneTexte 70">
            <a:extLst>
              <a:ext uri="{FF2B5EF4-FFF2-40B4-BE49-F238E27FC236}">
                <a16:creationId xmlns:a16="http://schemas.microsoft.com/office/drawing/2014/main" id="{7792FA20-7E96-45F5-846F-5B811F9BBC0E}"/>
              </a:ext>
            </a:extLst>
          </p:cNvPr>
          <p:cNvSpPr txBox="1"/>
          <p:nvPr/>
        </p:nvSpPr>
        <p:spPr>
          <a:xfrm>
            <a:off x="1402365" y="4651254"/>
            <a:ext cx="1368406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u="sng" dirty="0">
                <a:latin typeface="Arial" panose="020B0604020202020204" pitchFamily="34" charset="0"/>
                <a:cs typeface="Arial" panose="020B0604020202020204" pitchFamily="34" charset="0"/>
              </a:rPr>
              <a:t>Input data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: X,Y coordinates</a:t>
            </a:r>
          </a:p>
        </p:txBody>
      </p:sp>
      <p:cxnSp>
        <p:nvCxnSpPr>
          <p:cNvPr id="73" name="Connecteur : en arc 72">
            <a:extLst>
              <a:ext uri="{FF2B5EF4-FFF2-40B4-BE49-F238E27FC236}">
                <a16:creationId xmlns:a16="http://schemas.microsoft.com/office/drawing/2014/main" id="{E16DF529-8FD3-4620-A080-3D40ACE0D0DC}"/>
              </a:ext>
            </a:extLst>
          </p:cNvPr>
          <p:cNvCxnSpPr>
            <a:cxnSpLocks/>
            <a:stCxn id="63" idx="3"/>
            <a:endCxn id="85" idx="2"/>
          </p:cNvCxnSpPr>
          <p:nvPr/>
        </p:nvCxnSpPr>
        <p:spPr>
          <a:xfrm flipV="1">
            <a:off x="5884825" y="4158000"/>
            <a:ext cx="1749751" cy="1278084"/>
          </a:xfrm>
          <a:prstGeom prst="curved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ZoneTexte 73">
            <a:extLst>
              <a:ext uri="{FF2B5EF4-FFF2-40B4-BE49-F238E27FC236}">
                <a16:creationId xmlns:a16="http://schemas.microsoft.com/office/drawing/2014/main" id="{044CF404-B9FF-4865-A16F-610AA529C15A}"/>
              </a:ext>
            </a:extLst>
          </p:cNvPr>
          <p:cNvSpPr txBox="1"/>
          <p:nvPr/>
        </p:nvSpPr>
        <p:spPr>
          <a:xfrm>
            <a:off x="6380366" y="4651254"/>
            <a:ext cx="1527113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u="sng" dirty="0">
                <a:latin typeface="Arial" panose="020B0604020202020204" pitchFamily="34" charset="0"/>
                <a:cs typeface="Arial" panose="020B0604020202020204" pitchFamily="34" charset="0"/>
              </a:rPr>
              <a:t>Prediction :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class </a:t>
            </a:r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red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or </a:t>
            </a:r>
            <a:r>
              <a:rPr lang="en-US" sz="1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blue</a:t>
            </a:r>
          </a:p>
        </p:txBody>
      </p:sp>
      <p:grpSp>
        <p:nvGrpSpPr>
          <p:cNvPr id="80" name="Groupe 79">
            <a:extLst>
              <a:ext uri="{FF2B5EF4-FFF2-40B4-BE49-F238E27FC236}">
                <a16:creationId xmlns:a16="http://schemas.microsoft.com/office/drawing/2014/main" id="{12F1F393-3CC8-4D29-9A53-94A3D9B080B0}"/>
              </a:ext>
            </a:extLst>
          </p:cNvPr>
          <p:cNvGrpSpPr/>
          <p:nvPr/>
        </p:nvGrpSpPr>
        <p:grpSpPr>
          <a:xfrm>
            <a:off x="7861799" y="4628255"/>
            <a:ext cx="880890" cy="624369"/>
            <a:chOff x="8131965" y="4524345"/>
            <a:chExt cx="880890" cy="624369"/>
          </a:xfrm>
        </p:grpSpPr>
        <p:pic>
          <p:nvPicPr>
            <p:cNvPr id="76" name="Image 75">
              <a:extLst>
                <a:ext uri="{FF2B5EF4-FFF2-40B4-BE49-F238E27FC236}">
                  <a16:creationId xmlns:a16="http://schemas.microsoft.com/office/drawing/2014/main" id="{37085699-9D64-4094-823E-E8B5F53DC71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31965" y="4524345"/>
              <a:ext cx="393383" cy="353378"/>
            </a:xfrm>
            <a:prstGeom prst="rect">
              <a:avLst/>
            </a:prstGeom>
          </p:spPr>
        </p:pic>
        <p:pic>
          <p:nvPicPr>
            <p:cNvPr id="77" name="Image 76">
              <a:extLst>
                <a:ext uri="{FF2B5EF4-FFF2-40B4-BE49-F238E27FC236}">
                  <a16:creationId xmlns:a16="http://schemas.microsoft.com/office/drawing/2014/main" id="{DF101AEC-0AA7-4E09-812E-CABE921E3E7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31965" y="4795336"/>
              <a:ext cx="393383" cy="353378"/>
            </a:xfrm>
            <a:prstGeom prst="rect">
              <a:avLst/>
            </a:prstGeom>
          </p:spPr>
        </p:pic>
        <p:sp>
          <p:nvSpPr>
            <p:cNvPr id="78" name="ZoneTexte 77">
              <a:extLst>
                <a:ext uri="{FF2B5EF4-FFF2-40B4-BE49-F238E27FC236}">
                  <a16:creationId xmlns:a16="http://schemas.microsoft.com/office/drawing/2014/main" id="{31CD60FB-F43B-4597-A69B-AF0A3F076154}"/>
                </a:ext>
              </a:extLst>
            </p:cNvPr>
            <p:cNvSpPr txBox="1"/>
            <p:nvPr/>
          </p:nvSpPr>
          <p:spPr>
            <a:xfrm>
              <a:off x="8434346" y="4547146"/>
              <a:ext cx="578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=  0</a:t>
              </a:r>
            </a:p>
          </p:txBody>
        </p:sp>
        <p:sp>
          <p:nvSpPr>
            <p:cNvPr id="79" name="ZoneTexte 78">
              <a:extLst>
                <a:ext uri="{FF2B5EF4-FFF2-40B4-BE49-F238E27FC236}">
                  <a16:creationId xmlns:a16="http://schemas.microsoft.com/office/drawing/2014/main" id="{5F721846-147C-4631-81C1-118C6D3C01FA}"/>
                </a:ext>
              </a:extLst>
            </p:cNvPr>
            <p:cNvSpPr txBox="1"/>
            <p:nvPr/>
          </p:nvSpPr>
          <p:spPr>
            <a:xfrm>
              <a:off x="8434346" y="4818137"/>
              <a:ext cx="578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=  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9350822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Espace réservé du numéro de diapositive 36">
            <a:extLst>
              <a:ext uri="{FF2B5EF4-FFF2-40B4-BE49-F238E27FC236}">
                <a16:creationId xmlns:a16="http://schemas.microsoft.com/office/drawing/2014/main" id="{934CC144-879C-41CF-A845-1F5278604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5CB64-B36B-4367-8B88-6F3791B72476}" type="slidenum">
              <a:rPr lang="fr-FR" smtClean="0"/>
              <a:t>37</a:t>
            </a:fld>
            <a:endParaRPr lang="fr-FR" dirty="0"/>
          </a:p>
        </p:txBody>
      </p:sp>
      <p:grpSp>
        <p:nvGrpSpPr>
          <p:cNvPr id="38" name="Groupe 37">
            <a:extLst>
              <a:ext uri="{FF2B5EF4-FFF2-40B4-BE49-F238E27FC236}">
                <a16:creationId xmlns:a16="http://schemas.microsoft.com/office/drawing/2014/main" id="{AD995052-504A-45F1-9155-10E8EFE1072A}"/>
              </a:ext>
            </a:extLst>
          </p:cNvPr>
          <p:cNvGrpSpPr/>
          <p:nvPr/>
        </p:nvGrpSpPr>
        <p:grpSpPr>
          <a:xfrm>
            <a:off x="0" y="0"/>
            <a:ext cx="9144000" cy="792000"/>
            <a:chOff x="0" y="0"/>
            <a:chExt cx="9144000" cy="792000"/>
          </a:xfrm>
        </p:grpSpPr>
        <p:sp>
          <p:nvSpPr>
            <p:cNvPr id="39" name="Forme libre 1">
              <a:extLst>
                <a:ext uri="{FF2B5EF4-FFF2-40B4-BE49-F238E27FC236}">
                  <a16:creationId xmlns:a16="http://schemas.microsoft.com/office/drawing/2014/main" id="{84179738-8935-400D-8BD5-84404BACEBB8}"/>
                </a:ext>
              </a:extLst>
            </p:cNvPr>
            <p:cNvSpPr/>
            <p:nvPr/>
          </p:nvSpPr>
          <p:spPr>
            <a:xfrm>
              <a:off x="0" y="0"/>
              <a:ext cx="9144000" cy="7920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DDDDDD"/>
            </a:solidFill>
            <a:ln w="19080">
              <a:solidFill>
                <a:srgbClr val="000000"/>
              </a:solidFill>
              <a:prstDash val="solid"/>
            </a:ln>
          </p:spPr>
          <p:txBody>
            <a:bodyPr wrap="none" lIns="99360" tIns="54360" rIns="99360" bIns="54360" anchor="ctr" anchorCtr="0" compatLnSpc="0">
              <a:noAutofit/>
            </a:bodyPr>
            <a:lstStyle/>
            <a:p>
              <a:pPr marL="0" marR="0" lvl="0" indent="0" algn="l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fr-FR" sz="1800" b="0" i="0" u="none" strike="noStrike" kern="1200" cap="none" spc="0" baseline="0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40" name="ZoneTexte 39">
              <a:extLst>
                <a:ext uri="{FF2B5EF4-FFF2-40B4-BE49-F238E27FC236}">
                  <a16:creationId xmlns:a16="http://schemas.microsoft.com/office/drawing/2014/main" id="{E46BBAA4-F6F8-4BFD-9B1E-4258FE553090}"/>
                </a:ext>
              </a:extLst>
            </p:cNvPr>
            <p:cNvSpPr txBox="1"/>
            <p:nvPr/>
          </p:nvSpPr>
          <p:spPr>
            <a:xfrm>
              <a:off x="0" y="173621"/>
              <a:ext cx="9144000" cy="50381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0000" tIns="45000" rIns="90000" bIns="45000" anchorCtr="0" compatLnSpc="0">
              <a:spAutoFit/>
            </a:bodyPr>
            <a:lstStyle/>
            <a:p>
              <a:pPr marL="0" marR="0" lvl="0" indent="0" algn="ctr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en-US" sz="2800" dirty="0">
                  <a:highlight>
                    <a:scrgbClr r="0" g="0" b="0">
                      <a:alpha val="0"/>
                    </a:scrgbClr>
                  </a:highlight>
                  <a:latin typeface="arial" pitchFamily="34"/>
                  <a:ea typeface="Noto Sans CJK SC Regular" pitchFamily="2"/>
                  <a:cs typeface="FreeSans" pitchFamily="2"/>
                </a:rPr>
                <a:t>Definition of the classifier with </a:t>
              </a:r>
              <a:r>
                <a:rPr lang="en-US" sz="2800" dirty="0" err="1">
                  <a:highlight>
                    <a:scrgbClr r="0" g="0" b="0">
                      <a:alpha val="0"/>
                    </a:scrgbClr>
                  </a:highlight>
                  <a:latin typeface="arial" pitchFamily="34"/>
                  <a:ea typeface="Noto Sans CJK SC Regular" pitchFamily="2"/>
                  <a:cs typeface="FreeSans" pitchFamily="2"/>
                </a:rPr>
                <a:t>Keras</a:t>
              </a:r>
              <a:endParaRPr lang="en-US" sz="2800" b="0" i="0" u="none" strike="noStrike" kern="1200" cap="none" spc="0" baseline="0" dirty="0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arial" pitchFamily="34"/>
                <a:ea typeface="Noto Sans CJK SC Regular" pitchFamily="2"/>
                <a:cs typeface="FreeSans" pitchFamily="2"/>
              </a:endParaRPr>
            </a:p>
          </p:txBody>
        </p:sp>
      </p:grpSp>
      <p:grpSp>
        <p:nvGrpSpPr>
          <p:cNvPr id="56" name="Groupe 55">
            <a:extLst>
              <a:ext uri="{FF2B5EF4-FFF2-40B4-BE49-F238E27FC236}">
                <a16:creationId xmlns:a16="http://schemas.microsoft.com/office/drawing/2014/main" id="{DAD14A96-6261-4B8A-B2F0-4BCE4537A5A3}"/>
              </a:ext>
            </a:extLst>
          </p:cNvPr>
          <p:cNvGrpSpPr/>
          <p:nvPr/>
        </p:nvGrpSpPr>
        <p:grpSpPr>
          <a:xfrm>
            <a:off x="866775" y="1155699"/>
            <a:ext cx="7410450" cy="1534161"/>
            <a:chOff x="711200" y="1236979"/>
            <a:chExt cx="7410450" cy="1534161"/>
          </a:xfrm>
        </p:grpSpPr>
        <p:pic>
          <p:nvPicPr>
            <p:cNvPr id="49" name="Image 48">
              <a:extLst>
                <a:ext uri="{FF2B5EF4-FFF2-40B4-BE49-F238E27FC236}">
                  <a16:creationId xmlns:a16="http://schemas.microsoft.com/office/drawing/2014/main" id="{48F1F1E2-CFCA-430D-AC92-17E109AC9CB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1200" y="1628140"/>
              <a:ext cx="7410450" cy="1143000"/>
            </a:xfrm>
            <a:prstGeom prst="rect">
              <a:avLst/>
            </a:prstGeom>
            <a:ln w="19050">
              <a:solidFill>
                <a:schemeClr val="tx1"/>
              </a:solidFill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54" name="ZoneTexte 53">
              <a:extLst>
                <a:ext uri="{FF2B5EF4-FFF2-40B4-BE49-F238E27FC236}">
                  <a16:creationId xmlns:a16="http://schemas.microsoft.com/office/drawing/2014/main" id="{3F6E5912-126F-4019-B7F4-0734B9EACDB7}"/>
                </a:ext>
              </a:extLst>
            </p:cNvPr>
            <p:cNvSpPr txBox="1"/>
            <p:nvPr/>
          </p:nvSpPr>
          <p:spPr>
            <a:xfrm>
              <a:off x="711200" y="1236979"/>
              <a:ext cx="44399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1- Definition of the network architecture</a:t>
              </a:r>
            </a:p>
          </p:txBody>
        </p:sp>
      </p:grpSp>
      <p:grpSp>
        <p:nvGrpSpPr>
          <p:cNvPr id="57" name="Groupe 56">
            <a:extLst>
              <a:ext uri="{FF2B5EF4-FFF2-40B4-BE49-F238E27FC236}">
                <a16:creationId xmlns:a16="http://schemas.microsoft.com/office/drawing/2014/main" id="{49E943C6-423D-4560-847E-AEE5580C6501}"/>
              </a:ext>
            </a:extLst>
          </p:cNvPr>
          <p:cNvGrpSpPr/>
          <p:nvPr/>
        </p:nvGrpSpPr>
        <p:grpSpPr>
          <a:xfrm>
            <a:off x="866775" y="3005951"/>
            <a:ext cx="7410450" cy="1093232"/>
            <a:chOff x="711200" y="2916793"/>
            <a:chExt cx="7410450" cy="1093232"/>
          </a:xfrm>
        </p:grpSpPr>
        <p:pic>
          <p:nvPicPr>
            <p:cNvPr id="51" name="Image 50">
              <a:extLst>
                <a:ext uri="{FF2B5EF4-FFF2-40B4-BE49-F238E27FC236}">
                  <a16:creationId xmlns:a16="http://schemas.microsoft.com/office/drawing/2014/main" id="{7CF91D66-7D91-4E09-A45E-0BDC718EB16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1200" y="3286125"/>
              <a:ext cx="7410450" cy="723900"/>
            </a:xfrm>
            <a:prstGeom prst="rect">
              <a:avLst/>
            </a:prstGeom>
            <a:ln w="19050">
              <a:solidFill>
                <a:schemeClr val="tx1"/>
              </a:solidFill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55" name="ZoneTexte 54">
              <a:extLst>
                <a:ext uri="{FF2B5EF4-FFF2-40B4-BE49-F238E27FC236}">
                  <a16:creationId xmlns:a16="http://schemas.microsoft.com/office/drawing/2014/main" id="{7A48A401-F92A-4920-9922-2860853710FE}"/>
                </a:ext>
              </a:extLst>
            </p:cNvPr>
            <p:cNvSpPr txBox="1"/>
            <p:nvPr/>
          </p:nvSpPr>
          <p:spPr>
            <a:xfrm>
              <a:off x="711200" y="2916793"/>
              <a:ext cx="44399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2- Definition of the training options</a:t>
              </a:r>
            </a:p>
          </p:txBody>
        </p:sp>
      </p:grpSp>
      <p:grpSp>
        <p:nvGrpSpPr>
          <p:cNvPr id="5" name="Groupe 4">
            <a:extLst>
              <a:ext uri="{FF2B5EF4-FFF2-40B4-BE49-F238E27FC236}">
                <a16:creationId xmlns:a16="http://schemas.microsoft.com/office/drawing/2014/main" id="{847B1851-A685-4B69-AD06-7A5B2EABA3C7}"/>
              </a:ext>
            </a:extLst>
          </p:cNvPr>
          <p:cNvGrpSpPr/>
          <p:nvPr/>
        </p:nvGrpSpPr>
        <p:grpSpPr>
          <a:xfrm>
            <a:off x="866775" y="4415273"/>
            <a:ext cx="7534275" cy="1321832"/>
            <a:chOff x="866775" y="4415273"/>
            <a:chExt cx="7534275" cy="1321832"/>
          </a:xfrm>
        </p:grpSpPr>
        <p:sp>
          <p:nvSpPr>
            <p:cNvPr id="58" name="ZoneTexte 57">
              <a:extLst>
                <a:ext uri="{FF2B5EF4-FFF2-40B4-BE49-F238E27FC236}">
                  <a16:creationId xmlns:a16="http://schemas.microsoft.com/office/drawing/2014/main" id="{68B7086B-1B92-46A4-B9B7-8325BD9C01C5}"/>
                </a:ext>
              </a:extLst>
            </p:cNvPr>
            <p:cNvSpPr txBox="1"/>
            <p:nvPr/>
          </p:nvSpPr>
          <p:spPr>
            <a:xfrm>
              <a:off x="866775" y="4415273"/>
              <a:ext cx="44399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3- Training</a:t>
              </a:r>
            </a:p>
          </p:txBody>
        </p:sp>
        <p:pic>
          <p:nvPicPr>
            <p:cNvPr id="2" name="Image 1">
              <a:extLst>
                <a:ext uri="{FF2B5EF4-FFF2-40B4-BE49-F238E27FC236}">
                  <a16:creationId xmlns:a16="http://schemas.microsoft.com/office/drawing/2014/main" id="{E6E93297-81B5-41D5-A439-2CE8E93C413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66775" y="4784605"/>
              <a:ext cx="7534275" cy="952500"/>
            </a:xfrm>
            <a:prstGeom prst="rect">
              <a:avLst/>
            </a:prstGeom>
            <a:ln w="19050">
              <a:solidFill>
                <a:schemeClr val="tx1"/>
              </a:solidFill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11210948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Espace réservé du numéro de diapositive 36">
            <a:extLst>
              <a:ext uri="{FF2B5EF4-FFF2-40B4-BE49-F238E27FC236}">
                <a16:creationId xmlns:a16="http://schemas.microsoft.com/office/drawing/2014/main" id="{934CC144-879C-41CF-A845-1F5278604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5CB64-B36B-4367-8B88-6F3791B72476}" type="slidenum">
              <a:rPr lang="fr-FR" smtClean="0"/>
              <a:t>38</a:t>
            </a:fld>
            <a:endParaRPr lang="fr-FR"/>
          </a:p>
        </p:txBody>
      </p:sp>
      <p:grpSp>
        <p:nvGrpSpPr>
          <p:cNvPr id="38" name="Groupe 37">
            <a:extLst>
              <a:ext uri="{FF2B5EF4-FFF2-40B4-BE49-F238E27FC236}">
                <a16:creationId xmlns:a16="http://schemas.microsoft.com/office/drawing/2014/main" id="{AD995052-504A-45F1-9155-10E8EFE1072A}"/>
              </a:ext>
            </a:extLst>
          </p:cNvPr>
          <p:cNvGrpSpPr/>
          <p:nvPr/>
        </p:nvGrpSpPr>
        <p:grpSpPr>
          <a:xfrm>
            <a:off x="0" y="0"/>
            <a:ext cx="9144000" cy="792000"/>
            <a:chOff x="0" y="0"/>
            <a:chExt cx="9144000" cy="792000"/>
          </a:xfrm>
        </p:grpSpPr>
        <p:sp>
          <p:nvSpPr>
            <p:cNvPr id="39" name="Forme libre 1">
              <a:extLst>
                <a:ext uri="{FF2B5EF4-FFF2-40B4-BE49-F238E27FC236}">
                  <a16:creationId xmlns:a16="http://schemas.microsoft.com/office/drawing/2014/main" id="{84179738-8935-400D-8BD5-84404BACEBB8}"/>
                </a:ext>
              </a:extLst>
            </p:cNvPr>
            <p:cNvSpPr/>
            <p:nvPr/>
          </p:nvSpPr>
          <p:spPr>
            <a:xfrm>
              <a:off x="0" y="0"/>
              <a:ext cx="9144000" cy="7920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DDDDDD"/>
            </a:solidFill>
            <a:ln w="19080">
              <a:solidFill>
                <a:srgbClr val="000000"/>
              </a:solidFill>
              <a:prstDash val="solid"/>
            </a:ln>
          </p:spPr>
          <p:txBody>
            <a:bodyPr wrap="none" lIns="99360" tIns="54360" rIns="99360" bIns="54360" anchor="ctr" anchorCtr="0" compatLnSpc="0">
              <a:noAutofit/>
            </a:bodyPr>
            <a:lstStyle/>
            <a:p>
              <a:pPr marL="0" marR="0" lvl="0" indent="0" algn="l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fr-FR" sz="1800" b="0" i="0" u="none" strike="noStrike" kern="1200" cap="none" spc="0" baseline="0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40" name="ZoneTexte 39">
              <a:extLst>
                <a:ext uri="{FF2B5EF4-FFF2-40B4-BE49-F238E27FC236}">
                  <a16:creationId xmlns:a16="http://schemas.microsoft.com/office/drawing/2014/main" id="{E46BBAA4-F6F8-4BFD-9B1E-4258FE553090}"/>
                </a:ext>
              </a:extLst>
            </p:cNvPr>
            <p:cNvSpPr txBox="1"/>
            <p:nvPr/>
          </p:nvSpPr>
          <p:spPr>
            <a:xfrm>
              <a:off x="0" y="173621"/>
              <a:ext cx="9144000" cy="50381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0000" tIns="45000" rIns="90000" bIns="45000" anchorCtr="0" compatLnSpc="0">
              <a:spAutoFit/>
            </a:bodyPr>
            <a:lstStyle/>
            <a:p>
              <a:pPr marL="0" marR="0" lvl="0" indent="0" algn="ctr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en-US" sz="2800" dirty="0">
                  <a:highlight>
                    <a:scrgbClr r="0" g="0" b="0">
                      <a:alpha val="0"/>
                    </a:scrgbClr>
                  </a:highlight>
                  <a:latin typeface="arial" pitchFamily="34"/>
                  <a:ea typeface="Noto Sans CJK SC Regular" pitchFamily="2"/>
                  <a:cs typeface="FreeSans" pitchFamily="2"/>
                </a:rPr>
                <a:t>Definition of the classifier with </a:t>
              </a:r>
              <a:r>
                <a:rPr lang="en-US" sz="2800" dirty="0" err="1">
                  <a:highlight>
                    <a:scrgbClr r="0" g="0" b="0">
                      <a:alpha val="0"/>
                    </a:scrgbClr>
                  </a:highlight>
                  <a:latin typeface="arial" pitchFamily="34"/>
                  <a:ea typeface="Noto Sans CJK SC Regular" pitchFamily="2"/>
                  <a:cs typeface="FreeSans" pitchFamily="2"/>
                </a:rPr>
                <a:t>Keras</a:t>
              </a:r>
              <a:endParaRPr lang="en-US" sz="2800" b="0" i="0" u="none" strike="noStrike" kern="1200" cap="none" spc="0" baseline="0" dirty="0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arial" pitchFamily="34"/>
                <a:ea typeface="Noto Sans CJK SC Regular" pitchFamily="2"/>
                <a:cs typeface="FreeSans" pitchFamily="2"/>
              </a:endParaRPr>
            </a:p>
          </p:txBody>
        </p:sp>
      </p:grpSp>
      <p:grpSp>
        <p:nvGrpSpPr>
          <p:cNvPr id="56" name="Groupe 55">
            <a:extLst>
              <a:ext uri="{FF2B5EF4-FFF2-40B4-BE49-F238E27FC236}">
                <a16:creationId xmlns:a16="http://schemas.microsoft.com/office/drawing/2014/main" id="{DAD14A96-6261-4B8A-B2F0-4BCE4537A5A3}"/>
              </a:ext>
            </a:extLst>
          </p:cNvPr>
          <p:cNvGrpSpPr/>
          <p:nvPr/>
        </p:nvGrpSpPr>
        <p:grpSpPr>
          <a:xfrm>
            <a:off x="866775" y="1155699"/>
            <a:ext cx="7410450" cy="1534161"/>
            <a:chOff x="711200" y="1236979"/>
            <a:chExt cx="7410450" cy="1534161"/>
          </a:xfrm>
        </p:grpSpPr>
        <p:pic>
          <p:nvPicPr>
            <p:cNvPr id="49" name="Image 48">
              <a:extLst>
                <a:ext uri="{FF2B5EF4-FFF2-40B4-BE49-F238E27FC236}">
                  <a16:creationId xmlns:a16="http://schemas.microsoft.com/office/drawing/2014/main" id="{48F1F1E2-CFCA-430D-AC92-17E109AC9CB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1200" y="1628140"/>
              <a:ext cx="7410450" cy="1143000"/>
            </a:xfrm>
            <a:prstGeom prst="rect">
              <a:avLst/>
            </a:prstGeom>
            <a:ln w="19050">
              <a:solidFill>
                <a:schemeClr val="tx1"/>
              </a:solidFill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54" name="ZoneTexte 53">
              <a:extLst>
                <a:ext uri="{FF2B5EF4-FFF2-40B4-BE49-F238E27FC236}">
                  <a16:creationId xmlns:a16="http://schemas.microsoft.com/office/drawing/2014/main" id="{3F6E5912-126F-4019-B7F4-0734B9EACDB7}"/>
                </a:ext>
              </a:extLst>
            </p:cNvPr>
            <p:cNvSpPr txBox="1"/>
            <p:nvPr/>
          </p:nvSpPr>
          <p:spPr>
            <a:xfrm>
              <a:off x="711200" y="1236979"/>
              <a:ext cx="44399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1- Definition of the network architecture</a:t>
              </a:r>
            </a:p>
          </p:txBody>
        </p:sp>
      </p:grpSp>
      <p:grpSp>
        <p:nvGrpSpPr>
          <p:cNvPr id="18" name="Groupe 17">
            <a:extLst>
              <a:ext uri="{FF2B5EF4-FFF2-40B4-BE49-F238E27FC236}">
                <a16:creationId xmlns:a16="http://schemas.microsoft.com/office/drawing/2014/main" id="{00EA7097-06E3-4DC2-809A-EC538A1CBD4D}"/>
              </a:ext>
            </a:extLst>
          </p:cNvPr>
          <p:cNvGrpSpPr/>
          <p:nvPr/>
        </p:nvGrpSpPr>
        <p:grpSpPr>
          <a:xfrm>
            <a:off x="2750040" y="4401404"/>
            <a:ext cx="4324965" cy="1546079"/>
            <a:chOff x="2638280" y="4479523"/>
            <a:chExt cx="4324965" cy="154607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ZoneTexte 14">
                  <a:extLst>
                    <a:ext uri="{FF2B5EF4-FFF2-40B4-BE49-F238E27FC236}">
                      <a16:creationId xmlns:a16="http://schemas.microsoft.com/office/drawing/2014/main" id="{61D80BEF-7B31-40D1-9547-79513D304CA1}"/>
                    </a:ext>
                  </a:extLst>
                </p:cNvPr>
                <p:cNvSpPr txBox="1"/>
                <p:nvPr/>
              </p:nvSpPr>
              <p:spPr>
                <a:xfrm>
                  <a:off x="5041565" y="5166018"/>
                  <a:ext cx="1921680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l-G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  <m:d>
                          <m:dPr>
                            <m:ctrlP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  <m:sSub>
                              <m:sSubPr>
                                <m:ctrlPr>
                                  <a:rPr lang="fr-F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𝑌</m:t>
                            </m:r>
                            <m:sSub>
                              <m:sSubPr>
                                <m:ctrlPr>
                                  <a:rPr lang="fr-F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" name="ZoneTexte 14">
                  <a:extLst>
                    <a:ext uri="{FF2B5EF4-FFF2-40B4-BE49-F238E27FC236}">
                      <a16:creationId xmlns:a16="http://schemas.microsoft.com/office/drawing/2014/main" id="{61D80BEF-7B31-40D1-9547-79513D304CA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41565" y="5166018"/>
                  <a:ext cx="1921680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3481" b="-3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6" name="Image 15">
              <a:extLst>
                <a:ext uri="{FF2B5EF4-FFF2-40B4-BE49-F238E27FC236}">
                  <a16:creationId xmlns:a16="http://schemas.microsoft.com/office/drawing/2014/main" id="{F4437CB8-389A-4A45-B154-406A75727FF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38280" y="4479523"/>
              <a:ext cx="2497138" cy="154607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cxnSp>
        <p:nvCxnSpPr>
          <p:cNvPr id="3" name="Connecteur droit 2">
            <a:extLst>
              <a:ext uri="{FF2B5EF4-FFF2-40B4-BE49-F238E27FC236}">
                <a16:creationId xmlns:a16="http://schemas.microsoft.com/office/drawing/2014/main" id="{8658A8A3-2BA6-44AC-B5ED-9D0868A53FBD}"/>
              </a:ext>
            </a:extLst>
          </p:cNvPr>
          <p:cNvCxnSpPr>
            <a:cxnSpLocks/>
          </p:cNvCxnSpPr>
          <p:nvPr/>
        </p:nvCxnSpPr>
        <p:spPr>
          <a:xfrm>
            <a:off x="3444240" y="2611120"/>
            <a:ext cx="186245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8F1D96CF-39F1-4A34-B5D2-88ED062A2AB8}"/>
              </a:ext>
            </a:extLst>
          </p:cNvPr>
          <p:cNvCxnSpPr/>
          <p:nvPr/>
        </p:nvCxnSpPr>
        <p:spPr>
          <a:xfrm>
            <a:off x="5531802" y="2611120"/>
            <a:ext cx="185229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necteur droit avec flèche 4">
            <a:extLst>
              <a:ext uri="{FF2B5EF4-FFF2-40B4-BE49-F238E27FC236}">
                <a16:creationId xmlns:a16="http://schemas.microsoft.com/office/drawing/2014/main" id="{DCD52DBE-B26D-4078-88C8-EAC130C4CB98}"/>
              </a:ext>
            </a:extLst>
          </p:cNvPr>
          <p:cNvCxnSpPr>
            <a:cxnSpLocks/>
          </p:cNvCxnSpPr>
          <p:nvPr/>
        </p:nvCxnSpPr>
        <p:spPr>
          <a:xfrm flipV="1">
            <a:off x="4871258" y="2611122"/>
            <a:ext cx="0" cy="731518"/>
          </a:xfrm>
          <a:prstGeom prst="straightConnector1">
            <a:avLst/>
          </a:prstGeom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avec flèche 26">
            <a:extLst>
              <a:ext uri="{FF2B5EF4-FFF2-40B4-BE49-F238E27FC236}">
                <a16:creationId xmlns:a16="http://schemas.microsoft.com/office/drawing/2014/main" id="{7A143FAD-ED69-4C6C-A820-5536907F3503}"/>
              </a:ext>
            </a:extLst>
          </p:cNvPr>
          <p:cNvCxnSpPr>
            <a:cxnSpLocks/>
          </p:cNvCxnSpPr>
          <p:nvPr/>
        </p:nvCxnSpPr>
        <p:spPr>
          <a:xfrm flipV="1">
            <a:off x="6457950" y="2611121"/>
            <a:ext cx="0" cy="731519"/>
          </a:xfrm>
          <a:prstGeom prst="straightConnector1">
            <a:avLst/>
          </a:prstGeom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ZoneTexte 10">
            <a:extLst>
              <a:ext uri="{FF2B5EF4-FFF2-40B4-BE49-F238E27FC236}">
                <a16:creationId xmlns:a16="http://schemas.microsoft.com/office/drawing/2014/main" id="{EF4EEA23-5A57-482C-B1FC-F10D92A902E2}"/>
              </a:ext>
            </a:extLst>
          </p:cNvPr>
          <p:cNvSpPr txBox="1"/>
          <p:nvPr/>
        </p:nvSpPr>
        <p:spPr>
          <a:xfrm>
            <a:off x="6114419" y="3366790"/>
            <a:ext cx="6870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X,Y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B6F495F3-4F94-4490-AF80-BDD23873AEB4}"/>
              </a:ext>
            </a:extLst>
          </p:cNvPr>
          <p:cNvSpPr txBox="1"/>
          <p:nvPr/>
        </p:nvSpPr>
        <p:spPr>
          <a:xfrm>
            <a:off x="4527728" y="3305235"/>
            <a:ext cx="6870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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2" name="Connecteur droit 31">
            <a:extLst>
              <a:ext uri="{FF2B5EF4-FFF2-40B4-BE49-F238E27FC236}">
                <a16:creationId xmlns:a16="http://schemas.microsoft.com/office/drawing/2014/main" id="{B6FBAC62-CFF2-4B24-B3CE-D531F8F937AC}"/>
              </a:ext>
            </a:extLst>
          </p:cNvPr>
          <p:cNvCxnSpPr>
            <a:cxnSpLocks/>
          </p:cNvCxnSpPr>
          <p:nvPr/>
        </p:nvCxnSpPr>
        <p:spPr>
          <a:xfrm>
            <a:off x="3169920" y="2611120"/>
            <a:ext cx="12192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avec flèche 33">
            <a:extLst>
              <a:ext uri="{FF2B5EF4-FFF2-40B4-BE49-F238E27FC236}">
                <a16:creationId xmlns:a16="http://schemas.microsoft.com/office/drawing/2014/main" id="{3D328906-C887-4B2D-9671-7EBF54910795}"/>
              </a:ext>
            </a:extLst>
          </p:cNvPr>
          <p:cNvCxnSpPr>
            <a:cxnSpLocks/>
          </p:cNvCxnSpPr>
          <p:nvPr/>
        </p:nvCxnSpPr>
        <p:spPr>
          <a:xfrm flipV="1">
            <a:off x="3235498" y="2611122"/>
            <a:ext cx="0" cy="731518"/>
          </a:xfrm>
          <a:prstGeom prst="straightConnector1">
            <a:avLst/>
          </a:prstGeom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ZoneTexte 34">
            <a:extLst>
              <a:ext uri="{FF2B5EF4-FFF2-40B4-BE49-F238E27FC236}">
                <a16:creationId xmlns:a16="http://schemas.microsoft.com/office/drawing/2014/main" id="{9F8CD166-907F-4C64-B7CD-A8B72C0ABE15}"/>
              </a:ext>
            </a:extLst>
          </p:cNvPr>
          <p:cNvSpPr txBox="1"/>
          <p:nvPr/>
        </p:nvSpPr>
        <p:spPr>
          <a:xfrm>
            <a:off x="2502629" y="3366790"/>
            <a:ext cx="14565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# of neurons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Accolade fermante 13">
            <a:extLst>
              <a:ext uri="{FF2B5EF4-FFF2-40B4-BE49-F238E27FC236}">
                <a16:creationId xmlns:a16="http://schemas.microsoft.com/office/drawing/2014/main" id="{9DE0B313-DD92-46FB-AE3B-CF0EE1306D7B}"/>
              </a:ext>
            </a:extLst>
          </p:cNvPr>
          <p:cNvSpPr/>
          <p:nvPr/>
        </p:nvSpPr>
        <p:spPr>
          <a:xfrm rot="5400000">
            <a:off x="4766393" y="2217579"/>
            <a:ext cx="276998" cy="3438855"/>
          </a:xfrm>
          <a:prstGeom prst="rightBrace">
            <a:avLst>
              <a:gd name="adj1" fmla="val 158717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74519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e 17">
            <a:extLst>
              <a:ext uri="{FF2B5EF4-FFF2-40B4-BE49-F238E27FC236}">
                <a16:creationId xmlns:a16="http://schemas.microsoft.com/office/drawing/2014/main" id="{36B26FE9-33B3-4E33-A4EA-B1476ECDC0D7}"/>
              </a:ext>
            </a:extLst>
          </p:cNvPr>
          <p:cNvGrpSpPr/>
          <p:nvPr/>
        </p:nvGrpSpPr>
        <p:grpSpPr>
          <a:xfrm>
            <a:off x="0" y="0"/>
            <a:ext cx="9144000" cy="792000"/>
            <a:chOff x="0" y="0"/>
            <a:chExt cx="9144000" cy="792000"/>
          </a:xfrm>
        </p:grpSpPr>
        <p:sp>
          <p:nvSpPr>
            <p:cNvPr id="19" name="Forme libre 1">
              <a:extLst>
                <a:ext uri="{FF2B5EF4-FFF2-40B4-BE49-F238E27FC236}">
                  <a16:creationId xmlns:a16="http://schemas.microsoft.com/office/drawing/2014/main" id="{FC0653B4-022D-4057-A049-1D85E68392E4}"/>
                </a:ext>
              </a:extLst>
            </p:cNvPr>
            <p:cNvSpPr/>
            <p:nvPr/>
          </p:nvSpPr>
          <p:spPr>
            <a:xfrm>
              <a:off x="0" y="0"/>
              <a:ext cx="9144000" cy="7920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DDDDDD"/>
            </a:solidFill>
            <a:ln w="19080">
              <a:solidFill>
                <a:srgbClr val="000000"/>
              </a:solidFill>
              <a:prstDash val="solid"/>
            </a:ln>
          </p:spPr>
          <p:txBody>
            <a:bodyPr wrap="none" lIns="99360" tIns="54360" rIns="99360" bIns="54360" anchor="ctr" anchorCtr="0" compatLnSpc="0">
              <a:noAutofit/>
            </a:bodyPr>
            <a:lstStyle/>
            <a:p>
              <a:pPr marL="0" marR="0" lvl="0" indent="0" algn="l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fr-FR" sz="1800" b="0" i="0" u="none" strike="noStrike" kern="1200" cap="none" spc="0" baseline="0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20" name="ZoneTexte 19">
              <a:extLst>
                <a:ext uri="{FF2B5EF4-FFF2-40B4-BE49-F238E27FC236}">
                  <a16:creationId xmlns:a16="http://schemas.microsoft.com/office/drawing/2014/main" id="{1A2F16BE-4C6A-41E0-A32B-F75376025C03}"/>
                </a:ext>
              </a:extLst>
            </p:cNvPr>
            <p:cNvSpPr txBox="1"/>
            <p:nvPr/>
          </p:nvSpPr>
          <p:spPr>
            <a:xfrm>
              <a:off x="0" y="173621"/>
              <a:ext cx="9144000" cy="50381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0000" tIns="45000" rIns="90000" bIns="45000" anchorCtr="0" compatLnSpc="0">
              <a:spAutoFit/>
            </a:bodyPr>
            <a:lstStyle/>
            <a:p>
              <a:pPr marL="0" marR="0" lvl="0" indent="0" algn="ctr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en-US" sz="2800" b="0" i="0" u="none" strike="noStrike" kern="1200" cap="none" spc="0" baseline="0" dirty="0">
                  <a:ln>
                    <a:noFill/>
                  </a:ln>
                  <a:highlight>
                    <a:scrgbClr r="0" g="0" b="0">
                      <a:alpha val="0"/>
                    </a:scrgbClr>
                  </a:highlight>
                  <a:latin typeface="arial" pitchFamily="34"/>
                  <a:ea typeface="Noto Sans CJK SC Regular" pitchFamily="2"/>
                  <a:cs typeface="FreeSans" pitchFamily="2"/>
                </a:rPr>
                <a:t>Training : step by step explanation</a:t>
              </a:r>
            </a:p>
          </p:txBody>
        </p:sp>
      </p:grpSp>
      <p:sp>
        <p:nvSpPr>
          <p:cNvPr id="61" name="Espace réservé du numéro de diapositive 60">
            <a:extLst>
              <a:ext uri="{FF2B5EF4-FFF2-40B4-BE49-F238E27FC236}">
                <a16:creationId xmlns:a16="http://schemas.microsoft.com/office/drawing/2014/main" id="{D4E48D8B-2ADA-4A09-A9A6-1401DB8B9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5CB64-B36B-4367-8B88-6F3791B72476}" type="slidenum">
              <a:rPr lang="fr-FR" smtClean="0"/>
              <a:t>39</a:t>
            </a:fld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ZoneTexte 38">
                <a:extLst>
                  <a:ext uri="{FF2B5EF4-FFF2-40B4-BE49-F238E27FC236}">
                    <a16:creationId xmlns:a16="http://schemas.microsoft.com/office/drawing/2014/main" id="{E6EA3E46-B036-4D9F-8CDA-C5D4E225DAA9}"/>
                  </a:ext>
                </a:extLst>
              </p:cNvPr>
              <p:cNvSpPr txBox="1"/>
              <p:nvPr/>
            </p:nvSpPr>
            <p:spPr>
              <a:xfrm>
                <a:off x="5082205" y="3254916"/>
                <a:ext cx="192168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ZoneTexte 38">
                <a:extLst>
                  <a:ext uri="{FF2B5EF4-FFF2-40B4-BE49-F238E27FC236}">
                    <a16:creationId xmlns:a16="http://schemas.microsoft.com/office/drawing/2014/main" id="{E6EA3E46-B036-4D9F-8CDA-C5D4E225DA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2205" y="3254916"/>
                <a:ext cx="1921680" cy="276999"/>
              </a:xfrm>
              <a:prstGeom prst="rect">
                <a:avLst/>
              </a:prstGeom>
              <a:blipFill>
                <a:blip r:embed="rId3"/>
                <a:stretch>
                  <a:fillRect l="-3810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e 13">
            <a:extLst>
              <a:ext uri="{FF2B5EF4-FFF2-40B4-BE49-F238E27FC236}">
                <a16:creationId xmlns:a16="http://schemas.microsoft.com/office/drawing/2014/main" id="{29DB3DDD-EA93-42C5-BC5C-F9B17072B2B7}"/>
              </a:ext>
            </a:extLst>
          </p:cNvPr>
          <p:cNvGrpSpPr/>
          <p:nvPr/>
        </p:nvGrpSpPr>
        <p:grpSpPr>
          <a:xfrm>
            <a:off x="4616284" y="3767219"/>
            <a:ext cx="2734628" cy="2608898"/>
            <a:chOff x="5867572" y="3799638"/>
            <a:chExt cx="2734628" cy="2608898"/>
          </a:xfrm>
        </p:grpSpPr>
        <p:pic>
          <p:nvPicPr>
            <p:cNvPr id="47" name="Image 46">
              <a:extLst>
                <a:ext uri="{FF2B5EF4-FFF2-40B4-BE49-F238E27FC236}">
                  <a16:creationId xmlns:a16="http://schemas.microsoft.com/office/drawing/2014/main" id="{5CCB6CEC-6327-4EA4-8195-39B8E4FF446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67572" y="3799638"/>
              <a:ext cx="2734628" cy="2608898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ZoneTexte 48">
                  <a:extLst>
                    <a:ext uri="{FF2B5EF4-FFF2-40B4-BE49-F238E27FC236}">
                      <a16:creationId xmlns:a16="http://schemas.microsoft.com/office/drawing/2014/main" id="{C2BCA032-0E91-4B08-B39E-68A4B95DB001}"/>
                    </a:ext>
                  </a:extLst>
                </p:cNvPr>
                <p:cNvSpPr txBox="1"/>
                <p:nvPr/>
              </p:nvSpPr>
              <p:spPr>
                <a:xfrm>
                  <a:off x="6298825" y="3885220"/>
                  <a:ext cx="1106419" cy="62376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sz="1400" b="0" i="1" smtClean="0">
                            <a:latin typeface="Cambria Math" panose="02040503050406030204" pitchFamily="18" charset="0"/>
                          </a:rPr>
                          <m:t>𝑠𝑖𝑔𝑚𝑜</m:t>
                        </m:r>
                        <m:r>
                          <a:rPr lang="fr-FR" sz="1400" b="0" i="1" smtClean="0">
                            <a:latin typeface="Cambria Math" panose="02040503050406030204" pitchFamily="18" charset="0"/>
                          </a:rPr>
                          <m:t>ï</m:t>
                        </m:r>
                        <m:r>
                          <a:rPr lang="fr-FR" sz="1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fr-FR" sz="1400" b="0" i="1" smtClean="0">
                            <a:latin typeface="Cambria Math" panose="02040503050406030204" pitchFamily="18" charset="0"/>
                          </a:rPr>
                          <m:t> : </m:t>
                        </m:r>
                      </m:oMath>
                    </m:oMathPara>
                  </a14:m>
                  <a:endParaRPr lang="fr-FR" sz="1400" b="0" i="1" dirty="0"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fr-FR" sz="1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fr-FR" sz="1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fr-FR" sz="1400" b="0" i="1" smtClean="0">
                                <a:latin typeface="Cambria Math" panose="02040503050406030204" pitchFamily="18" charset="0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lang="fr-FR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fr-FR" sz="1400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fr-FR" sz="1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fr-FR" sz="1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p>
                            </m:sSup>
                          </m:den>
                        </m:f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49" name="ZoneTexte 48">
                  <a:extLst>
                    <a:ext uri="{FF2B5EF4-FFF2-40B4-BE49-F238E27FC236}">
                      <a16:creationId xmlns:a16="http://schemas.microsoft.com/office/drawing/2014/main" id="{C2BCA032-0E91-4B08-B39E-68A4B95DB00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98825" y="3885220"/>
                  <a:ext cx="1106419" cy="623761"/>
                </a:xfrm>
                <a:prstGeom prst="rect">
                  <a:avLst/>
                </a:prstGeom>
                <a:blipFill>
                  <a:blip r:embed="rId5"/>
                  <a:stretch>
                    <a:fillRect b="-882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EDA935D7-500D-48DE-80EF-511CCFF59B57}"/>
              </a:ext>
            </a:extLst>
          </p:cNvPr>
          <p:cNvGrpSpPr/>
          <p:nvPr/>
        </p:nvGrpSpPr>
        <p:grpSpPr>
          <a:xfrm>
            <a:off x="5055646" y="5609645"/>
            <a:ext cx="811725" cy="353378"/>
            <a:chOff x="6794441" y="2974412"/>
            <a:chExt cx="811725" cy="353378"/>
          </a:xfrm>
        </p:grpSpPr>
        <p:pic>
          <p:nvPicPr>
            <p:cNvPr id="53" name="Image 52">
              <a:extLst>
                <a:ext uri="{FF2B5EF4-FFF2-40B4-BE49-F238E27FC236}">
                  <a16:creationId xmlns:a16="http://schemas.microsoft.com/office/drawing/2014/main" id="{333BDBDD-1C5D-476D-9E97-59B48FF3B1C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94441" y="2974412"/>
              <a:ext cx="393383" cy="353378"/>
            </a:xfrm>
            <a:prstGeom prst="rect">
              <a:avLst/>
            </a:prstGeom>
          </p:spPr>
        </p:pic>
        <p:sp>
          <p:nvSpPr>
            <p:cNvPr id="55" name="ZoneTexte 54">
              <a:extLst>
                <a:ext uri="{FF2B5EF4-FFF2-40B4-BE49-F238E27FC236}">
                  <a16:creationId xmlns:a16="http://schemas.microsoft.com/office/drawing/2014/main" id="{390880CA-D8C8-4A5A-A446-286049061B10}"/>
                </a:ext>
              </a:extLst>
            </p:cNvPr>
            <p:cNvSpPr txBox="1"/>
            <p:nvPr/>
          </p:nvSpPr>
          <p:spPr>
            <a:xfrm>
              <a:off x="6982283" y="3007723"/>
              <a:ext cx="62388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&lt; 0,5</a:t>
              </a:r>
            </a:p>
          </p:txBody>
        </p:sp>
      </p:grpSp>
      <p:grpSp>
        <p:nvGrpSpPr>
          <p:cNvPr id="22" name="Groupe 21">
            <a:extLst>
              <a:ext uri="{FF2B5EF4-FFF2-40B4-BE49-F238E27FC236}">
                <a16:creationId xmlns:a16="http://schemas.microsoft.com/office/drawing/2014/main" id="{86D1F83A-132C-4EEA-BC02-755BBC8848B0}"/>
              </a:ext>
            </a:extLst>
          </p:cNvPr>
          <p:cNvGrpSpPr/>
          <p:nvPr/>
        </p:nvGrpSpPr>
        <p:grpSpPr>
          <a:xfrm>
            <a:off x="6419364" y="3947142"/>
            <a:ext cx="816445" cy="353378"/>
            <a:chOff x="7591518" y="2832678"/>
            <a:chExt cx="816445" cy="353378"/>
          </a:xfrm>
        </p:grpSpPr>
        <p:pic>
          <p:nvPicPr>
            <p:cNvPr id="54" name="Image 53">
              <a:extLst>
                <a:ext uri="{FF2B5EF4-FFF2-40B4-BE49-F238E27FC236}">
                  <a16:creationId xmlns:a16="http://schemas.microsoft.com/office/drawing/2014/main" id="{264FAD52-1991-49F8-BEA8-B096EC431FE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91518" y="2832678"/>
              <a:ext cx="393383" cy="353378"/>
            </a:xfrm>
            <a:prstGeom prst="rect">
              <a:avLst/>
            </a:prstGeom>
          </p:spPr>
        </p:pic>
        <p:sp>
          <p:nvSpPr>
            <p:cNvPr id="57" name="ZoneTexte 56">
              <a:extLst>
                <a:ext uri="{FF2B5EF4-FFF2-40B4-BE49-F238E27FC236}">
                  <a16:creationId xmlns:a16="http://schemas.microsoft.com/office/drawing/2014/main" id="{81BE3A64-29D6-43D5-9BDE-E9728D6EEAD2}"/>
                </a:ext>
              </a:extLst>
            </p:cNvPr>
            <p:cNvSpPr txBox="1"/>
            <p:nvPr/>
          </p:nvSpPr>
          <p:spPr>
            <a:xfrm>
              <a:off x="7800380" y="2876499"/>
              <a:ext cx="60758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&gt;0,5</a:t>
              </a:r>
            </a:p>
          </p:txBody>
        </p:sp>
      </p:grpSp>
      <p:pic>
        <p:nvPicPr>
          <p:cNvPr id="42" name="Image 41">
            <a:extLst>
              <a:ext uri="{FF2B5EF4-FFF2-40B4-BE49-F238E27FC236}">
                <a16:creationId xmlns:a16="http://schemas.microsoft.com/office/drawing/2014/main" id="{07F9418E-0C4D-4509-95CA-E84577F548D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83" y="2081460"/>
            <a:ext cx="2616145" cy="2520000"/>
          </a:xfrm>
          <a:prstGeom prst="rect">
            <a:avLst/>
          </a:prstGeom>
        </p:spPr>
      </p:pic>
      <p:pic>
        <p:nvPicPr>
          <p:cNvPr id="65" name="Image 64">
            <a:extLst>
              <a:ext uri="{FF2B5EF4-FFF2-40B4-BE49-F238E27FC236}">
                <a16:creationId xmlns:a16="http://schemas.microsoft.com/office/drawing/2014/main" id="{F29812AC-DC58-4364-A1A4-28C3E0EE518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8920" y="2568421"/>
            <a:ext cx="2497138" cy="15460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6" name="ZoneTexte 65">
            <a:extLst>
              <a:ext uri="{FF2B5EF4-FFF2-40B4-BE49-F238E27FC236}">
                <a16:creationId xmlns:a16="http://schemas.microsoft.com/office/drawing/2014/main" id="{B60E4F71-458F-4DD2-8969-458971AE3544}"/>
              </a:ext>
            </a:extLst>
          </p:cNvPr>
          <p:cNvSpPr txBox="1"/>
          <p:nvPr/>
        </p:nvSpPr>
        <p:spPr>
          <a:xfrm>
            <a:off x="1263149" y="4986116"/>
            <a:ext cx="1745673" cy="954107"/>
          </a:xfrm>
          <a:prstGeom prst="rect">
            <a:avLst/>
          </a:prstGeom>
          <a:ln w="15875" cap="rnd">
            <a:round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The weights are usually randomly initialized and the bias set to zero.</a:t>
            </a:r>
          </a:p>
        </p:txBody>
      </p:sp>
      <p:cxnSp>
        <p:nvCxnSpPr>
          <p:cNvPr id="73" name="Connecteur : en arc 72">
            <a:extLst>
              <a:ext uri="{FF2B5EF4-FFF2-40B4-BE49-F238E27FC236}">
                <a16:creationId xmlns:a16="http://schemas.microsoft.com/office/drawing/2014/main" id="{187790FA-E4C7-47E8-B2D3-729281033D60}"/>
              </a:ext>
            </a:extLst>
          </p:cNvPr>
          <p:cNvCxnSpPr>
            <a:cxnSpLocks/>
            <a:stCxn id="66" idx="3"/>
            <a:endCxn id="65" idx="2"/>
          </p:cNvCxnSpPr>
          <p:nvPr/>
        </p:nvCxnSpPr>
        <p:spPr>
          <a:xfrm flipV="1">
            <a:off x="3008822" y="4114500"/>
            <a:ext cx="918667" cy="1348670"/>
          </a:xfrm>
          <a:prstGeom prst="curvedConnector2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ZoneTexte 73">
            <a:extLst>
              <a:ext uri="{FF2B5EF4-FFF2-40B4-BE49-F238E27FC236}">
                <a16:creationId xmlns:a16="http://schemas.microsoft.com/office/drawing/2014/main" id="{78454AFE-360D-40E5-9221-55517298A4E1}"/>
              </a:ext>
            </a:extLst>
          </p:cNvPr>
          <p:cNvSpPr txBox="1"/>
          <p:nvPr/>
        </p:nvSpPr>
        <p:spPr>
          <a:xfrm>
            <a:off x="6714859" y="1888097"/>
            <a:ext cx="2016692" cy="954107"/>
          </a:xfrm>
          <a:prstGeom prst="rect">
            <a:avLst/>
          </a:prstGeom>
          <a:ln w="15875" cap="rnd">
            <a:round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The sigmoid is chosen as activation function and a “prediction” is calculated</a:t>
            </a:r>
          </a:p>
        </p:txBody>
      </p:sp>
      <p:cxnSp>
        <p:nvCxnSpPr>
          <p:cNvPr id="76" name="Connecteur : en arc 75">
            <a:extLst>
              <a:ext uri="{FF2B5EF4-FFF2-40B4-BE49-F238E27FC236}">
                <a16:creationId xmlns:a16="http://schemas.microsoft.com/office/drawing/2014/main" id="{82E96BB0-BAB4-4967-98FD-C6EA988ED1C4}"/>
              </a:ext>
            </a:extLst>
          </p:cNvPr>
          <p:cNvCxnSpPr>
            <a:cxnSpLocks/>
            <a:stCxn id="74" idx="1"/>
            <a:endCxn id="39" idx="0"/>
          </p:cNvCxnSpPr>
          <p:nvPr/>
        </p:nvCxnSpPr>
        <p:spPr>
          <a:xfrm rot="10800000" flipV="1">
            <a:off x="6043045" y="2365150"/>
            <a:ext cx="671814" cy="889765"/>
          </a:xfrm>
          <a:prstGeom prst="curvedConnector2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60099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e 4">
            <a:extLst>
              <a:ext uri="{FF2B5EF4-FFF2-40B4-BE49-F238E27FC236}">
                <a16:creationId xmlns:a16="http://schemas.microsoft.com/office/drawing/2014/main" id="{79F42B19-7039-4215-AFCD-ED15F274955C}"/>
              </a:ext>
            </a:extLst>
          </p:cNvPr>
          <p:cNvGrpSpPr/>
          <p:nvPr/>
        </p:nvGrpSpPr>
        <p:grpSpPr>
          <a:xfrm>
            <a:off x="0" y="0"/>
            <a:ext cx="9144000" cy="792000"/>
            <a:chOff x="0" y="0"/>
            <a:chExt cx="9144000" cy="792000"/>
          </a:xfrm>
        </p:grpSpPr>
        <p:sp>
          <p:nvSpPr>
            <p:cNvPr id="2" name="Forme libre 1">
              <a:extLst>
                <a:ext uri="{FF2B5EF4-FFF2-40B4-BE49-F238E27FC236}">
                  <a16:creationId xmlns:a16="http://schemas.microsoft.com/office/drawing/2014/main" id="{B94FAC1E-88EA-4899-915A-DCE467BF3D1E}"/>
                </a:ext>
              </a:extLst>
            </p:cNvPr>
            <p:cNvSpPr/>
            <p:nvPr/>
          </p:nvSpPr>
          <p:spPr>
            <a:xfrm>
              <a:off x="0" y="0"/>
              <a:ext cx="9144000" cy="7920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DDDDDD"/>
            </a:solidFill>
            <a:ln w="19080">
              <a:solidFill>
                <a:srgbClr val="000000"/>
              </a:solidFill>
              <a:prstDash val="solid"/>
            </a:ln>
          </p:spPr>
          <p:txBody>
            <a:bodyPr wrap="none" lIns="99360" tIns="54360" rIns="99360" bIns="54360" anchor="ctr" anchorCtr="0" compatLnSpc="0">
              <a:noAutofit/>
            </a:bodyPr>
            <a:lstStyle/>
            <a:p>
              <a:pPr marL="0" marR="0" lvl="0" indent="0" algn="l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fr-FR" sz="1800" b="0" i="0" u="none" strike="noStrike" kern="1200" cap="none" spc="0" baseline="0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3" name="ZoneTexte 2">
              <a:extLst>
                <a:ext uri="{FF2B5EF4-FFF2-40B4-BE49-F238E27FC236}">
                  <a16:creationId xmlns:a16="http://schemas.microsoft.com/office/drawing/2014/main" id="{5723C1AE-A3BC-42B3-81F7-F299F71FF0C7}"/>
                </a:ext>
              </a:extLst>
            </p:cNvPr>
            <p:cNvSpPr txBox="1"/>
            <p:nvPr/>
          </p:nvSpPr>
          <p:spPr>
            <a:xfrm>
              <a:off x="0" y="173621"/>
              <a:ext cx="9144000" cy="50381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0000" tIns="45000" rIns="90000" bIns="45000" anchorCtr="0" compatLnSpc="0">
              <a:spAutoFit/>
            </a:bodyPr>
            <a:lstStyle/>
            <a:p>
              <a:pPr marL="0" marR="0" lvl="0" indent="0" algn="ctr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en-US" sz="2800" b="0" i="0" u="none" strike="noStrike" kern="1200" cap="none" spc="0" baseline="0" dirty="0">
                  <a:ln>
                    <a:noFill/>
                  </a:ln>
                  <a:highlight>
                    <a:scrgbClr r="0" g="0" b="0">
                      <a:alpha val="0"/>
                    </a:scrgbClr>
                  </a:highlight>
                  <a:latin typeface="arial" pitchFamily="34"/>
                  <a:ea typeface="Noto Sans CJK SC Regular" pitchFamily="2"/>
                  <a:cs typeface="FreeSans" pitchFamily="2"/>
                </a:rPr>
                <a:t>Outline</a:t>
              </a:r>
            </a:p>
          </p:txBody>
        </p:sp>
      </p:grpSp>
      <p:sp>
        <p:nvSpPr>
          <p:cNvPr id="9" name="ZoneTexte 8">
            <a:extLst>
              <a:ext uri="{FF2B5EF4-FFF2-40B4-BE49-F238E27FC236}">
                <a16:creationId xmlns:a16="http://schemas.microsoft.com/office/drawing/2014/main" id="{09A5ECF8-6F43-4C50-B9C2-F869BEB92B79}"/>
              </a:ext>
            </a:extLst>
          </p:cNvPr>
          <p:cNvSpPr txBox="1"/>
          <p:nvPr/>
        </p:nvSpPr>
        <p:spPr>
          <a:xfrm>
            <a:off x="0" y="1296036"/>
            <a:ext cx="9144000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just">
              <a:buFont typeface="+mj-lt"/>
              <a:buAutoNum type="romanUcPeriod"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  <a:p>
            <a:pPr marL="514350" indent="-514350" algn="just">
              <a:buFont typeface="+mj-lt"/>
              <a:buAutoNum type="romanUcPeriod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428750" lvl="2" indent="-514350" algn="just">
              <a:buFont typeface="+mj-lt"/>
              <a:buAutoNum type="romanLcPeriod"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Difference between Machine Learning (ML) &amp; Deep Learning (DL)</a:t>
            </a:r>
          </a:p>
          <a:p>
            <a:pPr marL="1428750" lvl="2" indent="-514350" algn="just">
              <a:buFont typeface="+mj-lt"/>
              <a:buAutoNum type="romanL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Brief historical overview</a:t>
            </a:r>
          </a:p>
          <a:p>
            <a:pPr marL="1428750" lvl="2" indent="-514350" algn="just">
              <a:buFont typeface="+mj-lt"/>
              <a:buAutoNum type="romanL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Applications for image analysis</a:t>
            </a:r>
          </a:p>
          <a:p>
            <a:pPr marL="1428750" lvl="2" indent="-514350" algn="just">
              <a:buFont typeface="+mj-lt"/>
              <a:buAutoNum type="romanL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When using DL and which tools are available?</a:t>
            </a:r>
          </a:p>
          <a:p>
            <a:pPr marL="1428750" lvl="2" indent="-514350" algn="just">
              <a:buFont typeface="+mj-lt"/>
              <a:buAutoNum type="romanLcPeriod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 algn="just">
              <a:buFont typeface="+mj-lt"/>
              <a:buAutoNum type="romanUcPeriod"/>
            </a:pP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 algn="just">
              <a:buFont typeface="+mj-lt"/>
              <a:buAutoNum type="romanUcPeriod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 algn="just">
              <a:buFont typeface="+mj-lt"/>
              <a:buAutoNum type="romanUcPeriod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57CA6A7-0286-4871-8444-236FC5A562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5CB64-B36B-4367-8B88-6F3791B72476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0930028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e 17">
            <a:extLst>
              <a:ext uri="{FF2B5EF4-FFF2-40B4-BE49-F238E27FC236}">
                <a16:creationId xmlns:a16="http://schemas.microsoft.com/office/drawing/2014/main" id="{36B26FE9-33B3-4E33-A4EA-B1476ECDC0D7}"/>
              </a:ext>
            </a:extLst>
          </p:cNvPr>
          <p:cNvGrpSpPr/>
          <p:nvPr/>
        </p:nvGrpSpPr>
        <p:grpSpPr>
          <a:xfrm>
            <a:off x="0" y="0"/>
            <a:ext cx="9144000" cy="792000"/>
            <a:chOff x="0" y="0"/>
            <a:chExt cx="9144000" cy="792000"/>
          </a:xfrm>
        </p:grpSpPr>
        <p:sp>
          <p:nvSpPr>
            <p:cNvPr id="19" name="Forme libre 1">
              <a:extLst>
                <a:ext uri="{FF2B5EF4-FFF2-40B4-BE49-F238E27FC236}">
                  <a16:creationId xmlns:a16="http://schemas.microsoft.com/office/drawing/2014/main" id="{FC0653B4-022D-4057-A049-1D85E68392E4}"/>
                </a:ext>
              </a:extLst>
            </p:cNvPr>
            <p:cNvSpPr/>
            <p:nvPr/>
          </p:nvSpPr>
          <p:spPr>
            <a:xfrm>
              <a:off x="0" y="0"/>
              <a:ext cx="9144000" cy="7920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DDDDDD"/>
            </a:solidFill>
            <a:ln w="19080">
              <a:solidFill>
                <a:srgbClr val="000000"/>
              </a:solidFill>
              <a:prstDash val="solid"/>
            </a:ln>
          </p:spPr>
          <p:txBody>
            <a:bodyPr wrap="none" lIns="99360" tIns="54360" rIns="99360" bIns="54360" anchor="ctr" anchorCtr="0" compatLnSpc="0">
              <a:noAutofit/>
            </a:bodyPr>
            <a:lstStyle/>
            <a:p>
              <a:pPr marL="0" marR="0" lvl="0" indent="0" algn="l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fr-FR" sz="1800" b="0" i="0" u="none" strike="noStrike" kern="1200" cap="none" spc="0" baseline="0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20" name="ZoneTexte 19">
              <a:extLst>
                <a:ext uri="{FF2B5EF4-FFF2-40B4-BE49-F238E27FC236}">
                  <a16:creationId xmlns:a16="http://schemas.microsoft.com/office/drawing/2014/main" id="{1A2F16BE-4C6A-41E0-A32B-F75376025C03}"/>
                </a:ext>
              </a:extLst>
            </p:cNvPr>
            <p:cNvSpPr txBox="1"/>
            <p:nvPr/>
          </p:nvSpPr>
          <p:spPr>
            <a:xfrm>
              <a:off x="0" y="173621"/>
              <a:ext cx="9144000" cy="50381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0000" tIns="45000" rIns="90000" bIns="45000" anchorCtr="0" compatLnSpc="0">
              <a:spAutoFit/>
            </a:bodyPr>
            <a:lstStyle/>
            <a:p>
              <a:pPr lvl="0" algn="ctr" hangingPunct="0"/>
              <a:r>
                <a:rPr lang="en-US" sz="2800" dirty="0">
                  <a:highlight>
                    <a:scrgbClr r="0" g="0" b="0">
                      <a:alpha val="0"/>
                    </a:scrgbClr>
                  </a:highlight>
                  <a:latin typeface="arial" pitchFamily="34"/>
                  <a:ea typeface="Noto Sans CJK SC Regular" pitchFamily="2"/>
                  <a:cs typeface="FreeSans" pitchFamily="2"/>
                </a:rPr>
                <a:t>Training : step by step explanation</a:t>
              </a:r>
            </a:p>
          </p:txBody>
        </p:sp>
      </p:grpSp>
      <p:sp>
        <p:nvSpPr>
          <p:cNvPr id="61" name="Espace réservé du numéro de diapositive 60">
            <a:extLst>
              <a:ext uri="{FF2B5EF4-FFF2-40B4-BE49-F238E27FC236}">
                <a16:creationId xmlns:a16="http://schemas.microsoft.com/office/drawing/2014/main" id="{D4E48D8B-2ADA-4A09-A9A6-1401DB8B9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5CB64-B36B-4367-8B88-6F3791B72476}" type="slidenum">
              <a:rPr lang="fr-FR" smtClean="0"/>
              <a:t>40</a:t>
            </a:fld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ZoneTexte 38">
                <a:extLst>
                  <a:ext uri="{FF2B5EF4-FFF2-40B4-BE49-F238E27FC236}">
                    <a16:creationId xmlns:a16="http://schemas.microsoft.com/office/drawing/2014/main" id="{E6EA3E46-B036-4D9F-8CDA-C5D4E225DAA9}"/>
                  </a:ext>
                </a:extLst>
              </p:cNvPr>
              <p:cNvSpPr txBox="1"/>
              <p:nvPr/>
            </p:nvSpPr>
            <p:spPr>
              <a:xfrm>
                <a:off x="5082205" y="3254916"/>
                <a:ext cx="192168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ZoneTexte 38">
                <a:extLst>
                  <a:ext uri="{FF2B5EF4-FFF2-40B4-BE49-F238E27FC236}">
                    <a16:creationId xmlns:a16="http://schemas.microsoft.com/office/drawing/2014/main" id="{E6EA3E46-B036-4D9F-8CDA-C5D4E225DA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2205" y="3254916"/>
                <a:ext cx="1921680" cy="276999"/>
              </a:xfrm>
              <a:prstGeom prst="rect">
                <a:avLst/>
              </a:prstGeom>
              <a:blipFill>
                <a:blip r:embed="rId3"/>
                <a:stretch>
                  <a:fillRect l="-3810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2" name="Image 41">
            <a:extLst>
              <a:ext uri="{FF2B5EF4-FFF2-40B4-BE49-F238E27FC236}">
                <a16:creationId xmlns:a16="http://schemas.microsoft.com/office/drawing/2014/main" id="{07F9418E-0C4D-4509-95CA-E84577F548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83" y="2081460"/>
            <a:ext cx="2616145" cy="2520000"/>
          </a:xfrm>
          <a:prstGeom prst="rect">
            <a:avLst/>
          </a:prstGeom>
        </p:spPr>
      </p:pic>
      <p:pic>
        <p:nvPicPr>
          <p:cNvPr id="65" name="Image 64">
            <a:extLst>
              <a:ext uri="{FF2B5EF4-FFF2-40B4-BE49-F238E27FC236}">
                <a16:creationId xmlns:a16="http://schemas.microsoft.com/office/drawing/2014/main" id="{F29812AC-DC58-4364-A1A4-28C3E0EE51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8920" y="2568421"/>
            <a:ext cx="2497138" cy="15460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4" name="ZoneTexte 73">
            <a:extLst>
              <a:ext uri="{FF2B5EF4-FFF2-40B4-BE49-F238E27FC236}">
                <a16:creationId xmlns:a16="http://schemas.microsoft.com/office/drawing/2014/main" id="{78454AFE-360D-40E5-9221-55517298A4E1}"/>
              </a:ext>
            </a:extLst>
          </p:cNvPr>
          <p:cNvSpPr txBox="1"/>
          <p:nvPr/>
        </p:nvSpPr>
        <p:spPr>
          <a:xfrm>
            <a:off x="3927489" y="5126394"/>
            <a:ext cx="2016692" cy="954107"/>
          </a:xfrm>
          <a:prstGeom prst="rect">
            <a:avLst/>
          </a:prstGeom>
          <a:ln w="15875" cap="rnd">
            <a:round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calculated output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from the neuron is 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compared to the expected result.</a:t>
            </a:r>
          </a:p>
        </p:txBody>
      </p:sp>
      <p:grpSp>
        <p:nvGrpSpPr>
          <p:cNvPr id="29" name="Groupe 28">
            <a:extLst>
              <a:ext uri="{FF2B5EF4-FFF2-40B4-BE49-F238E27FC236}">
                <a16:creationId xmlns:a16="http://schemas.microsoft.com/office/drawing/2014/main" id="{413D79C5-E1A9-4671-BDBE-224824EC5E2D}"/>
              </a:ext>
            </a:extLst>
          </p:cNvPr>
          <p:cNvGrpSpPr/>
          <p:nvPr/>
        </p:nvGrpSpPr>
        <p:grpSpPr>
          <a:xfrm>
            <a:off x="7386696" y="2768960"/>
            <a:ext cx="1205346" cy="1205346"/>
            <a:chOff x="7386696" y="2768960"/>
            <a:chExt cx="1205346" cy="1205346"/>
          </a:xfrm>
        </p:grpSpPr>
        <p:sp>
          <p:nvSpPr>
            <p:cNvPr id="24" name="Ellipse 23">
              <a:extLst>
                <a:ext uri="{FF2B5EF4-FFF2-40B4-BE49-F238E27FC236}">
                  <a16:creationId xmlns:a16="http://schemas.microsoft.com/office/drawing/2014/main" id="{15E81201-724B-4D09-BD2E-3CEF81DBBCC2}"/>
                </a:ext>
              </a:extLst>
            </p:cNvPr>
            <p:cNvSpPr/>
            <p:nvPr/>
          </p:nvSpPr>
          <p:spPr>
            <a:xfrm>
              <a:off x="7386696" y="2768960"/>
              <a:ext cx="1205346" cy="1205346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ZoneTexte 24">
              <a:extLst>
                <a:ext uri="{FF2B5EF4-FFF2-40B4-BE49-F238E27FC236}">
                  <a16:creationId xmlns:a16="http://schemas.microsoft.com/office/drawing/2014/main" id="{E2232C83-A4F4-46BA-9646-2818E2C37977}"/>
                </a:ext>
              </a:extLst>
            </p:cNvPr>
            <p:cNvSpPr txBox="1"/>
            <p:nvPr/>
          </p:nvSpPr>
          <p:spPr>
            <a:xfrm>
              <a:off x="7443639" y="2894580"/>
              <a:ext cx="1091461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Arial" panose="020B0604020202020204" pitchFamily="34" charset="0"/>
                  <a:cs typeface="Arial" panose="020B0604020202020204" pitchFamily="34" charset="0"/>
                </a:rPr>
                <a:t>+/-</a:t>
              </a:r>
            </a:p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Loss function</a:t>
              </a:r>
            </a:p>
          </p:txBody>
        </p:sp>
      </p:grpSp>
      <p:cxnSp>
        <p:nvCxnSpPr>
          <p:cNvPr id="26" name="Connecteur droit avec flèche 25">
            <a:extLst>
              <a:ext uri="{FF2B5EF4-FFF2-40B4-BE49-F238E27FC236}">
                <a16:creationId xmlns:a16="http://schemas.microsoft.com/office/drawing/2014/main" id="{5E28E79B-2E1E-4BE2-A70B-16B2878E4AFD}"/>
              </a:ext>
            </a:extLst>
          </p:cNvPr>
          <p:cNvCxnSpPr>
            <a:endCxn id="24" idx="2"/>
          </p:cNvCxnSpPr>
          <p:nvPr/>
        </p:nvCxnSpPr>
        <p:spPr>
          <a:xfrm flipV="1">
            <a:off x="7003885" y="3371633"/>
            <a:ext cx="382811" cy="240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Image 27">
            <a:extLst>
              <a:ext uri="{FF2B5EF4-FFF2-40B4-BE49-F238E27FC236}">
                <a16:creationId xmlns:a16="http://schemas.microsoft.com/office/drawing/2014/main" id="{BCA03242-91EF-4818-B609-77CF05EAA38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6436" y="4343104"/>
            <a:ext cx="2616145" cy="2520000"/>
          </a:xfrm>
          <a:prstGeom prst="rect">
            <a:avLst/>
          </a:prstGeom>
        </p:spPr>
      </p:pic>
      <p:cxnSp>
        <p:nvCxnSpPr>
          <p:cNvPr id="3" name="Connecteur droit avec flèche 2">
            <a:extLst>
              <a:ext uri="{FF2B5EF4-FFF2-40B4-BE49-F238E27FC236}">
                <a16:creationId xmlns:a16="http://schemas.microsoft.com/office/drawing/2014/main" id="{19713C62-3D73-4827-AC57-D4814EAF648F}"/>
              </a:ext>
            </a:extLst>
          </p:cNvPr>
          <p:cNvCxnSpPr>
            <a:stCxn id="24" idx="4"/>
          </p:cNvCxnSpPr>
          <p:nvPr/>
        </p:nvCxnSpPr>
        <p:spPr>
          <a:xfrm>
            <a:off x="7989369" y="3974306"/>
            <a:ext cx="0" cy="441830"/>
          </a:xfrm>
          <a:prstGeom prst="straightConnector1">
            <a:avLst/>
          </a:prstGeom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 : en arc 11">
            <a:extLst>
              <a:ext uri="{FF2B5EF4-FFF2-40B4-BE49-F238E27FC236}">
                <a16:creationId xmlns:a16="http://schemas.microsoft.com/office/drawing/2014/main" id="{CE83B4B5-A524-41ED-8F32-C7681CE43B9E}"/>
              </a:ext>
            </a:extLst>
          </p:cNvPr>
          <p:cNvCxnSpPr>
            <a:stCxn id="74" idx="3"/>
            <a:endCxn id="28" idx="1"/>
          </p:cNvCxnSpPr>
          <p:nvPr/>
        </p:nvCxnSpPr>
        <p:spPr>
          <a:xfrm flipV="1">
            <a:off x="5944181" y="5603104"/>
            <a:ext cx="582255" cy="344"/>
          </a:xfrm>
          <a:prstGeom prst="curvedConnector3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ZoneTexte 42">
            <a:extLst>
              <a:ext uri="{FF2B5EF4-FFF2-40B4-BE49-F238E27FC236}">
                <a16:creationId xmlns:a16="http://schemas.microsoft.com/office/drawing/2014/main" id="{5C2D6499-58BD-45F3-8286-86D3B7955CF1}"/>
              </a:ext>
            </a:extLst>
          </p:cNvPr>
          <p:cNvSpPr txBox="1"/>
          <p:nvPr/>
        </p:nvSpPr>
        <p:spPr>
          <a:xfrm>
            <a:off x="4798790" y="1208719"/>
            <a:ext cx="2290781" cy="95410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5875" cap="rnd">
            <a:solidFill>
              <a:schemeClr val="accent1">
                <a:lumMod val="75000"/>
              </a:schemeClr>
            </a:solidFill>
            <a:round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loss function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is used to 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measure how far the prediction is from the expected result.</a:t>
            </a:r>
          </a:p>
        </p:txBody>
      </p:sp>
      <p:cxnSp>
        <p:nvCxnSpPr>
          <p:cNvPr id="21" name="Connecteur : en arc 20">
            <a:extLst>
              <a:ext uri="{FF2B5EF4-FFF2-40B4-BE49-F238E27FC236}">
                <a16:creationId xmlns:a16="http://schemas.microsoft.com/office/drawing/2014/main" id="{3FA7B170-7E40-40D6-AFB8-7642DABEE942}"/>
              </a:ext>
            </a:extLst>
          </p:cNvPr>
          <p:cNvCxnSpPr>
            <a:cxnSpLocks/>
            <a:stCxn id="43" idx="3"/>
            <a:endCxn id="24" idx="0"/>
          </p:cNvCxnSpPr>
          <p:nvPr/>
        </p:nvCxnSpPr>
        <p:spPr>
          <a:xfrm>
            <a:off x="7089571" y="1685773"/>
            <a:ext cx="899798" cy="1083187"/>
          </a:xfrm>
          <a:prstGeom prst="curvedConnector2">
            <a:avLst/>
          </a:prstGeom>
          <a:ln w="2857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978077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e 17">
            <a:extLst>
              <a:ext uri="{FF2B5EF4-FFF2-40B4-BE49-F238E27FC236}">
                <a16:creationId xmlns:a16="http://schemas.microsoft.com/office/drawing/2014/main" id="{36B26FE9-33B3-4E33-A4EA-B1476ECDC0D7}"/>
              </a:ext>
            </a:extLst>
          </p:cNvPr>
          <p:cNvGrpSpPr/>
          <p:nvPr/>
        </p:nvGrpSpPr>
        <p:grpSpPr>
          <a:xfrm>
            <a:off x="0" y="0"/>
            <a:ext cx="9144000" cy="792000"/>
            <a:chOff x="0" y="0"/>
            <a:chExt cx="9144000" cy="792000"/>
          </a:xfrm>
        </p:grpSpPr>
        <p:sp>
          <p:nvSpPr>
            <p:cNvPr id="19" name="Forme libre 1">
              <a:extLst>
                <a:ext uri="{FF2B5EF4-FFF2-40B4-BE49-F238E27FC236}">
                  <a16:creationId xmlns:a16="http://schemas.microsoft.com/office/drawing/2014/main" id="{FC0653B4-022D-4057-A049-1D85E68392E4}"/>
                </a:ext>
              </a:extLst>
            </p:cNvPr>
            <p:cNvSpPr/>
            <p:nvPr/>
          </p:nvSpPr>
          <p:spPr>
            <a:xfrm>
              <a:off x="0" y="0"/>
              <a:ext cx="9144000" cy="7920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DDDDDD"/>
            </a:solidFill>
            <a:ln w="19080">
              <a:solidFill>
                <a:srgbClr val="000000"/>
              </a:solidFill>
              <a:prstDash val="solid"/>
            </a:ln>
          </p:spPr>
          <p:txBody>
            <a:bodyPr wrap="none" lIns="99360" tIns="54360" rIns="99360" bIns="54360" anchor="ctr" anchorCtr="0" compatLnSpc="0">
              <a:noAutofit/>
            </a:bodyPr>
            <a:lstStyle/>
            <a:p>
              <a:pPr marL="0" marR="0" lvl="0" indent="0" algn="l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fr-FR" sz="1800" b="0" i="0" u="none" strike="noStrike" kern="1200" cap="none" spc="0" baseline="0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20" name="ZoneTexte 19">
              <a:extLst>
                <a:ext uri="{FF2B5EF4-FFF2-40B4-BE49-F238E27FC236}">
                  <a16:creationId xmlns:a16="http://schemas.microsoft.com/office/drawing/2014/main" id="{1A2F16BE-4C6A-41E0-A32B-F75376025C03}"/>
                </a:ext>
              </a:extLst>
            </p:cNvPr>
            <p:cNvSpPr txBox="1"/>
            <p:nvPr/>
          </p:nvSpPr>
          <p:spPr>
            <a:xfrm>
              <a:off x="0" y="173621"/>
              <a:ext cx="9144000" cy="50381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0000" tIns="45000" rIns="90000" bIns="45000" anchorCtr="0" compatLnSpc="0">
              <a:spAutoFit/>
            </a:bodyPr>
            <a:lstStyle/>
            <a:p>
              <a:pPr lvl="0" algn="ctr" hangingPunct="0"/>
              <a:r>
                <a:rPr lang="en-US" sz="2800" dirty="0">
                  <a:highlight>
                    <a:scrgbClr r="0" g="0" b="0">
                      <a:alpha val="0"/>
                    </a:scrgbClr>
                  </a:highlight>
                  <a:latin typeface="arial" pitchFamily="34"/>
                  <a:ea typeface="Noto Sans CJK SC Regular" pitchFamily="2"/>
                  <a:cs typeface="FreeSans" pitchFamily="2"/>
                </a:rPr>
                <a:t>What is the loss function?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B0B0F050-0ABC-4013-B00F-7C85E5DDF07C}"/>
                  </a:ext>
                </a:extLst>
              </p:cNvPr>
              <p:cNvSpPr/>
              <p:nvPr/>
            </p:nvSpPr>
            <p:spPr>
              <a:xfrm>
                <a:off x="685164" y="2638189"/>
                <a:ext cx="1778115" cy="6109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B0B0F050-0ABC-4013-B00F-7C85E5DDF0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164" y="2638189"/>
                <a:ext cx="1778115" cy="61093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Image 9">
            <a:extLst>
              <a:ext uri="{FF2B5EF4-FFF2-40B4-BE49-F238E27FC236}">
                <a16:creationId xmlns:a16="http://schemas.microsoft.com/office/drawing/2014/main" id="{F6FE6F0E-F15E-42E5-891D-BDF7B47AB9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113" y="799099"/>
            <a:ext cx="2717261" cy="216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4D5A404F-3321-486B-89E9-687D584F1FF5}"/>
                  </a:ext>
                </a:extLst>
              </p:cNvPr>
              <p:cNvSpPr/>
              <p:nvPr/>
            </p:nvSpPr>
            <p:spPr>
              <a:xfrm>
                <a:off x="5205871" y="2758991"/>
                <a:ext cx="387054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𝑙𝑛</m:t>
                          </m:r>
                          <m:d>
                            <m:d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𝑙𝑛</m:t>
                          </m:r>
                          <m:d>
                            <m:d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4D5A404F-3321-486B-89E9-687D584F1F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5871" y="2758991"/>
                <a:ext cx="3870547" cy="369332"/>
              </a:xfrm>
              <a:prstGeom prst="rect">
                <a:avLst/>
              </a:prstGeom>
              <a:blipFill>
                <a:blip r:embed="rId5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Image 11">
            <a:extLst>
              <a:ext uri="{FF2B5EF4-FFF2-40B4-BE49-F238E27FC236}">
                <a16:creationId xmlns:a16="http://schemas.microsoft.com/office/drawing/2014/main" id="{C94ED9E8-AD86-46E6-A37A-58D9EC7D7D8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02" y="3343766"/>
            <a:ext cx="2880000" cy="2880000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E355D6BE-E1D3-44C4-B1D5-B2DBB9A585B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1145" y="3343766"/>
            <a:ext cx="2880000" cy="2880000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DFD3300E-E56A-411B-845E-15DAA27E2036}"/>
              </a:ext>
            </a:extLst>
          </p:cNvPr>
          <p:cNvSpPr txBox="1"/>
          <p:nvPr/>
        </p:nvSpPr>
        <p:spPr>
          <a:xfrm>
            <a:off x="0" y="6223766"/>
            <a:ext cx="31484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Squared error function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, mainly used for regression problems.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50AD71A7-56CF-4A6B-8143-36299CEDD633}"/>
              </a:ext>
            </a:extLst>
          </p:cNvPr>
          <p:cNvSpPr txBox="1"/>
          <p:nvPr/>
        </p:nvSpPr>
        <p:spPr>
          <a:xfrm>
            <a:off x="5764374" y="6223766"/>
            <a:ext cx="31484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Binary crossed entropy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, used in classification problems. </a:t>
            </a:r>
          </a:p>
        </p:txBody>
      </p:sp>
    </p:spTree>
    <p:extLst>
      <p:ext uri="{BB962C8B-B14F-4D97-AF65-F5344CB8AC3E}">
        <p14:creationId xmlns:p14="http://schemas.microsoft.com/office/powerpoint/2010/main" val="195870590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e 17">
            <a:extLst>
              <a:ext uri="{FF2B5EF4-FFF2-40B4-BE49-F238E27FC236}">
                <a16:creationId xmlns:a16="http://schemas.microsoft.com/office/drawing/2014/main" id="{36B26FE9-33B3-4E33-A4EA-B1476ECDC0D7}"/>
              </a:ext>
            </a:extLst>
          </p:cNvPr>
          <p:cNvGrpSpPr/>
          <p:nvPr/>
        </p:nvGrpSpPr>
        <p:grpSpPr>
          <a:xfrm>
            <a:off x="0" y="0"/>
            <a:ext cx="9144000" cy="792000"/>
            <a:chOff x="0" y="0"/>
            <a:chExt cx="9144000" cy="792000"/>
          </a:xfrm>
        </p:grpSpPr>
        <p:sp>
          <p:nvSpPr>
            <p:cNvPr id="19" name="Forme libre 1">
              <a:extLst>
                <a:ext uri="{FF2B5EF4-FFF2-40B4-BE49-F238E27FC236}">
                  <a16:creationId xmlns:a16="http://schemas.microsoft.com/office/drawing/2014/main" id="{FC0653B4-022D-4057-A049-1D85E68392E4}"/>
                </a:ext>
              </a:extLst>
            </p:cNvPr>
            <p:cNvSpPr/>
            <p:nvPr/>
          </p:nvSpPr>
          <p:spPr>
            <a:xfrm>
              <a:off x="0" y="0"/>
              <a:ext cx="9144000" cy="7920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DDDDDD"/>
            </a:solidFill>
            <a:ln w="19080">
              <a:solidFill>
                <a:srgbClr val="000000"/>
              </a:solidFill>
              <a:prstDash val="solid"/>
            </a:ln>
          </p:spPr>
          <p:txBody>
            <a:bodyPr wrap="none" lIns="99360" tIns="54360" rIns="99360" bIns="54360" anchor="ctr" anchorCtr="0" compatLnSpc="0">
              <a:noAutofit/>
            </a:bodyPr>
            <a:lstStyle/>
            <a:p>
              <a:pPr marL="0" marR="0" lvl="0" indent="0" algn="l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fr-FR" sz="1800" b="0" i="0" u="none" strike="noStrike" kern="1200" cap="none" spc="0" baseline="0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20" name="ZoneTexte 19">
              <a:extLst>
                <a:ext uri="{FF2B5EF4-FFF2-40B4-BE49-F238E27FC236}">
                  <a16:creationId xmlns:a16="http://schemas.microsoft.com/office/drawing/2014/main" id="{1A2F16BE-4C6A-41E0-A32B-F75376025C03}"/>
                </a:ext>
              </a:extLst>
            </p:cNvPr>
            <p:cNvSpPr txBox="1"/>
            <p:nvPr/>
          </p:nvSpPr>
          <p:spPr>
            <a:xfrm>
              <a:off x="0" y="173621"/>
              <a:ext cx="9144000" cy="50381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0000" tIns="45000" rIns="90000" bIns="45000" anchorCtr="0" compatLnSpc="0">
              <a:spAutoFit/>
            </a:bodyPr>
            <a:lstStyle/>
            <a:p>
              <a:pPr lvl="0" algn="ctr" hangingPunct="0"/>
              <a:r>
                <a:rPr lang="en-US" sz="2800" dirty="0">
                  <a:highlight>
                    <a:scrgbClr r="0" g="0" b="0">
                      <a:alpha val="0"/>
                    </a:scrgbClr>
                  </a:highlight>
                  <a:latin typeface="arial" pitchFamily="34"/>
                  <a:ea typeface="Noto Sans CJK SC Regular" pitchFamily="2"/>
                  <a:cs typeface="FreeSans" pitchFamily="2"/>
                </a:rPr>
                <a:t>Training : step by step explanation</a:t>
              </a:r>
            </a:p>
          </p:txBody>
        </p:sp>
      </p:grpSp>
      <p:sp>
        <p:nvSpPr>
          <p:cNvPr id="61" name="Espace réservé du numéro de diapositive 60">
            <a:extLst>
              <a:ext uri="{FF2B5EF4-FFF2-40B4-BE49-F238E27FC236}">
                <a16:creationId xmlns:a16="http://schemas.microsoft.com/office/drawing/2014/main" id="{D4E48D8B-2ADA-4A09-A9A6-1401DB8B9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5CB64-B36B-4367-8B88-6F3791B72476}" type="slidenum">
              <a:rPr lang="fr-FR" smtClean="0"/>
              <a:t>42</a:t>
            </a:fld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ZoneTexte 38">
                <a:extLst>
                  <a:ext uri="{FF2B5EF4-FFF2-40B4-BE49-F238E27FC236}">
                    <a16:creationId xmlns:a16="http://schemas.microsoft.com/office/drawing/2014/main" id="{E6EA3E46-B036-4D9F-8CDA-C5D4E225DAA9}"/>
                  </a:ext>
                </a:extLst>
              </p:cNvPr>
              <p:cNvSpPr txBox="1"/>
              <p:nvPr/>
            </p:nvSpPr>
            <p:spPr>
              <a:xfrm>
                <a:off x="5082205" y="3254916"/>
                <a:ext cx="192168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ZoneTexte 38">
                <a:extLst>
                  <a:ext uri="{FF2B5EF4-FFF2-40B4-BE49-F238E27FC236}">
                    <a16:creationId xmlns:a16="http://schemas.microsoft.com/office/drawing/2014/main" id="{E6EA3E46-B036-4D9F-8CDA-C5D4E225DA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2205" y="3254916"/>
                <a:ext cx="1921680" cy="276999"/>
              </a:xfrm>
              <a:prstGeom prst="rect">
                <a:avLst/>
              </a:prstGeom>
              <a:blipFill>
                <a:blip r:embed="rId3"/>
                <a:stretch>
                  <a:fillRect l="-3810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2" name="Image 41">
            <a:extLst>
              <a:ext uri="{FF2B5EF4-FFF2-40B4-BE49-F238E27FC236}">
                <a16:creationId xmlns:a16="http://schemas.microsoft.com/office/drawing/2014/main" id="{07F9418E-0C4D-4509-95CA-E84577F548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83" y="2081460"/>
            <a:ext cx="2616145" cy="2520000"/>
          </a:xfrm>
          <a:prstGeom prst="rect">
            <a:avLst/>
          </a:prstGeom>
        </p:spPr>
      </p:pic>
      <p:pic>
        <p:nvPicPr>
          <p:cNvPr id="65" name="Image 64">
            <a:extLst>
              <a:ext uri="{FF2B5EF4-FFF2-40B4-BE49-F238E27FC236}">
                <a16:creationId xmlns:a16="http://schemas.microsoft.com/office/drawing/2014/main" id="{F29812AC-DC58-4364-A1A4-28C3E0EE51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8920" y="2568421"/>
            <a:ext cx="2497138" cy="15460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29" name="Groupe 28">
            <a:extLst>
              <a:ext uri="{FF2B5EF4-FFF2-40B4-BE49-F238E27FC236}">
                <a16:creationId xmlns:a16="http://schemas.microsoft.com/office/drawing/2014/main" id="{413D79C5-E1A9-4671-BDBE-224824EC5E2D}"/>
              </a:ext>
            </a:extLst>
          </p:cNvPr>
          <p:cNvGrpSpPr/>
          <p:nvPr/>
        </p:nvGrpSpPr>
        <p:grpSpPr>
          <a:xfrm>
            <a:off x="7386696" y="2768960"/>
            <a:ext cx="1205346" cy="1205346"/>
            <a:chOff x="7386696" y="2768960"/>
            <a:chExt cx="1205346" cy="1205346"/>
          </a:xfrm>
        </p:grpSpPr>
        <p:sp>
          <p:nvSpPr>
            <p:cNvPr id="24" name="Ellipse 23">
              <a:extLst>
                <a:ext uri="{FF2B5EF4-FFF2-40B4-BE49-F238E27FC236}">
                  <a16:creationId xmlns:a16="http://schemas.microsoft.com/office/drawing/2014/main" id="{15E81201-724B-4D09-BD2E-3CEF81DBBCC2}"/>
                </a:ext>
              </a:extLst>
            </p:cNvPr>
            <p:cNvSpPr/>
            <p:nvPr/>
          </p:nvSpPr>
          <p:spPr>
            <a:xfrm>
              <a:off x="7386696" y="2768960"/>
              <a:ext cx="1205346" cy="1205346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ZoneTexte 24">
              <a:extLst>
                <a:ext uri="{FF2B5EF4-FFF2-40B4-BE49-F238E27FC236}">
                  <a16:creationId xmlns:a16="http://schemas.microsoft.com/office/drawing/2014/main" id="{E2232C83-A4F4-46BA-9646-2818E2C37977}"/>
                </a:ext>
              </a:extLst>
            </p:cNvPr>
            <p:cNvSpPr txBox="1"/>
            <p:nvPr/>
          </p:nvSpPr>
          <p:spPr>
            <a:xfrm>
              <a:off x="7443639" y="2894580"/>
              <a:ext cx="1091461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Arial" panose="020B0604020202020204" pitchFamily="34" charset="0"/>
                  <a:cs typeface="Arial" panose="020B0604020202020204" pitchFamily="34" charset="0"/>
                </a:rPr>
                <a:t>+/-</a:t>
              </a:r>
            </a:p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Loss function</a:t>
              </a:r>
            </a:p>
          </p:txBody>
        </p:sp>
      </p:grpSp>
      <p:cxnSp>
        <p:nvCxnSpPr>
          <p:cNvPr id="26" name="Connecteur droit avec flèche 25">
            <a:extLst>
              <a:ext uri="{FF2B5EF4-FFF2-40B4-BE49-F238E27FC236}">
                <a16:creationId xmlns:a16="http://schemas.microsoft.com/office/drawing/2014/main" id="{5E28E79B-2E1E-4BE2-A70B-16B2878E4AFD}"/>
              </a:ext>
            </a:extLst>
          </p:cNvPr>
          <p:cNvCxnSpPr>
            <a:endCxn id="24" idx="2"/>
          </p:cNvCxnSpPr>
          <p:nvPr/>
        </p:nvCxnSpPr>
        <p:spPr>
          <a:xfrm flipV="1">
            <a:off x="7003885" y="3371633"/>
            <a:ext cx="382811" cy="240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Image 27">
            <a:extLst>
              <a:ext uri="{FF2B5EF4-FFF2-40B4-BE49-F238E27FC236}">
                <a16:creationId xmlns:a16="http://schemas.microsoft.com/office/drawing/2014/main" id="{BCA03242-91EF-4818-B609-77CF05EAA38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6436" y="4343104"/>
            <a:ext cx="2616145" cy="2520000"/>
          </a:xfrm>
          <a:prstGeom prst="rect">
            <a:avLst/>
          </a:prstGeom>
        </p:spPr>
      </p:pic>
      <p:cxnSp>
        <p:nvCxnSpPr>
          <p:cNvPr id="3" name="Connecteur droit avec flèche 2">
            <a:extLst>
              <a:ext uri="{FF2B5EF4-FFF2-40B4-BE49-F238E27FC236}">
                <a16:creationId xmlns:a16="http://schemas.microsoft.com/office/drawing/2014/main" id="{19713C62-3D73-4827-AC57-D4814EAF648F}"/>
              </a:ext>
            </a:extLst>
          </p:cNvPr>
          <p:cNvCxnSpPr>
            <a:stCxn id="24" idx="4"/>
          </p:cNvCxnSpPr>
          <p:nvPr/>
        </p:nvCxnSpPr>
        <p:spPr>
          <a:xfrm>
            <a:off x="7989369" y="3974306"/>
            <a:ext cx="0" cy="441830"/>
          </a:xfrm>
          <a:prstGeom prst="straightConnector1">
            <a:avLst/>
          </a:prstGeom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7A1A0D01-4FF2-40A4-A92B-D1AD100B4F3B}"/>
              </a:ext>
            </a:extLst>
          </p:cNvPr>
          <p:cNvGrpSpPr/>
          <p:nvPr/>
        </p:nvGrpSpPr>
        <p:grpSpPr>
          <a:xfrm>
            <a:off x="5176058" y="1194394"/>
            <a:ext cx="1557251" cy="722542"/>
            <a:chOff x="5176058" y="1194394"/>
            <a:chExt cx="1557251" cy="722542"/>
          </a:xfrm>
        </p:grpSpPr>
        <p:sp>
          <p:nvSpPr>
            <p:cNvPr id="4" name="Rectangle : coins arrondis 3">
              <a:extLst>
                <a:ext uri="{FF2B5EF4-FFF2-40B4-BE49-F238E27FC236}">
                  <a16:creationId xmlns:a16="http://schemas.microsoft.com/office/drawing/2014/main" id="{814152F4-F1AB-4174-BD9C-EAB6D77E2712}"/>
                </a:ext>
              </a:extLst>
            </p:cNvPr>
            <p:cNvSpPr/>
            <p:nvPr/>
          </p:nvSpPr>
          <p:spPr>
            <a:xfrm>
              <a:off x="5176058" y="1194394"/>
              <a:ext cx="1557251" cy="722542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ZoneTexte 1">
              <a:extLst>
                <a:ext uri="{FF2B5EF4-FFF2-40B4-BE49-F238E27FC236}">
                  <a16:creationId xmlns:a16="http://schemas.microsoft.com/office/drawing/2014/main" id="{43C79FD6-509A-4433-9C2E-911F8406932F}"/>
                </a:ext>
              </a:extLst>
            </p:cNvPr>
            <p:cNvSpPr txBox="1"/>
            <p:nvPr/>
          </p:nvSpPr>
          <p:spPr>
            <a:xfrm>
              <a:off x="5363094" y="1370999"/>
              <a:ext cx="11831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Optimizer</a:t>
              </a:r>
            </a:p>
          </p:txBody>
        </p:sp>
      </p:grpSp>
      <p:cxnSp>
        <p:nvCxnSpPr>
          <p:cNvPr id="6" name="Connecteur : en arc 5">
            <a:extLst>
              <a:ext uri="{FF2B5EF4-FFF2-40B4-BE49-F238E27FC236}">
                <a16:creationId xmlns:a16="http://schemas.microsoft.com/office/drawing/2014/main" id="{4A81BAAC-5F7D-41E9-96B3-D98FC699945C}"/>
              </a:ext>
            </a:extLst>
          </p:cNvPr>
          <p:cNvCxnSpPr>
            <a:cxnSpLocks/>
            <a:stCxn id="24" idx="0"/>
            <a:endCxn id="4" idx="3"/>
          </p:cNvCxnSpPr>
          <p:nvPr/>
        </p:nvCxnSpPr>
        <p:spPr>
          <a:xfrm rot="16200000" flipV="1">
            <a:off x="6754692" y="1534283"/>
            <a:ext cx="1213295" cy="1256060"/>
          </a:xfrm>
          <a:prstGeom prst="curved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eur : en arc 7">
            <a:extLst>
              <a:ext uri="{FF2B5EF4-FFF2-40B4-BE49-F238E27FC236}">
                <a16:creationId xmlns:a16="http://schemas.microsoft.com/office/drawing/2014/main" id="{752F4611-435F-4C2B-AE35-39D6024B6971}"/>
              </a:ext>
            </a:extLst>
          </p:cNvPr>
          <p:cNvCxnSpPr>
            <a:cxnSpLocks/>
            <a:stCxn id="4" idx="1"/>
            <a:endCxn id="65" idx="0"/>
          </p:cNvCxnSpPr>
          <p:nvPr/>
        </p:nvCxnSpPr>
        <p:spPr>
          <a:xfrm rot="10800000" flipV="1">
            <a:off x="3927490" y="1555665"/>
            <a:ext cx="1248569" cy="1012756"/>
          </a:xfrm>
          <a:prstGeom prst="curved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8">
            <a:extLst>
              <a:ext uri="{FF2B5EF4-FFF2-40B4-BE49-F238E27FC236}">
                <a16:creationId xmlns:a16="http://schemas.microsoft.com/office/drawing/2014/main" id="{AAB51943-925A-4AD1-BA9F-AA1EE3E8B6AA}"/>
              </a:ext>
            </a:extLst>
          </p:cNvPr>
          <p:cNvSpPr txBox="1"/>
          <p:nvPr/>
        </p:nvSpPr>
        <p:spPr>
          <a:xfrm>
            <a:off x="7164117" y="1858250"/>
            <a:ext cx="107545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Loss score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ZoneTexte 26">
                <a:extLst>
                  <a:ext uri="{FF2B5EF4-FFF2-40B4-BE49-F238E27FC236}">
                    <a16:creationId xmlns:a16="http://schemas.microsoft.com/office/drawing/2014/main" id="{4B596D56-1531-4457-96ED-8B237DDE4013}"/>
                  </a:ext>
                </a:extLst>
              </p:cNvPr>
              <p:cNvSpPr txBox="1"/>
              <p:nvPr/>
            </p:nvSpPr>
            <p:spPr>
              <a:xfrm>
                <a:off x="3324817" y="1919806"/>
                <a:ext cx="1458539" cy="24622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r>
                            <a:rPr lang="fr-FR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fr-FR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fr-F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l-G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fr-FR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fr-FR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F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l-G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fr-F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7" name="ZoneTexte 26">
                <a:extLst>
                  <a:ext uri="{FF2B5EF4-FFF2-40B4-BE49-F238E27FC236}">
                    <a16:creationId xmlns:a16="http://schemas.microsoft.com/office/drawing/2014/main" id="{4B596D56-1531-4457-96ED-8B237DDE40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4817" y="1919806"/>
                <a:ext cx="1458539" cy="246221"/>
              </a:xfrm>
              <a:prstGeom prst="rect">
                <a:avLst/>
              </a:prstGeom>
              <a:blipFill>
                <a:blip r:embed="rId7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076208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e 17">
            <a:extLst>
              <a:ext uri="{FF2B5EF4-FFF2-40B4-BE49-F238E27FC236}">
                <a16:creationId xmlns:a16="http://schemas.microsoft.com/office/drawing/2014/main" id="{36B26FE9-33B3-4E33-A4EA-B1476ECDC0D7}"/>
              </a:ext>
            </a:extLst>
          </p:cNvPr>
          <p:cNvGrpSpPr/>
          <p:nvPr/>
        </p:nvGrpSpPr>
        <p:grpSpPr>
          <a:xfrm>
            <a:off x="0" y="0"/>
            <a:ext cx="9144000" cy="792000"/>
            <a:chOff x="0" y="0"/>
            <a:chExt cx="9144000" cy="792000"/>
          </a:xfrm>
        </p:grpSpPr>
        <p:sp>
          <p:nvSpPr>
            <p:cNvPr id="19" name="Forme libre 1">
              <a:extLst>
                <a:ext uri="{FF2B5EF4-FFF2-40B4-BE49-F238E27FC236}">
                  <a16:creationId xmlns:a16="http://schemas.microsoft.com/office/drawing/2014/main" id="{FC0653B4-022D-4057-A049-1D85E68392E4}"/>
                </a:ext>
              </a:extLst>
            </p:cNvPr>
            <p:cNvSpPr/>
            <p:nvPr/>
          </p:nvSpPr>
          <p:spPr>
            <a:xfrm>
              <a:off x="0" y="0"/>
              <a:ext cx="9144000" cy="7920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DDDDDD"/>
            </a:solidFill>
            <a:ln w="19080">
              <a:solidFill>
                <a:srgbClr val="000000"/>
              </a:solidFill>
              <a:prstDash val="solid"/>
            </a:ln>
          </p:spPr>
          <p:txBody>
            <a:bodyPr wrap="none" lIns="99360" tIns="54360" rIns="99360" bIns="54360" anchor="ctr" anchorCtr="0" compatLnSpc="0">
              <a:noAutofit/>
            </a:bodyPr>
            <a:lstStyle/>
            <a:p>
              <a:pPr marL="0" marR="0" lvl="0" indent="0" algn="l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fr-FR" sz="1800" b="0" i="0" u="none" strike="noStrike" kern="1200" cap="none" spc="0" baseline="0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20" name="ZoneTexte 19">
              <a:extLst>
                <a:ext uri="{FF2B5EF4-FFF2-40B4-BE49-F238E27FC236}">
                  <a16:creationId xmlns:a16="http://schemas.microsoft.com/office/drawing/2014/main" id="{1A2F16BE-4C6A-41E0-A32B-F75376025C03}"/>
                </a:ext>
              </a:extLst>
            </p:cNvPr>
            <p:cNvSpPr txBox="1"/>
            <p:nvPr/>
          </p:nvSpPr>
          <p:spPr>
            <a:xfrm>
              <a:off x="0" y="173621"/>
              <a:ext cx="9144000" cy="50381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0000" tIns="45000" rIns="90000" bIns="45000" anchorCtr="0" compatLnSpc="0">
              <a:spAutoFit/>
            </a:bodyPr>
            <a:lstStyle/>
            <a:p>
              <a:pPr lvl="0" algn="ctr" hangingPunct="0"/>
              <a:r>
                <a:rPr lang="en-US" sz="2800" dirty="0">
                  <a:highlight>
                    <a:scrgbClr r="0" g="0" b="0">
                      <a:alpha val="0"/>
                    </a:scrgbClr>
                  </a:highlight>
                  <a:latin typeface="arial" pitchFamily="34"/>
                  <a:ea typeface="Noto Sans CJK SC Regular" pitchFamily="2"/>
                  <a:cs typeface="FreeSans" pitchFamily="2"/>
                </a:rPr>
                <a:t>Optimizer : single gradient descent SGD</a:t>
              </a:r>
            </a:p>
          </p:txBody>
        </p:sp>
      </p:grpSp>
      <p:pic>
        <p:nvPicPr>
          <p:cNvPr id="50" name="1*Y2KPVGrVX9MQkeI8Yjy59Q">
            <a:hlinkClick r:id="" action="ppaction://media"/>
            <a:extLst>
              <a:ext uri="{FF2B5EF4-FFF2-40B4-BE49-F238E27FC236}">
                <a16:creationId xmlns:a16="http://schemas.microsoft.com/office/drawing/2014/main" id="{4AAB1A33-2AC7-4450-A488-3CD69F40192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121727" y="1600200"/>
            <a:ext cx="4724400" cy="3657600"/>
          </a:xfrm>
          <a:prstGeom prst="rect">
            <a:avLst/>
          </a:prstGeom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9887E551-7A74-44C5-AA03-3660E5B93F88}"/>
              </a:ext>
            </a:extLst>
          </p:cNvPr>
          <p:cNvSpPr/>
          <p:nvPr/>
        </p:nvSpPr>
        <p:spPr>
          <a:xfrm>
            <a:off x="1753835" y="6611779"/>
            <a:ext cx="739016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fr-FR" sz="1000" dirty="0">
                <a:latin typeface="Arial" panose="020B0604020202020204" pitchFamily="34" charset="0"/>
              </a:rPr>
              <a:t>Pic </a:t>
            </a:r>
            <a:r>
              <a:rPr lang="fr-FR" sz="1000" dirty="0" err="1">
                <a:latin typeface="Arial" panose="020B0604020202020204" pitchFamily="34" charset="0"/>
              </a:rPr>
              <a:t>credit</a:t>
            </a:r>
            <a:r>
              <a:rPr lang="fr-FR" sz="1000" dirty="0">
                <a:latin typeface="Arial" panose="020B0604020202020204" pitchFamily="34" charset="0"/>
              </a:rPr>
              <a:t> : https://medium.com/@ramrajchandradevan/the-evolution-of-gradient-descend-optimization-algorithm-4106a6702d39</a:t>
            </a:r>
            <a:endParaRPr lang="fr-FR" sz="10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0" name="Groupe 79">
            <a:extLst>
              <a:ext uri="{FF2B5EF4-FFF2-40B4-BE49-F238E27FC236}">
                <a16:creationId xmlns:a16="http://schemas.microsoft.com/office/drawing/2014/main" id="{ED448C56-903D-40B9-9D50-F5F334D5633F}"/>
              </a:ext>
            </a:extLst>
          </p:cNvPr>
          <p:cNvGrpSpPr/>
          <p:nvPr/>
        </p:nvGrpSpPr>
        <p:grpSpPr>
          <a:xfrm>
            <a:off x="155718" y="1453238"/>
            <a:ext cx="3862099" cy="4364229"/>
            <a:chOff x="155718" y="1453238"/>
            <a:chExt cx="3862099" cy="4364229"/>
          </a:xfrm>
        </p:grpSpPr>
        <p:pic>
          <p:nvPicPr>
            <p:cNvPr id="55" name="Image 54">
              <a:extLst>
                <a:ext uri="{FF2B5EF4-FFF2-40B4-BE49-F238E27FC236}">
                  <a16:creationId xmlns:a16="http://schemas.microsoft.com/office/drawing/2014/main" id="{E7CF571B-08E2-4C44-AABA-15F06723544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4447" y="2081889"/>
              <a:ext cx="3218496" cy="3240000"/>
            </a:xfrm>
            <a:prstGeom prst="rect">
              <a:avLst/>
            </a:prstGeom>
          </p:spPr>
        </p:pic>
        <p:cxnSp>
          <p:nvCxnSpPr>
            <p:cNvPr id="57" name="Connecteur droit avec flèche 56">
              <a:extLst>
                <a:ext uri="{FF2B5EF4-FFF2-40B4-BE49-F238E27FC236}">
                  <a16:creationId xmlns:a16="http://schemas.microsoft.com/office/drawing/2014/main" id="{99983346-E541-420E-B877-FE4605F7BA50}"/>
                </a:ext>
              </a:extLst>
            </p:cNvPr>
            <p:cNvCxnSpPr/>
            <p:nvPr/>
          </p:nvCxnSpPr>
          <p:spPr>
            <a:xfrm flipV="1">
              <a:off x="488373" y="1693718"/>
              <a:ext cx="0" cy="377190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cteur droit avec flèche 58">
              <a:extLst>
                <a:ext uri="{FF2B5EF4-FFF2-40B4-BE49-F238E27FC236}">
                  <a16:creationId xmlns:a16="http://schemas.microsoft.com/office/drawing/2014/main" id="{79984BCA-7ECB-4E93-BADE-8D73BA612144}"/>
                </a:ext>
              </a:extLst>
            </p:cNvPr>
            <p:cNvCxnSpPr/>
            <p:nvPr/>
          </p:nvCxnSpPr>
          <p:spPr>
            <a:xfrm>
              <a:off x="488373" y="5465618"/>
              <a:ext cx="3439391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ZoneTexte 59">
              <a:extLst>
                <a:ext uri="{FF2B5EF4-FFF2-40B4-BE49-F238E27FC236}">
                  <a16:creationId xmlns:a16="http://schemas.microsoft.com/office/drawing/2014/main" id="{932B120D-EDE9-4AC3-A5B7-9F7A188425A8}"/>
                </a:ext>
              </a:extLst>
            </p:cNvPr>
            <p:cNvSpPr txBox="1"/>
            <p:nvPr/>
          </p:nvSpPr>
          <p:spPr>
            <a:xfrm>
              <a:off x="2760517" y="5478913"/>
              <a:ext cx="12573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Wi</a:t>
              </a:r>
            </a:p>
          </p:txBody>
        </p:sp>
        <p:sp>
          <p:nvSpPr>
            <p:cNvPr id="61" name="ZoneTexte 60">
              <a:extLst>
                <a:ext uri="{FF2B5EF4-FFF2-40B4-BE49-F238E27FC236}">
                  <a16:creationId xmlns:a16="http://schemas.microsoft.com/office/drawing/2014/main" id="{2EA2B6FB-F54D-4AC4-BB51-6DC549AA9FAC}"/>
                </a:ext>
              </a:extLst>
            </p:cNvPr>
            <p:cNvSpPr txBox="1"/>
            <p:nvPr/>
          </p:nvSpPr>
          <p:spPr>
            <a:xfrm rot="16200000">
              <a:off x="-366746" y="1975702"/>
              <a:ext cx="138348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Loss score E</a:t>
              </a:r>
            </a:p>
          </p:txBody>
        </p:sp>
        <p:sp>
          <p:nvSpPr>
            <p:cNvPr id="62" name="Ellipse 61">
              <a:extLst>
                <a:ext uri="{FF2B5EF4-FFF2-40B4-BE49-F238E27FC236}">
                  <a16:creationId xmlns:a16="http://schemas.microsoft.com/office/drawing/2014/main" id="{9CFF962C-9626-4A95-A45D-16F3EC1E3246}"/>
                </a:ext>
              </a:extLst>
            </p:cNvPr>
            <p:cNvSpPr/>
            <p:nvPr/>
          </p:nvSpPr>
          <p:spPr>
            <a:xfrm>
              <a:off x="3522518" y="2368692"/>
              <a:ext cx="124691" cy="124691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Ellipse 62">
              <a:extLst>
                <a:ext uri="{FF2B5EF4-FFF2-40B4-BE49-F238E27FC236}">
                  <a16:creationId xmlns:a16="http://schemas.microsoft.com/office/drawing/2014/main" id="{5B6541EC-7DCB-41B4-9526-06D338EA992C}"/>
                </a:ext>
              </a:extLst>
            </p:cNvPr>
            <p:cNvSpPr/>
            <p:nvPr/>
          </p:nvSpPr>
          <p:spPr>
            <a:xfrm>
              <a:off x="3335480" y="3087969"/>
              <a:ext cx="124691" cy="124691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Ellipse 63">
              <a:extLst>
                <a:ext uri="{FF2B5EF4-FFF2-40B4-BE49-F238E27FC236}">
                  <a16:creationId xmlns:a16="http://schemas.microsoft.com/office/drawing/2014/main" id="{3773FFF9-03F1-42BC-8885-C195AF632E42}"/>
                </a:ext>
              </a:extLst>
            </p:cNvPr>
            <p:cNvSpPr/>
            <p:nvPr/>
          </p:nvSpPr>
          <p:spPr>
            <a:xfrm>
              <a:off x="3170957" y="3583269"/>
              <a:ext cx="124691" cy="124691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Ellipse 64">
              <a:extLst>
                <a:ext uri="{FF2B5EF4-FFF2-40B4-BE49-F238E27FC236}">
                  <a16:creationId xmlns:a16="http://schemas.microsoft.com/office/drawing/2014/main" id="{34B81C75-27CE-42CC-B987-A14B179F57C0}"/>
                </a:ext>
              </a:extLst>
            </p:cNvPr>
            <p:cNvSpPr/>
            <p:nvPr/>
          </p:nvSpPr>
          <p:spPr>
            <a:xfrm>
              <a:off x="3022021" y="3974657"/>
              <a:ext cx="124691" cy="12469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ZoneTexte 65">
              <a:extLst>
                <a:ext uri="{FF2B5EF4-FFF2-40B4-BE49-F238E27FC236}">
                  <a16:creationId xmlns:a16="http://schemas.microsoft.com/office/drawing/2014/main" id="{7D412BD0-29DC-40EB-8444-7FB8BCF8ECF2}"/>
                </a:ext>
              </a:extLst>
            </p:cNvPr>
            <p:cNvSpPr txBox="1"/>
            <p:nvPr/>
          </p:nvSpPr>
          <p:spPr>
            <a:xfrm>
              <a:off x="3211915" y="2261246"/>
              <a:ext cx="4381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err="1">
                  <a:latin typeface="Arial" panose="020B0604020202020204" pitchFamily="34" charset="0"/>
                  <a:cs typeface="Arial" panose="020B0604020202020204" pitchFamily="34" charset="0"/>
                </a:rPr>
                <a:t>i</a:t>
              </a:r>
              <a:endParaRPr 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7" name="ZoneTexte 66">
              <a:extLst>
                <a:ext uri="{FF2B5EF4-FFF2-40B4-BE49-F238E27FC236}">
                  <a16:creationId xmlns:a16="http://schemas.microsoft.com/office/drawing/2014/main" id="{35B3ACA7-5993-48D8-887F-9CD6ED13534D}"/>
                </a:ext>
              </a:extLst>
            </p:cNvPr>
            <p:cNvSpPr txBox="1"/>
            <p:nvPr/>
          </p:nvSpPr>
          <p:spPr>
            <a:xfrm>
              <a:off x="2959678" y="3004410"/>
              <a:ext cx="4381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i+1</a:t>
              </a:r>
            </a:p>
          </p:txBody>
        </p:sp>
        <p:sp>
          <p:nvSpPr>
            <p:cNvPr id="68" name="ZoneTexte 67">
              <a:extLst>
                <a:ext uri="{FF2B5EF4-FFF2-40B4-BE49-F238E27FC236}">
                  <a16:creationId xmlns:a16="http://schemas.microsoft.com/office/drawing/2014/main" id="{2D79D736-B345-48C3-B672-640A748B1382}"/>
                </a:ext>
              </a:extLst>
            </p:cNvPr>
            <p:cNvSpPr txBox="1"/>
            <p:nvPr/>
          </p:nvSpPr>
          <p:spPr>
            <a:xfrm>
              <a:off x="2773768" y="3491725"/>
              <a:ext cx="4381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i+2</a:t>
              </a:r>
            </a:p>
          </p:txBody>
        </p:sp>
        <p:sp>
          <p:nvSpPr>
            <p:cNvPr id="69" name="ZoneTexte 68">
              <a:extLst>
                <a:ext uri="{FF2B5EF4-FFF2-40B4-BE49-F238E27FC236}">
                  <a16:creationId xmlns:a16="http://schemas.microsoft.com/office/drawing/2014/main" id="{085214FE-A721-4153-ABA5-1B29A8A19950}"/>
                </a:ext>
              </a:extLst>
            </p:cNvPr>
            <p:cNvSpPr txBox="1"/>
            <p:nvPr/>
          </p:nvSpPr>
          <p:spPr>
            <a:xfrm>
              <a:off x="2638427" y="3888881"/>
              <a:ext cx="4381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i+3</a:t>
              </a:r>
            </a:p>
          </p:txBody>
        </p:sp>
        <p:sp>
          <p:nvSpPr>
            <p:cNvPr id="71" name="Forme libre : forme 70">
              <a:extLst>
                <a:ext uri="{FF2B5EF4-FFF2-40B4-BE49-F238E27FC236}">
                  <a16:creationId xmlns:a16="http://schemas.microsoft.com/office/drawing/2014/main" id="{1CE95EE3-5CF6-4AD2-BD2D-93A4A54750DE}"/>
                </a:ext>
              </a:extLst>
            </p:cNvPr>
            <p:cNvSpPr/>
            <p:nvPr/>
          </p:nvSpPr>
          <p:spPr>
            <a:xfrm>
              <a:off x="3114065" y="2806417"/>
              <a:ext cx="633846" cy="1724891"/>
            </a:xfrm>
            <a:custGeom>
              <a:avLst/>
              <a:gdLst>
                <a:gd name="connsiteX0" fmla="*/ 633846 w 633846"/>
                <a:gd name="connsiteY0" fmla="*/ 0 h 1724891"/>
                <a:gd name="connsiteX1" fmla="*/ 322118 w 633846"/>
                <a:gd name="connsiteY1" fmla="*/ 841663 h 1724891"/>
                <a:gd name="connsiteX2" fmla="*/ 0 w 633846"/>
                <a:gd name="connsiteY2" fmla="*/ 1724891 h 1724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3846" h="1724891">
                  <a:moveTo>
                    <a:pt x="633846" y="0"/>
                  </a:moveTo>
                  <a:cubicBezTo>
                    <a:pt x="530802" y="278822"/>
                    <a:pt x="427759" y="554181"/>
                    <a:pt x="322118" y="841663"/>
                  </a:cubicBezTo>
                  <a:cubicBezTo>
                    <a:pt x="216477" y="1129145"/>
                    <a:pt x="108238" y="1427018"/>
                    <a:pt x="0" y="1724891"/>
                  </a:cubicBezTo>
                </a:path>
              </a:pathLst>
            </a:custGeom>
            <a:noFill/>
            <a:ln>
              <a:solidFill>
                <a:schemeClr val="tx1"/>
              </a:solidFill>
              <a:prstDash val="dashDot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ZoneTexte 71">
                  <a:extLst>
                    <a:ext uri="{FF2B5EF4-FFF2-40B4-BE49-F238E27FC236}">
                      <a16:creationId xmlns:a16="http://schemas.microsoft.com/office/drawing/2014/main" id="{5E50A39B-16D6-4F0A-8010-046070CE07AA}"/>
                    </a:ext>
                  </a:extLst>
                </p:cNvPr>
                <p:cNvSpPr txBox="1"/>
                <p:nvPr/>
              </p:nvSpPr>
              <p:spPr>
                <a:xfrm>
                  <a:off x="1225728" y="1516528"/>
                  <a:ext cx="1888337" cy="81977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=−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f>
                          <m:fPr>
                            <m:ctrlP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num>
                          <m:den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fr-F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lang="fr-FR" b="0" dirty="0">
                    <a:ea typeface="Cambria Math" panose="02040503050406030204" pitchFamily="18" charset="0"/>
                  </a:endParaRPr>
                </a:p>
                <a:p>
                  <a:pPr algn="ctr"/>
                  <a:r>
                    <a:rPr lang="en-US" sz="1600" dirty="0">
                      <a:latin typeface="Arial" panose="020B0604020202020204" pitchFamily="34" charset="0"/>
                      <a:cs typeface="Arial" panose="020B0604020202020204" pitchFamily="34" charset="0"/>
                      <a:sym typeface="Symbol" panose="05050102010706020507" pitchFamily="18" charset="2"/>
                    </a:rPr>
                    <a:t> Is the learning rate</a:t>
                  </a:r>
                  <a:endParaRPr lang="en-US" sz="16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72" name="ZoneTexte 71">
                  <a:extLst>
                    <a:ext uri="{FF2B5EF4-FFF2-40B4-BE49-F238E27FC236}">
                      <a16:creationId xmlns:a16="http://schemas.microsoft.com/office/drawing/2014/main" id="{5E50A39B-16D6-4F0A-8010-046070CE07A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25728" y="1516528"/>
                  <a:ext cx="1888337" cy="819776"/>
                </a:xfrm>
                <a:prstGeom prst="rect">
                  <a:avLst/>
                </a:prstGeom>
                <a:blipFill>
                  <a:blip r:embed="rId7"/>
                  <a:stretch>
                    <a:fillRect l="-5484" r="-5484" b="-1492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983625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500" fill="hold"/>
                                        <p:tgtEl>
                                          <p:spTgt spid="5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0"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e 17">
            <a:extLst>
              <a:ext uri="{FF2B5EF4-FFF2-40B4-BE49-F238E27FC236}">
                <a16:creationId xmlns:a16="http://schemas.microsoft.com/office/drawing/2014/main" id="{36B26FE9-33B3-4E33-A4EA-B1476ECDC0D7}"/>
              </a:ext>
            </a:extLst>
          </p:cNvPr>
          <p:cNvGrpSpPr/>
          <p:nvPr/>
        </p:nvGrpSpPr>
        <p:grpSpPr>
          <a:xfrm>
            <a:off x="0" y="0"/>
            <a:ext cx="9144000" cy="792000"/>
            <a:chOff x="0" y="0"/>
            <a:chExt cx="9144000" cy="792000"/>
          </a:xfrm>
        </p:grpSpPr>
        <p:sp>
          <p:nvSpPr>
            <p:cNvPr id="19" name="Forme libre 1">
              <a:extLst>
                <a:ext uri="{FF2B5EF4-FFF2-40B4-BE49-F238E27FC236}">
                  <a16:creationId xmlns:a16="http://schemas.microsoft.com/office/drawing/2014/main" id="{FC0653B4-022D-4057-A049-1D85E68392E4}"/>
                </a:ext>
              </a:extLst>
            </p:cNvPr>
            <p:cNvSpPr/>
            <p:nvPr/>
          </p:nvSpPr>
          <p:spPr>
            <a:xfrm>
              <a:off x="0" y="0"/>
              <a:ext cx="9144000" cy="7920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DDDDDD"/>
            </a:solidFill>
            <a:ln w="19080">
              <a:solidFill>
                <a:srgbClr val="000000"/>
              </a:solidFill>
              <a:prstDash val="solid"/>
            </a:ln>
          </p:spPr>
          <p:txBody>
            <a:bodyPr wrap="none" lIns="99360" tIns="54360" rIns="99360" bIns="54360" anchor="ctr" anchorCtr="0" compatLnSpc="0">
              <a:noAutofit/>
            </a:bodyPr>
            <a:lstStyle/>
            <a:p>
              <a:pPr marL="0" marR="0" lvl="0" indent="0" algn="l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fr-FR" sz="1800" b="0" i="0" u="none" strike="noStrike" kern="1200" cap="none" spc="0" baseline="0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20" name="ZoneTexte 19">
              <a:extLst>
                <a:ext uri="{FF2B5EF4-FFF2-40B4-BE49-F238E27FC236}">
                  <a16:creationId xmlns:a16="http://schemas.microsoft.com/office/drawing/2014/main" id="{1A2F16BE-4C6A-41E0-A32B-F75376025C03}"/>
                </a:ext>
              </a:extLst>
            </p:cNvPr>
            <p:cNvSpPr txBox="1"/>
            <p:nvPr/>
          </p:nvSpPr>
          <p:spPr>
            <a:xfrm>
              <a:off x="0" y="173621"/>
              <a:ext cx="9144000" cy="50381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0000" tIns="45000" rIns="90000" bIns="45000" anchorCtr="0" compatLnSpc="0">
              <a:spAutoFit/>
            </a:bodyPr>
            <a:lstStyle/>
            <a:p>
              <a:pPr lvl="0" algn="ctr" hangingPunct="0"/>
              <a:r>
                <a:rPr lang="en-US" sz="2800" dirty="0">
                  <a:highlight>
                    <a:scrgbClr r="0" g="0" b="0">
                      <a:alpha val="0"/>
                    </a:scrgbClr>
                  </a:highlight>
                  <a:latin typeface="arial" pitchFamily="34"/>
                  <a:ea typeface="Noto Sans CJK SC Regular" pitchFamily="2"/>
                  <a:cs typeface="FreeSans" pitchFamily="2"/>
                </a:rPr>
                <a:t>Training : step by step explanation</a:t>
              </a:r>
            </a:p>
          </p:txBody>
        </p:sp>
      </p:grpSp>
      <p:sp>
        <p:nvSpPr>
          <p:cNvPr id="61" name="Espace réservé du numéro de diapositive 60">
            <a:extLst>
              <a:ext uri="{FF2B5EF4-FFF2-40B4-BE49-F238E27FC236}">
                <a16:creationId xmlns:a16="http://schemas.microsoft.com/office/drawing/2014/main" id="{D4E48D8B-2ADA-4A09-A9A6-1401DB8B9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5CB64-B36B-4367-8B88-6F3791B72476}" type="slidenum">
              <a:rPr lang="fr-FR" smtClean="0"/>
              <a:t>44</a:t>
            </a:fld>
            <a:endParaRPr lang="fr-FR"/>
          </a:p>
        </p:txBody>
      </p:sp>
      <p:grpSp>
        <p:nvGrpSpPr>
          <p:cNvPr id="30" name="Groupe 29">
            <a:extLst>
              <a:ext uri="{FF2B5EF4-FFF2-40B4-BE49-F238E27FC236}">
                <a16:creationId xmlns:a16="http://schemas.microsoft.com/office/drawing/2014/main" id="{9D6284EE-EDCB-4C50-A9ED-BA5E21D03E1B}"/>
              </a:ext>
            </a:extLst>
          </p:cNvPr>
          <p:cNvGrpSpPr/>
          <p:nvPr/>
        </p:nvGrpSpPr>
        <p:grpSpPr>
          <a:xfrm>
            <a:off x="866775" y="1206609"/>
            <a:ext cx="7410450" cy="1093232"/>
            <a:chOff x="711200" y="2916793"/>
            <a:chExt cx="7410450" cy="1093232"/>
          </a:xfrm>
        </p:grpSpPr>
        <p:pic>
          <p:nvPicPr>
            <p:cNvPr id="31" name="Image 30">
              <a:extLst>
                <a:ext uri="{FF2B5EF4-FFF2-40B4-BE49-F238E27FC236}">
                  <a16:creationId xmlns:a16="http://schemas.microsoft.com/office/drawing/2014/main" id="{ED3E660B-ADF1-4A4E-A397-247DA37839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1200" y="3286125"/>
              <a:ext cx="7410450" cy="723900"/>
            </a:xfrm>
            <a:prstGeom prst="rect">
              <a:avLst/>
            </a:prstGeom>
            <a:ln w="19050">
              <a:solidFill>
                <a:schemeClr val="tx1"/>
              </a:solidFill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32" name="ZoneTexte 31">
              <a:extLst>
                <a:ext uri="{FF2B5EF4-FFF2-40B4-BE49-F238E27FC236}">
                  <a16:creationId xmlns:a16="http://schemas.microsoft.com/office/drawing/2014/main" id="{EA00E241-3D2C-45E3-AFAD-4040A8302972}"/>
                </a:ext>
              </a:extLst>
            </p:cNvPr>
            <p:cNvSpPr txBox="1"/>
            <p:nvPr/>
          </p:nvSpPr>
          <p:spPr>
            <a:xfrm>
              <a:off x="711200" y="2916793"/>
              <a:ext cx="44399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2- Definition of the training options</a:t>
              </a:r>
            </a:p>
          </p:txBody>
        </p:sp>
      </p:grpSp>
      <p:grpSp>
        <p:nvGrpSpPr>
          <p:cNvPr id="7" name="Groupe 6">
            <a:extLst>
              <a:ext uri="{FF2B5EF4-FFF2-40B4-BE49-F238E27FC236}">
                <a16:creationId xmlns:a16="http://schemas.microsoft.com/office/drawing/2014/main" id="{7C6F998D-379A-498E-BE4E-B8BF8F390B34}"/>
              </a:ext>
            </a:extLst>
          </p:cNvPr>
          <p:cNvGrpSpPr/>
          <p:nvPr/>
        </p:nvGrpSpPr>
        <p:grpSpPr>
          <a:xfrm>
            <a:off x="1348841" y="2872024"/>
            <a:ext cx="6446317" cy="3636432"/>
            <a:chOff x="1348841" y="2872024"/>
            <a:chExt cx="6446317" cy="3636432"/>
          </a:xfrm>
        </p:grpSpPr>
        <p:pic>
          <p:nvPicPr>
            <p:cNvPr id="65" name="Image 64">
              <a:extLst>
                <a:ext uri="{FF2B5EF4-FFF2-40B4-BE49-F238E27FC236}">
                  <a16:creationId xmlns:a16="http://schemas.microsoft.com/office/drawing/2014/main" id="{F29812AC-DC58-4364-A1A4-28C3E0EE51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6644" y="4246051"/>
              <a:ext cx="2497138" cy="154607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grpSp>
          <p:nvGrpSpPr>
            <p:cNvPr id="29" name="Groupe 28">
              <a:extLst>
                <a:ext uri="{FF2B5EF4-FFF2-40B4-BE49-F238E27FC236}">
                  <a16:creationId xmlns:a16="http://schemas.microsoft.com/office/drawing/2014/main" id="{413D79C5-E1A9-4671-BDBE-224824EC5E2D}"/>
                </a:ext>
              </a:extLst>
            </p:cNvPr>
            <p:cNvGrpSpPr/>
            <p:nvPr/>
          </p:nvGrpSpPr>
          <p:grpSpPr>
            <a:xfrm>
              <a:off x="6454420" y="4467372"/>
              <a:ext cx="1205346" cy="1205346"/>
              <a:chOff x="7386696" y="2789742"/>
              <a:chExt cx="1205346" cy="1205346"/>
            </a:xfrm>
          </p:grpSpPr>
          <p:sp>
            <p:nvSpPr>
              <p:cNvPr id="24" name="Ellipse 23">
                <a:extLst>
                  <a:ext uri="{FF2B5EF4-FFF2-40B4-BE49-F238E27FC236}">
                    <a16:creationId xmlns:a16="http://schemas.microsoft.com/office/drawing/2014/main" id="{15E81201-724B-4D09-BD2E-3CEF81DBBCC2}"/>
                  </a:ext>
                </a:extLst>
              </p:cNvPr>
              <p:cNvSpPr/>
              <p:nvPr/>
            </p:nvSpPr>
            <p:spPr>
              <a:xfrm>
                <a:off x="7386696" y="2789742"/>
                <a:ext cx="1205346" cy="1205346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ZoneTexte 24">
                <a:extLst>
                  <a:ext uri="{FF2B5EF4-FFF2-40B4-BE49-F238E27FC236}">
                    <a16:creationId xmlns:a16="http://schemas.microsoft.com/office/drawing/2014/main" id="{E2232C83-A4F4-46BA-9646-2818E2C37977}"/>
                  </a:ext>
                </a:extLst>
              </p:cNvPr>
              <p:cNvSpPr txBox="1"/>
              <p:nvPr/>
            </p:nvSpPr>
            <p:spPr>
              <a:xfrm>
                <a:off x="7443639" y="2894580"/>
                <a:ext cx="1091461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+/-</a:t>
                </a:r>
              </a:p>
              <a:p>
                <a:pPr algn="ctr"/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Loss function</a:t>
                </a:r>
              </a:p>
            </p:txBody>
          </p:sp>
        </p:grpSp>
        <p:cxnSp>
          <p:nvCxnSpPr>
            <p:cNvPr id="26" name="Connecteur droit avec flèche 25">
              <a:extLst>
                <a:ext uri="{FF2B5EF4-FFF2-40B4-BE49-F238E27FC236}">
                  <a16:creationId xmlns:a16="http://schemas.microsoft.com/office/drawing/2014/main" id="{5E28E79B-2E1E-4BE2-A70B-16B2878E4AFD}"/>
                </a:ext>
              </a:extLst>
            </p:cNvPr>
            <p:cNvCxnSpPr>
              <a:endCxn id="24" idx="2"/>
            </p:cNvCxnSpPr>
            <p:nvPr/>
          </p:nvCxnSpPr>
          <p:spPr>
            <a:xfrm flipV="1">
              <a:off x="6071609" y="5070045"/>
              <a:ext cx="382811" cy="240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" name="Connecteur droit avec flèche 2">
              <a:extLst>
                <a:ext uri="{FF2B5EF4-FFF2-40B4-BE49-F238E27FC236}">
                  <a16:creationId xmlns:a16="http://schemas.microsoft.com/office/drawing/2014/main" id="{19713C62-3D73-4827-AC57-D4814EAF648F}"/>
                </a:ext>
              </a:extLst>
            </p:cNvPr>
            <p:cNvCxnSpPr>
              <a:stCxn id="24" idx="4"/>
            </p:cNvCxnSpPr>
            <p:nvPr/>
          </p:nvCxnSpPr>
          <p:spPr>
            <a:xfrm>
              <a:off x="7057093" y="5672718"/>
              <a:ext cx="0" cy="44183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" name="Groupe 16">
              <a:extLst>
                <a:ext uri="{FF2B5EF4-FFF2-40B4-BE49-F238E27FC236}">
                  <a16:creationId xmlns:a16="http://schemas.microsoft.com/office/drawing/2014/main" id="{7A1A0D01-4FF2-40A4-A92B-D1AD100B4F3B}"/>
                </a:ext>
              </a:extLst>
            </p:cNvPr>
            <p:cNvGrpSpPr/>
            <p:nvPr/>
          </p:nvGrpSpPr>
          <p:grpSpPr>
            <a:xfrm>
              <a:off x="4243782" y="2872024"/>
              <a:ext cx="1557251" cy="722542"/>
              <a:chOff x="5176058" y="1194394"/>
              <a:chExt cx="1557251" cy="722542"/>
            </a:xfrm>
          </p:grpSpPr>
          <p:sp>
            <p:nvSpPr>
              <p:cNvPr id="4" name="Rectangle : coins arrondis 3">
                <a:extLst>
                  <a:ext uri="{FF2B5EF4-FFF2-40B4-BE49-F238E27FC236}">
                    <a16:creationId xmlns:a16="http://schemas.microsoft.com/office/drawing/2014/main" id="{814152F4-F1AB-4174-BD9C-EAB6D77E2712}"/>
                  </a:ext>
                </a:extLst>
              </p:cNvPr>
              <p:cNvSpPr/>
              <p:nvPr/>
            </p:nvSpPr>
            <p:spPr>
              <a:xfrm>
                <a:off x="5176058" y="1194394"/>
                <a:ext cx="1557251" cy="722542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" name="ZoneTexte 1">
                <a:extLst>
                  <a:ext uri="{FF2B5EF4-FFF2-40B4-BE49-F238E27FC236}">
                    <a16:creationId xmlns:a16="http://schemas.microsoft.com/office/drawing/2014/main" id="{43C79FD6-509A-4433-9C2E-911F8406932F}"/>
                  </a:ext>
                </a:extLst>
              </p:cNvPr>
              <p:cNvSpPr txBox="1"/>
              <p:nvPr/>
            </p:nvSpPr>
            <p:spPr>
              <a:xfrm>
                <a:off x="5363094" y="1370999"/>
                <a:ext cx="118317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Optimizer</a:t>
                </a:r>
              </a:p>
            </p:txBody>
          </p:sp>
        </p:grpSp>
        <p:cxnSp>
          <p:nvCxnSpPr>
            <p:cNvPr id="6" name="Connecteur : en arc 5">
              <a:extLst>
                <a:ext uri="{FF2B5EF4-FFF2-40B4-BE49-F238E27FC236}">
                  <a16:creationId xmlns:a16="http://schemas.microsoft.com/office/drawing/2014/main" id="{4A81BAAC-5F7D-41E9-96B3-D98FC699945C}"/>
                </a:ext>
              </a:extLst>
            </p:cNvPr>
            <p:cNvCxnSpPr>
              <a:cxnSpLocks/>
              <a:stCxn id="24" idx="0"/>
              <a:endCxn id="4" idx="3"/>
            </p:cNvCxnSpPr>
            <p:nvPr/>
          </p:nvCxnSpPr>
          <p:spPr>
            <a:xfrm rot="16200000" flipV="1">
              <a:off x="5812025" y="3222304"/>
              <a:ext cx="1234077" cy="1256060"/>
            </a:xfrm>
            <a:prstGeom prst="curvedConnector2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Connecteur : en arc 7">
              <a:extLst>
                <a:ext uri="{FF2B5EF4-FFF2-40B4-BE49-F238E27FC236}">
                  <a16:creationId xmlns:a16="http://schemas.microsoft.com/office/drawing/2014/main" id="{752F4611-435F-4C2B-AE35-39D6024B6971}"/>
                </a:ext>
              </a:extLst>
            </p:cNvPr>
            <p:cNvCxnSpPr>
              <a:cxnSpLocks/>
              <a:stCxn id="4" idx="1"/>
              <a:endCxn id="65" idx="0"/>
            </p:cNvCxnSpPr>
            <p:nvPr/>
          </p:nvCxnSpPr>
          <p:spPr>
            <a:xfrm rot="10800000" flipV="1">
              <a:off x="2995214" y="3233295"/>
              <a:ext cx="1248569" cy="1012756"/>
            </a:xfrm>
            <a:prstGeom prst="curvedConnector2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AAB51943-925A-4AD1-BA9F-AA1EE3E8B6AA}"/>
                </a:ext>
              </a:extLst>
            </p:cNvPr>
            <p:cNvSpPr txBox="1"/>
            <p:nvPr/>
          </p:nvSpPr>
          <p:spPr>
            <a:xfrm>
              <a:off x="6231841" y="3535880"/>
              <a:ext cx="1075459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Loss score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ZoneTexte 26">
                  <a:extLst>
                    <a:ext uri="{FF2B5EF4-FFF2-40B4-BE49-F238E27FC236}">
                      <a16:creationId xmlns:a16="http://schemas.microsoft.com/office/drawing/2014/main" id="{4B596D56-1531-4457-96ED-8B237DDE4013}"/>
                    </a:ext>
                  </a:extLst>
                </p:cNvPr>
                <p:cNvSpPr txBox="1"/>
                <p:nvPr/>
              </p:nvSpPr>
              <p:spPr>
                <a:xfrm>
                  <a:off x="2392541" y="3597436"/>
                  <a:ext cx="1458539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fr-FR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fr-FR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fr-FR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l-GR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fr-FR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fr-FR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fr-FR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l-GR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  <m:r>
                          <a:rPr lang="fr-FR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27" name="ZoneTexte 26">
                  <a:extLst>
                    <a:ext uri="{FF2B5EF4-FFF2-40B4-BE49-F238E27FC236}">
                      <a16:creationId xmlns:a16="http://schemas.microsoft.com/office/drawing/2014/main" id="{4B596D56-1531-4457-96ED-8B237DDE401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92541" y="3597436"/>
                  <a:ext cx="1458539" cy="246221"/>
                </a:xfrm>
                <a:prstGeom prst="rect">
                  <a:avLst/>
                </a:prstGeom>
                <a:blipFill>
                  <a:blip r:embed="rId5"/>
                  <a:stretch>
                    <a:fillRect b="-1219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" name="ZoneTexte 21">
              <a:extLst>
                <a:ext uri="{FF2B5EF4-FFF2-40B4-BE49-F238E27FC236}">
                  <a16:creationId xmlns:a16="http://schemas.microsoft.com/office/drawing/2014/main" id="{65088042-3D44-4834-9EF3-FFEBEA89A48D}"/>
                </a:ext>
              </a:extLst>
            </p:cNvPr>
            <p:cNvSpPr txBox="1"/>
            <p:nvPr/>
          </p:nvSpPr>
          <p:spPr>
            <a:xfrm rot="16200000">
              <a:off x="760467" y="4921964"/>
              <a:ext cx="154608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Training data</a:t>
              </a:r>
            </a:p>
          </p:txBody>
        </p:sp>
        <p:sp>
          <p:nvSpPr>
            <p:cNvPr id="23" name="ZoneTexte 22">
              <a:extLst>
                <a:ext uri="{FF2B5EF4-FFF2-40B4-BE49-F238E27FC236}">
                  <a16:creationId xmlns:a16="http://schemas.microsoft.com/office/drawing/2014/main" id="{E8396476-BE07-409A-B421-75AF21B40E3C}"/>
                </a:ext>
              </a:extLst>
            </p:cNvPr>
            <p:cNvSpPr txBox="1"/>
            <p:nvPr/>
          </p:nvSpPr>
          <p:spPr>
            <a:xfrm>
              <a:off x="6292801" y="6139124"/>
              <a:ext cx="1502357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Ground truth</a:t>
              </a:r>
            </a:p>
          </p:txBody>
        </p:sp>
        <p:sp>
          <p:nvSpPr>
            <p:cNvPr id="28" name="ZoneTexte 27">
              <a:extLst>
                <a:ext uri="{FF2B5EF4-FFF2-40B4-BE49-F238E27FC236}">
                  <a16:creationId xmlns:a16="http://schemas.microsoft.com/office/drawing/2014/main" id="{1D797EA1-3EF4-4BBE-91F9-CC26674F6EBF}"/>
                </a:ext>
              </a:extLst>
            </p:cNvPr>
            <p:cNvSpPr txBox="1"/>
            <p:nvPr/>
          </p:nvSpPr>
          <p:spPr>
            <a:xfrm>
              <a:off x="4343965" y="4921964"/>
              <a:ext cx="1502357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Prediction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4139935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609D5743-5799-4CC7-98FB-0408AA13E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5CB64-B36B-4367-8B88-6F3791B72476}" type="slidenum">
              <a:rPr lang="fr-FR" smtClean="0"/>
              <a:t>45</a:t>
            </a:fld>
            <a:endParaRPr lang="fr-FR"/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E11752A1-FDAB-45A5-8730-09E206CC3FA4}"/>
              </a:ext>
            </a:extLst>
          </p:cNvPr>
          <p:cNvGrpSpPr/>
          <p:nvPr/>
        </p:nvGrpSpPr>
        <p:grpSpPr>
          <a:xfrm>
            <a:off x="838200" y="1235655"/>
            <a:ext cx="7467600" cy="1279524"/>
            <a:chOff x="848591" y="4415273"/>
            <a:chExt cx="7467600" cy="1279524"/>
          </a:xfrm>
        </p:grpSpPr>
        <p:sp>
          <p:nvSpPr>
            <p:cNvPr id="4" name="ZoneTexte 3">
              <a:extLst>
                <a:ext uri="{FF2B5EF4-FFF2-40B4-BE49-F238E27FC236}">
                  <a16:creationId xmlns:a16="http://schemas.microsoft.com/office/drawing/2014/main" id="{51E3B237-A94B-44EB-A594-FB8C6D51A634}"/>
                </a:ext>
              </a:extLst>
            </p:cNvPr>
            <p:cNvSpPr txBox="1"/>
            <p:nvPr/>
          </p:nvSpPr>
          <p:spPr>
            <a:xfrm>
              <a:off x="866775" y="4415273"/>
              <a:ext cx="44399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3- Training</a:t>
              </a:r>
            </a:p>
          </p:txBody>
        </p:sp>
        <p:pic>
          <p:nvPicPr>
            <p:cNvPr id="5" name="Image 4">
              <a:extLst>
                <a:ext uri="{FF2B5EF4-FFF2-40B4-BE49-F238E27FC236}">
                  <a16:creationId xmlns:a16="http://schemas.microsoft.com/office/drawing/2014/main" id="{A827B636-94E8-48A9-8A00-7864CAE9A2A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48591" y="4789922"/>
              <a:ext cx="7467600" cy="904875"/>
            </a:xfrm>
            <a:prstGeom prst="rect">
              <a:avLst/>
            </a:prstGeom>
            <a:ln w="19050">
              <a:solidFill>
                <a:schemeClr val="tx1"/>
              </a:solidFill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grpSp>
        <p:nvGrpSpPr>
          <p:cNvPr id="6" name="Groupe 5">
            <a:extLst>
              <a:ext uri="{FF2B5EF4-FFF2-40B4-BE49-F238E27FC236}">
                <a16:creationId xmlns:a16="http://schemas.microsoft.com/office/drawing/2014/main" id="{3DB26209-3EBC-4894-BCBE-23ECBBC45074}"/>
              </a:ext>
            </a:extLst>
          </p:cNvPr>
          <p:cNvGrpSpPr/>
          <p:nvPr/>
        </p:nvGrpSpPr>
        <p:grpSpPr>
          <a:xfrm>
            <a:off x="0" y="0"/>
            <a:ext cx="9144000" cy="792000"/>
            <a:chOff x="0" y="0"/>
            <a:chExt cx="9144000" cy="792000"/>
          </a:xfrm>
        </p:grpSpPr>
        <p:sp>
          <p:nvSpPr>
            <p:cNvPr id="7" name="Forme libre 1">
              <a:extLst>
                <a:ext uri="{FF2B5EF4-FFF2-40B4-BE49-F238E27FC236}">
                  <a16:creationId xmlns:a16="http://schemas.microsoft.com/office/drawing/2014/main" id="{4C736CD1-2626-40E3-BD36-F309FB58B739}"/>
                </a:ext>
              </a:extLst>
            </p:cNvPr>
            <p:cNvSpPr/>
            <p:nvPr/>
          </p:nvSpPr>
          <p:spPr>
            <a:xfrm>
              <a:off x="0" y="0"/>
              <a:ext cx="9144000" cy="7920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DDDDDD"/>
            </a:solidFill>
            <a:ln w="19080">
              <a:solidFill>
                <a:srgbClr val="000000"/>
              </a:solidFill>
              <a:prstDash val="solid"/>
            </a:ln>
          </p:spPr>
          <p:txBody>
            <a:bodyPr wrap="none" lIns="99360" tIns="54360" rIns="99360" bIns="54360" anchor="ctr" anchorCtr="0" compatLnSpc="0">
              <a:noAutofit/>
            </a:bodyPr>
            <a:lstStyle/>
            <a:p>
              <a:pPr marL="0" marR="0" lvl="0" indent="0" algn="l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fr-FR" sz="1800" b="0" i="0" u="none" strike="noStrike" kern="1200" cap="none" spc="0" baseline="0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BC6ACD3A-2C8A-4CD9-A7B2-AE340CE67497}"/>
                </a:ext>
              </a:extLst>
            </p:cNvPr>
            <p:cNvSpPr txBox="1"/>
            <p:nvPr/>
          </p:nvSpPr>
          <p:spPr>
            <a:xfrm>
              <a:off x="0" y="173621"/>
              <a:ext cx="9144000" cy="50381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0000" tIns="45000" rIns="90000" bIns="45000" anchorCtr="0" compatLnSpc="0">
              <a:spAutoFit/>
            </a:bodyPr>
            <a:lstStyle/>
            <a:p>
              <a:pPr lvl="0" algn="ctr" hangingPunct="0"/>
              <a:r>
                <a:rPr lang="en-US" sz="2800" dirty="0">
                  <a:highlight>
                    <a:scrgbClr r="0" g="0" b="0">
                      <a:alpha val="0"/>
                    </a:scrgbClr>
                  </a:highlight>
                  <a:latin typeface="arial" pitchFamily="34"/>
                  <a:ea typeface="Noto Sans CJK SC Regular" pitchFamily="2"/>
                  <a:cs typeface="FreeSans" pitchFamily="2"/>
                </a:rPr>
                <a:t>Training results</a:t>
              </a:r>
            </a:p>
          </p:txBody>
        </p:sp>
      </p:grpSp>
      <p:pic>
        <p:nvPicPr>
          <p:cNvPr id="12" name="Image 11">
            <a:extLst>
              <a:ext uri="{FF2B5EF4-FFF2-40B4-BE49-F238E27FC236}">
                <a16:creationId xmlns:a16="http://schemas.microsoft.com/office/drawing/2014/main" id="{D60C2788-A618-4B57-BA65-5B2C9EDB39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613" y="3043106"/>
            <a:ext cx="4452571" cy="2880000"/>
          </a:xfrm>
          <a:prstGeom prst="rect">
            <a:avLst/>
          </a:prstGeom>
        </p:spPr>
      </p:pic>
      <p:grpSp>
        <p:nvGrpSpPr>
          <p:cNvPr id="30" name="Groupe 29">
            <a:extLst>
              <a:ext uri="{FF2B5EF4-FFF2-40B4-BE49-F238E27FC236}">
                <a16:creationId xmlns:a16="http://schemas.microsoft.com/office/drawing/2014/main" id="{2D94363F-7919-4AE6-ABD6-0A45B37F5866}"/>
              </a:ext>
            </a:extLst>
          </p:cNvPr>
          <p:cNvGrpSpPr/>
          <p:nvPr/>
        </p:nvGrpSpPr>
        <p:grpSpPr>
          <a:xfrm>
            <a:off x="4854718" y="3385800"/>
            <a:ext cx="3845336" cy="2070750"/>
            <a:chOff x="946543" y="905444"/>
            <a:chExt cx="3845336" cy="2070750"/>
          </a:xfrm>
        </p:grpSpPr>
        <p:pic>
          <p:nvPicPr>
            <p:cNvPr id="31" name="Image 30">
              <a:extLst>
                <a:ext uri="{FF2B5EF4-FFF2-40B4-BE49-F238E27FC236}">
                  <a16:creationId xmlns:a16="http://schemas.microsoft.com/office/drawing/2014/main" id="{12169F91-F0EA-4D17-B77D-795000C95B8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6543" y="1430115"/>
              <a:ext cx="2497138" cy="154607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32" name="Rectangle : coins arrondis 31">
              <a:extLst>
                <a:ext uri="{FF2B5EF4-FFF2-40B4-BE49-F238E27FC236}">
                  <a16:creationId xmlns:a16="http://schemas.microsoft.com/office/drawing/2014/main" id="{9BABD844-8ABB-41E3-BED5-737B996E9E1B}"/>
                </a:ext>
              </a:extLst>
            </p:cNvPr>
            <p:cNvSpPr/>
            <p:nvPr/>
          </p:nvSpPr>
          <p:spPr>
            <a:xfrm>
              <a:off x="3333340" y="1914275"/>
              <a:ext cx="1458539" cy="740153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ZoneTexte 32">
              <a:extLst>
                <a:ext uri="{FF2B5EF4-FFF2-40B4-BE49-F238E27FC236}">
                  <a16:creationId xmlns:a16="http://schemas.microsoft.com/office/drawing/2014/main" id="{107A0481-75D6-419B-85D4-A96E9DA9AE88}"/>
                </a:ext>
              </a:extLst>
            </p:cNvPr>
            <p:cNvSpPr txBox="1"/>
            <p:nvPr/>
          </p:nvSpPr>
          <p:spPr>
            <a:xfrm>
              <a:off x="3443279" y="1961186"/>
              <a:ext cx="123866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Weights correction</a:t>
              </a:r>
            </a:p>
          </p:txBody>
        </p:sp>
        <p:cxnSp>
          <p:nvCxnSpPr>
            <p:cNvPr id="34" name="Connecteur : en arc 33">
              <a:extLst>
                <a:ext uri="{FF2B5EF4-FFF2-40B4-BE49-F238E27FC236}">
                  <a16:creationId xmlns:a16="http://schemas.microsoft.com/office/drawing/2014/main" id="{35DD87A0-809B-4F02-9569-B49F357CD720}"/>
                </a:ext>
              </a:extLst>
            </p:cNvPr>
            <p:cNvCxnSpPr>
              <a:cxnSpLocks/>
              <a:stCxn id="32" idx="0"/>
              <a:endCxn id="31" idx="0"/>
            </p:cNvCxnSpPr>
            <p:nvPr/>
          </p:nvCxnSpPr>
          <p:spPr>
            <a:xfrm rot="16200000" flipV="1">
              <a:off x="2886781" y="738446"/>
              <a:ext cx="484160" cy="1867498"/>
            </a:xfrm>
            <a:prstGeom prst="curvedConnector3">
              <a:avLst>
                <a:gd name="adj1" fmla="val 147216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ZoneTexte 34">
                  <a:extLst>
                    <a:ext uri="{FF2B5EF4-FFF2-40B4-BE49-F238E27FC236}">
                      <a16:creationId xmlns:a16="http://schemas.microsoft.com/office/drawing/2014/main" id="{76BAA1AD-55E5-4AA2-B6BC-7A57610B3F8E}"/>
                    </a:ext>
                  </a:extLst>
                </p:cNvPr>
                <p:cNvSpPr txBox="1"/>
                <p:nvPr/>
              </p:nvSpPr>
              <p:spPr>
                <a:xfrm>
                  <a:off x="2344622" y="905444"/>
                  <a:ext cx="1458539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fr-FR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fr-FR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fr-FR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l-GR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fr-FR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fr-FR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fr-FR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l-GR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  <m:r>
                          <a:rPr lang="fr-FR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35" name="ZoneTexte 34">
                  <a:extLst>
                    <a:ext uri="{FF2B5EF4-FFF2-40B4-BE49-F238E27FC236}">
                      <a16:creationId xmlns:a16="http://schemas.microsoft.com/office/drawing/2014/main" id="{76BAA1AD-55E5-4AA2-B6BC-7A57610B3F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44622" y="905444"/>
                  <a:ext cx="1458539" cy="246221"/>
                </a:xfrm>
                <a:prstGeom prst="rect">
                  <a:avLst/>
                </a:prstGeom>
                <a:blipFill>
                  <a:blip r:embed="rId6"/>
                  <a:stretch>
                    <a:fillRect b="-1219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6" name="ZoneTexte 35">
            <a:extLst>
              <a:ext uri="{FF2B5EF4-FFF2-40B4-BE49-F238E27FC236}">
                <a16:creationId xmlns:a16="http://schemas.microsoft.com/office/drawing/2014/main" id="{5409F11C-8128-4C61-9952-D248F019C884}"/>
              </a:ext>
            </a:extLst>
          </p:cNvPr>
          <p:cNvSpPr txBox="1"/>
          <p:nvPr/>
        </p:nvSpPr>
        <p:spPr>
          <a:xfrm rot="20401387">
            <a:off x="1914011" y="3988600"/>
            <a:ext cx="1630425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Training data</a:t>
            </a:r>
          </a:p>
        </p:txBody>
      </p:sp>
    </p:spTree>
    <p:extLst>
      <p:ext uri="{BB962C8B-B14F-4D97-AF65-F5344CB8AC3E}">
        <p14:creationId xmlns:p14="http://schemas.microsoft.com/office/powerpoint/2010/main" val="1887942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609D5743-5799-4CC7-98FB-0408AA13E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5CB64-B36B-4367-8B88-6F3791B72476}" type="slidenum">
              <a:rPr lang="fr-FR" smtClean="0"/>
              <a:t>46</a:t>
            </a:fld>
            <a:endParaRPr lang="fr-FR"/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3DB26209-3EBC-4894-BCBE-23ECBBC45074}"/>
              </a:ext>
            </a:extLst>
          </p:cNvPr>
          <p:cNvGrpSpPr/>
          <p:nvPr/>
        </p:nvGrpSpPr>
        <p:grpSpPr>
          <a:xfrm>
            <a:off x="0" y="0"/>
            <a:ext cx="9144000" cy="792000"/>
            <a:chOff x="0" y="0"/>
            <a:chExt cx="9144000" cy="792000"/>
          </a:xfrm>
        </p:grpSpPr>
        <p:sp>
          <p:nvSpPr>
            <p:cNvPr id="7" name="Forme libre 1">
              <a:extLst>
                <a:ext uri="{FF2B5EF4-FFF2-40B4-BE49-F238E27FC236}">
                  <a16:creationId xmlns:a16="http://schemas.microsoft.com/office/drawing/2014/main" id="{4C736CD1-2626-40E3-BD36-F309FB58B739}"/>
                </a:ext>
              </a:extLst>
            </p:cNvPr>
            <p:cNvSpPr/>
            <p:nvPr/>
          </p:nvSpPr>
          <p:spPr>
            <a:xfrm>
              <a:off x="0" y="0"/>
              <a:ext cx="9144000" cy="7920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DDDDDD"/>
            </a:solidFill>
            <a:ln w="19080">
              <a:solidFill>
                <a:srgbClr val="000000"/>
              </a:solidFill>
              <a:prstDash val="solid"/>
            </a:ln>
          </p:spPr>
          <p:txBody>
            <a:bodyPr wrap="none" lIns="99360" tIns="54360" rIns="99360" bIns="54360" anchor="ctr" anchorCtr="0" compatLnSpc="0">
              <a:noAutofit/>
            </a:bodyPr>
            <a:lstStyle/>
            <a:p>
              <a:pPr marL="0" marR="0" lvl="0" indent="0" algn="l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fr-FR" sz="1800" b="0" i="0" u="none" strike="noStrike" kern="1200" cap="none" spc="0" baseline="0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BC6ACD3A-2C8A-4CD9-A7B2-AE340CE67497}"/>
                </a:ext>
              </a:extLst>
            </p:cNvPr>
            <p:cNvSpPr txBox="1"/>
            <p:nvPr/>
          </p:nvSpPr>
          <p:spPr>
            <a:xfrm>
              <a:off x="0" y="173621"/>
              <a:ext cx="9144000" cy="50381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0000" tIns="45000" rIns="90000" bIns="45000" anchorCtr="0" compatLnSpc="0">
              <a:spAutoFit/>
            </a:bodyPr>
            <a:lstStyle/>
            <a:p>
              <a:pPr lvl="0" algn="ctr" hangingPunct="0"/>
              <a:r>
                <a:rPr lang="en-US" sz="2800" dirty="0">
                  <a:highlight>
                    <a:scrgbClr r="0" g="0" b="0">
                      <a:alpha val="0"/>
                    </a:scrgbClr>
                  </a:highlight>
                  <a:latin typeface="arial" pitchFamily="34"/>
                  <a:ea typeface="Noto Sans CJK SC Regular" pitchFamily="2"/>
                  <a:cs typeface="FreeSans" pitchFamily="2"/>
                </a:rPr>
                <a:t>Training results</a:t>
              </a:r>
            </a:p>
          </p:txBody>
        </p:sp>
      </p:grpSp>
      <p:pic>
        <p:nvPicPr>
          <p:cNvPr id="10" name="Image 9">
            <a:extLst>
              <a:ext uri="{FF2B5EF4-FFF2-40B4-BE49-F238E27FC236}">
                <a16:creationId xmlns:a16="http://schemas.microsoft.com/office/drawing/2014/main" id="{8BCA558D-F23B-4F27-9BE5-E8FC06500A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176" y="3092739"/>
            <a:ext cx="4033660" cy="2880000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2FA78B63-A59C-426E-9251-D60C253B6B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6836" y="3092739"/>
            <a:ext cx="4033660" cy="2880000"/>
          </a:xfrm>
          <a:prstGeom prst="rect">
            <a:avLst/>
          </a:prstGeom>
        </p:spPr>
      </p:pic>
      <p:grpSp>
        <p:nvGrpSpPr>
          <p:cNvPr id="12" name="Groupe 11">
            <a:extLst>
              <a:ext uri="{FF2B5EF4-FFF2-40B4-BE49-F238E27FC236}">
                <a16:creationId xmlns:a16="http://schemas.microsoft.com/office/drawing/2014/main" id="{4116F09B-EF64-4076-8EEB-780291BA76DE}"/>
              </a:ext>
            </a:extLst>
          </p:cNvPr>
          <p:cNvGrpSpPr/>
          <p:nvPr/>
        </p:nvGrpSpPr>
        <p:grpSpPr>
          <a:xfrm>
            <a:off x="804862" y="1175612"/>
            <a:ext cx="7534275" cy="1321832"/>
            <a:chOff x="866775" y="4415273"/>
            <a:chExt cx="7534275" cy="1321832"/>
          </a:xfrm>
        </p:grpSpPr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AC7679D4-C151-4064-9AF5-18ECEED40C7F}"/>
                </a:ext>
              </a:extLst>
            </p:cNvPr>
            <p:cNvSpPr txBox="1"/>
            <p:nvPr/>
          </p:nvSpPr>
          <p:spPr>
            <a:xfrm>
              <a:off x="866775" y="4415273"/>
              <a:ext cx="44399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3- Training</a:t>
              </a:r>
            </a:p>
          </p:txBody>
        </p:sp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id="{F235242D-E9AD-40DC-B348-A9361BD6BA6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66775" y="4784605"/>
              <a:ext cx="7534275" cy="952500"/>
            </a:xfrm>
            <a:prstGeom prst="rect">
              <a:avLst/>
            </a:prstGeom>
            <a:ln w="19050">
              <a:solidFill>
                <a:schemeClr val="tx1"/>
              </a:solidFill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3270815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609D5743-5799-4CC7-98FB-0408AA13E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5CB64-B36B-4367-8B88-6F3791B72476}" type="slidenum">
              <a:rPr lang="fr-FR" smtClean="0"/>
              <a:t>47</a:t>
            </a:fld>
            <a:endParaRPr lang="fr-FR"/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3DB26209-3EBC-4894-BCBE-23ECBBC45074}"/>
              </a:ext>
            </a:extLst>
          </p:cNvPr>
          <p:cNvGrpSpPr/>
          <p:nvPr/>
        </p:nvGrpSpPr>
        <p:grpSpPr>
          <a:xfrm>
            <a:off x="0" y="0"/>
            <a:ext cx="9144000" cy="792000"/>
            <a:chOff x="0" y="0"/>
            <a:chExt cx="9144000" cy="792000"/>
          </a:xfrm>
        </p:grpSpPr>
        <p:sp>
          <p:nvSpPr>
            <p:cNvPr id="7" name="Forme libre 1">
              <a:extLst>
                <a:ext uri="{FF2B5EF4-FFF2-40B4-BE49-F238E27FC236}">
                  <a16:creationId xmlns:a16="http://schemas.microsoft.com/office/drawing/2014/main" id="{4C736CD1-2626-40E3-BD36-F309FB58B739}"/>
                </a:ext>
              </a:extLst>
            </p:cNvPr>
            <p:cNvSpPr/>
            <p:nvPr/>
          </p:nvSpPr>
          <p:spPr>
            <a:xfrm>
              <a:off x="0" y="0"/>
              <a:ext cx="9144000" cy="7920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DDDDDD"/>
            </a:solidFill>
            <a:ln w="19080">
              <a:solidFill>
                <a:srgbClr val="000000"/>
              </a:solidFill>
              <a:prstDash val="solid"/>
            </a:ln>
          </p:spPr>
          <p:txBody>
            <a:bodyPr wrap="none" lIns="99360" tIns="54360" rIns="99360" bIns="54360" anchor="ctr" anchorCtr="0" compatLnSpc="0">
              <a:noAutofit/>
            </a:bodyPr>
            <a:lstStyle/>
            <a:p>
              <a:pPr marL="0" marR="0" lvl="0" indent="0" algn="l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fr-FR" sz="1800" b="0" i="0" u="none" strike="noStrike" kern="1200" cap="none" spc="0" baseline="0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BC6ACD3A-2C8A-4CD9-A7B2-AE340CE67497}"/>
                </a:ext>
              </a:extLst>
            </p:cNvPr>
            <p:cNvSpPr txBox="1"/>
            <p:nvPr/>
          </p:nvSpPr>
          <p:spPr>
            <a:xfrm>
              <a:off x="0" y="173621"/>
              <a:ext cx="9144000" cy="50381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0000" tIns="45000" rIns="90000" bIns="45000" anchorCtr="0" compatLnSpc="0">
              <a:spAutoFit/>
            </a:bodyPr>
            <a:lstStyle/>
            <a:p>
              <a:pPr lvl="0" algn="ctr" hangingPunct="0"/>
              <a:r>
                <a:rPr lang="en-US" sz="2800" dirty="0">
                  <a:highlight>
                    <a:scrgbClr r="0" g="0" b="0">
                      <a:alpha val="0"/>
                    </a:scrgbClr>
                  </a:highlight>
                  <a:latin typeface="arial" pitchFamily="34"/>
                  <a:ea typeface="Noto Sans CJK SC Regular" pitchFamily="2"/>
                  <a:cs typeface="FreeSans" pitchFamily="2"/>
                </a:rPr>
                <a:t>Validation of the training using the testing set</a:t>
              </a:r>
            </a:p>
          </p:txBody>
        </p:sp>
      </p:grpSp>
      <p:pic>
        <p:nvPicPr>
          <p:cNvPr id="12" name="Image 11">
            <a:extLst>
              <a:ext uri="{FF2B5EF4-FFF2-40B4-BE49-F238E27FC236}">
                <a16:creationId xmlns:a16="http://schemas.microsoft.com/office/drawing/2014/main" id="{9760D837-5653-435E-AB2C-18D8F981C6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025" y="3082659"/>
            <a:ext cx="4452570" cy="2880000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3D2E5522-A796-46B6-A3CC-39354A7DEFC3}"/>
              </a:ext>
            </a:extLst>
          </p:cNvPr>
          <p:cNvSpPr txBox="1"/>
          <p:nvPr/>
        </p:nvSpPr>
        <p:spPr>
          <a:xfrm rot="20401387">
            <a:off x="2331753" y="3945278"/>
            <a:ext cx="1630425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Testing data</a:t>
            </a:r>
          </a:p>
        </p:txBody>
      </p:sp>
      <p:sp>
        <p:nvSpPr>
          <p:cNvPr id="14" name="Flèche : droite à entaille 13">
            <a:extLst>
              <a:ext uri="{FF2B5EF4-FFF2-40B4-BE49-F238E27FC236}">
                <a16:creationId xmlns:a16="http://schemas.microsoft.com/office/drawing/2014/main" id="{A78CEE25-D77B-4191-9DD3-5F958F4C55A5}"/>
              </a:ext>
            </a:extLst>
          </p:cNvPr>
          <p:cNvSpPr/>
          <p:nvPr/>
        </p:nvSpPr>
        <p:spPr>
          <a:xfrm>
            <a:off x="5313840" y="4360776"/>
            <a:ext cx="432327" cy="323766"/>
          </a:xfrm>
          <a:prstGeom prst="notched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4001DEDE-265B-4535-820A-B96F3ED566F3}"/>
              </a:ext>
            </a:extLst>
          </p:cNvPr>
          <p:cNvSpPr txBox="1"/>
          <p:nvPr/>
        </p:nvSpPr>
        <p:spPr>
          <a:xfrm>
            <a:off x="5746167" y="4339994"/>
            <a:ext cx="2509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Global accuracy 98%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1B0AED22-7210-41FD-BBA7-921AA87189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0125" y="1781492"/>
            <a:ext cx="7143750" cy="647700"/>
          </a:xfrm>
          <a:prstGeom prst="rect">
            <a:avLst/>
          </a:prstGeom>
          <a:ln w="28575"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33059535-91AB-434B-A2F2-98F0896434B6}"/>
              </a:ext>
            </a:extLst>
          </p:cNvPr>
          <p:cNvSpPr txBox="1"/>
          <p:nvPr/>
        </p:nvSpPr>
        <p:spPr>
          <a:xfrm>
            <a:off x="989351" y="1387376"/>
            <a:ext cx="4439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Estimation of the model accuracy</a:t>
            </a:r>
          </a:p>
        </p:txBody>
      </p:sp>
    </p:spTree>
    <p:extLst>
      <p:ext uri="{BB962C8B-B14F-4D97-AF65-F5344CB8AC3E}">
        <p14:creationId xmlns:p14="http://schemas.microsoft.com/office/powerpoint/2010/main" val="123122751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e 32">
            <a:extLst>
              <a:ext uri="{FF2B5EF4-FFF2-40B4-BE49-F238E27FC236}">
                <a16:creationId xmlns:a16="http://schemas.microsoft.com/office/drawing/2014/main" id="{64ACB036-1153-41F1-90FA-C4225C4B38FE}"/>
              </a:ext>
            </a:extLst>
          </p:cNvPr>
          <p:cNvGrpSpPr/>
          <p:nvPr/>
        </p:nvGrpSpPr>
        <p:grpSpPr>
          <a:xfrm>
            <a:off x="0" y="0"/>
            <a:ext cx="9144000" cy="792000"/>
            <a:chOff x="0" y="0"/>
            <a:chExt cx="9144000" cy="792000"/>
          </a:xfrm>
        </p:grpSpPr>
        <p:sp>
          <p:nvSpPr>
            <p:cNvPr id="34" name="Forme libre 1">
              <a:extLst>
                <a:ext uri="{FF2B5EF4-FFF2-40B4-BE49-F238E27FC236}">
                  <a16:creationId xmlns:a16="http://schemas.microsoft.com/office/drawing/2014/main" id="{2E882072-624F-4314-B5C3-A93C9FB957EF}"/>
                </a:ext>
              </a:extLst>
            </p:cNvPr>
            <p:cNvSpPr/>
            <p:nvPr/>
          </p:nvSpPr>
          <p:spPr>
            <a:xfrm>
              <a:off x="0" y="0"/>
              <a:ext cx="9144000" cy="7920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DDDDDD"/>
            </a:solidFill>
            <a:ln w="19080">
              <a:solidFill>
                <a:srgbClr val="000000"/>
              </a:solidFill>
              <a:prstDash val="solid"/>
            </a:ln>
          </p:spPr>
          <p:txBody>
            <a:bodyPr wrap="none" lIns="99360" tIns="54360" rIns="99360" bIns="54360" anchor="ctr" anchorCtr="0" compatLnSpc="0">
              <a:noAutofit/>
            </a:bodyPr>
            <a:lstStyle/>
            <a:p>
              <a:pPr marL="0" marR="0" lvl="0" indent="0" algn="l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fr-FR" sz="1800" b="0" i="0" u="none" strike="noStrike" kern="1200" cap="none" spc="0" baseline="0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35" name="ZoneTexte 34">
              <a:extLst>
                <a:ext uri="{FF2B5EF4-FFF2-40B4-BE49-F238E27FC236}">
                  <a16:creationId xmlns:a16="http://schemas.microsoft.com/office/drawing/2014/main" id="{67D092AD-EE11-4B4B-8491-F1021FC9A7A9}"/>
                </a:ext>
              </a:extLst>
            </p:cNvPr>
            <p:cNvSpPr txBox="1"/>
            <p:nvPr/>
          </p:nvSpPr>
          <p:spPr>
            <a:xfrm>
              <a:off x="0" y="173621"/>
              <a:ext cx="9144000" cy="50381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0000" tIns="45000" rIns="90000" bIns="45000" anchorCtr="0" compatLnSpc="0">
              <a:spAutoFit/>
            </a:bodyPr>
            <a:lstStyle/>
            <a:p>
              <a:pPr lvl="0" algn="ctr" hangingPunct="0"/>
              <a:r>
                <a:rPr lang="en-US" sz="2800" dirty="0">
                  <a:highlight>
                    <a:scrgbClr r="0" g="0" b="0">
                      <a:alpha val="0"/>
                    </a:scrgbClr>
                  </a:highlight>
                  <a:latin typeface="arial" pitchFamily="34"/>
                  <a:ea typeface="Noto Sans CJK SC Regular" pitchFamily="2"/>
                  <a:cs typeface="FreeSans" pitchFamily="2"/>
                </a:rPr>
                <a:t>What did we learn so far?</a:t>
              </a:r>
            </a:p>
          </p:txBody>
        </p:sp>
      </p:grpSp>
      <p:sp>
        <p:nvSpPr>
          <p:cNvPr id="36" name="ZoneTexte 35">
            <a:extLst>
              <a:ext uri="{FF2B5EF4-FFF2-40B4-BE49-F238E27FC236}">
                <a16:creationId xmlns:a16="http://schemas.microsoft.com/office/drawing/2014/main" id="{E029BEB9-7D9B-4A6F-B787-0A6744DE856F}"/>
              </a:ext>
            </a:extLst>
          </p:cNvPr>
          <p:cNvSpPr txBox="1"/>
          <p:nvPr/>
        </p:nvSpPr>
        <p:spPr>
          <a:xfrm>
            <a:off x="228187" y="1111827"/>
            <a:ext cx="7450282" cy="326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How a single neuron works :</a:t>
            </a:r>
          </a:p>
          <a:p>
            <a:pPr marL="285750" indent="-285750">
              <a:buFontTx/>
              <a:buChar char="-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Tx/>
              <a:buChar char="-"/>
            </a:pP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Activation function </a:t>
            </a:r>
          </a:p>
          <a:p>
            <a:pPr marL="742950" lvl="1" indent="-285750">
              <a:buFontTx/>
              <a:buChar char="-"/>
            </a:pP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Input / output</a:t>
            </a:r>
          </a:p>
          <a:p>
            <a:pPr marL="742950" lvl="1" indent="-285750">
              <a:buFontTx/>
              <a:buChar char="-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Weights and bias</a:t>
            </a:r>
          </a:p>
          <a:p>
            <a:pPr marL="285750" indent="-285750">
              <a:buFontTx/>
              <a:buChar char="-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How the training works :</a:t>
            </a:r>
          </a:p>
          <a:p>
            <a:pPr marL="285750" indent="-285750">
              <a:buFontTx/>
              <a:buChar char="-"/>
            </a:pP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Tx/>
              <a:buChar char="-"/>
            </a:pP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Loss function</a:t>
            </a:r>
          </a:p>
          <a:p>
            <a:pPr marL="742950" lvl="1" indent="-285750">
              <a:buFontTx/>
              <a:buChar char="-"/>
            </a:pP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Optimizer</a:t>
            </a:r>
          </a:p>
          <a:p>
            <a:pPr marL="742950" lvl="1" indent="-285750">
              <a:buFontTx/>
              <a:buChar char="-"/>
            </a:pP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Learning rate</a:t>
            </a:r>
          </a:p>
          <a:p>
            <a:pPr lvl="1"/>
            <a:endParaRPr 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92EB8D98-B1E1-48A7-8CEF-C7F9AAC3C093}"/>
                  </a:ext>
                </a:extLst>
              </p:cNvPr>
              <p:cNvSpPr txBox="1"/>
              <p:nvPr/>
            </p:nvSpPr>
            <p:spPr>
              <a:xfrm>
                <a:off x="7232298" y="1625068"/>
                <a:ext cx="192168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92EB8D98-B1E1-48A7-8CEF-C7F9AAC3C0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2298" y="1625068"/>
                <a:ext cx="1921680" cy="276999"/>
              </a:xfrm>
              <a:prstGeom prst="rect">
                <a:avLst/>
              </a:prstGeom>
              <a:blipFill>
                <a:blip r:embed="rId3"/>
                <a:stretch>
                  <a:fillRect l="-3481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Image 6">
            <a:extLst>
              <a:ext uri="{FF2B5EF4-FFF2-40B4-BE49-F238E27FC236}">
                <a16:creationId xmlns:a16="http://schemas.microsoft.com/office/drawing/2014/main" id="{9A5846E4-48BD-4EBD-AEE6-F84400955B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3358" y="953786"/>
            <a:ext cx="2497138" cy="15460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Accolade fermante 1">
            <a:extLst>
              <a:ext uri="{FF2B5EF4-FFF2-40B4-BE49-F238E27FC236}">
                <a16:creationId xmlns:a16="http://schemas.microsoft.com/office/drawing/2014/main" id="{E46F2111-A904-40A3-92E3-CF473B9897F7}"/>
              </a:ext>
            </a:extLst>
          </p:cNvPr>
          <p:cNvSpPr/>
          <p:nvPr/>
        </p:nvSpPr>
        <p:spPr>
          <a:xfrm>
            <a:off x="2712029" y="1668253"/>
            <a:ext cx="83127" cy="472274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84D0FBBC-95D7-478F-93C1-1BECEE48305F}"/>
              </a:ext>
            </a:extLst>
          </p:cNvPr>
          <p:cNvSpPr txBox="1"/>
          <p:nvPr/>
        </p:nvSpPr>
        <p:spPr>
          <a:xfrm>
            <a:off x="2795156" y="1748179"/>
            <a:ext cx="24314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To be defined by the user</a:t>
            </a:r>
          </a:p>
        </p:txBody>
      </p:sp>
      <p:grpSp>
        <p:nvGrpSpPr>
          <p:cNvPr id="10" name="Groupe 9">
            <a:extLst>
              <a:ext uri="{FF2B5EF4-FFF2-40B4-BE49-F238E27FC236}">
                <a16:creationId xmlns:a16="http://schemas.microsoft.com/office/drawing/2014/main" id="{0E3F5E2A-C714-4CFD-8EDA-08EDE23DF072}"/>
              </a:ext>
            </a:extLst>
          </p:cNvPr>
          <p:cNvGrpSpPr/>
          <p:nvPr/>
        </p:nvGrpSpPr>
        <p:grpSpPr>
          <a:xfrm>
            <a:off x="3689181" y="3013106"/>
            <a:ext cx="4845491" cy="3146959"/>
            <a:chOff x="1337098" y="1184563"/>
            <a:chExt cx="4845491" cy="3146959"/>
          </a:xfrm>
        </p:grpSpPr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369B379C-DF76-4EC9-BE83-98E8E595C9BD}"/>
                </a:ext>
              </a:extLst>
            </p:cNvPr>
            <p:cNvSpPr txBox="1"/>
            <p:nvPr/>
          </p:nvSpPr>
          <p:spPr>
            <a:xfrm>
              <a:off x="3270823" y="1184563"/>
              <a:ext cx="797276" cy="33855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Input</a:t>
              </a:r>
            </a:p>
          </p:txBody>
        </p: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30036359-C99B-41CF-A0CC-FD54BB4C959F}"/>
                </a:ext>
              </a:extLst>
            </p:cNvPr>
            <p:cNvSpPr txBox="1"/>
            <p:nvPr/>
          </p:nvSpPr>
          <p:spPr>
            <a:xfrm>
              <a:off x="3177078" y="1712209"/>
              <a:ext cx="9847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Layer #1</a:t>
              </a:r>
            </a:p>
          </p:txBody>
        </p:sp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20B4B470-34E5-4974-9B22-AA5FE8F373F1}"/>
                </a:ext>
              </a:extLst>
            </p:cNvPr>
            <p:cNvSpPr txBox="1"/>
            <p:nvPr/>
          </p:nvSpPr>
          <p:spPr>
            <a:xfrm>
              <a:off x="3177078" y="1959500"/>
              <a:ext cx="9847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Layer #2</a:t>
              </a:r>
            </a:p>
          </p:txBody>
        </p:sp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8E9875D5-2478-41F6-87FE-90A5CF8D0CDE}"/>
                </a:ext>
              </a:extLst>
            </p:cNvPr>
            <p:cNvSpPr txBox="1"/>
            <p:nvPr/>
          </p:nvSpPr>
          <p:spPr>
            <a:xfrm>
              <a:off x="3177077" y="2360677"/>
              <a:ext cx="9847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Layer #n</a:t>
              </a:r>
            </a:p>
          </p:txBody>
        </p:sp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3956E0E6-4EA6-43A7-ADC9-514D8D6D1300}"/>
                </a:ext>
              </a:extLst>
            </p:cNvPr>
            <p:cNvSpPr txBox="1"/>
            <p:nvPr/>
          </p:nvSpPr>
          <p:spPr>
            <a:xfrm rot="5400000">
              <a:off x="3451253" y="2157439"/>
              <a:ext cx="5818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…</a:t>
              </a:r>
            </a:p>
          </p:txBody>
        </p:sp>
        <p:cxnSp>
          <p:nvCxnSpPr>
            <p:cNvPr id="16" name="Connecteur droit avec flèche 15">
              <a:extLst>
                <a:ext uri="{FF2B5EF4-FFF2-40B4-BE49-F238E27FC236}">
                  <a16:creationId xmlns:a16="http://schemas.microsoft.com/office/drawing/2014/main" id="{53E07BA9-AC0D-4C6C-80A5-6C1289FEE3FC}"/>
                </a:ext>
              </a:extLst>
            </p:cNvPr>
            <p:cNvCxnSpPr>
              <a:cxnSpLocks/>
              <a:stCxn id="11" idx="2"/>
              <a:endCxn id="12" idx="0"/>
            </p:cNvCxnSpPr>
            <p:nvPr/>
          </p:nvCxnSpPr>
          <p:spPr>
            <a:xfrm>
              <a:off x="3669461" y="1523117"/>
              <a:ext cx="0" cy="18909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ZoneTexte 16">
              <a:extLst>
                <a:ext uri="{FF2B5EF4-FFF2-40B4-BE49-F238E27FC236}">
                  <a16:creationId xmlns:a16="http://schemas.microsoft.com/office/drawing/2014/main" id="{1419F861-5AE2-4C95-AFDF-632F7437CC3D}"/>
                </a:ext>
              </a:extLst>
            </p:cNvPr>
            <p:cNvSpPr txBox="1"/>
            <p:nvPr/>
          </p:nvSpPr>
          <p:spPr>
            <a:xfrm>
              <a:off x="2944695" y="2856245"/>
              <a:ext cx="1449532" cy="33855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Predictions</a:t>
              </a:r>
            </a:p>
          </p:txBody>
        </p:sp>
        <p:cxnSp>
          <p:nvCxnSpPr>
            <p:cNvPr id="18" name="Connecteur droit avec flèche 17">
              <a:extLst>
                <a:ext uri="{FF2B5EF4-FFF2-40B4-BE49-F238E27FC236}">
                  <a16:creationId xmlns:a16="http://schemas.microsoft.com/office/drawing/2014/main" id="{08ED530E-08A4-4492-913D-4DF6D974E524}"/>
                </a:ext>
              </a:extLst>
            </p:cNvPr>
            <p:cNvCxnSpPr>
              <a:cxnSpLocks/>
              <a:stCxn id="14" idx="2"/>
              <a:endCxn id="17" idx="0"/>
            </p:cNvCxnSpPr>
            <p:nvPr/>
          </p:nvCxnSpPr>
          <p:spPr>
            <a:xfrm>
              <a:off x="3669461" y="2668454"/>
              <a:ext cx="0" cy="18779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ZoneTexte 18">
              <a:extLst>
                <a:ext uri="{FF2B5EF4-FFF2-40B4-BE49-F238E27FC236}">
                  <a16:creationId xmlns:a16="http://schemas.microsoft.com/office/drawing/2014/main" id="{C9AC2F44-10C5-4B3C-B4DC-DBEE43351B61}"/>
                </a:ext>
              </a:extLst>
            </p:cNvPr>
            <p:cNvSpPr txBox="1"/>
            <p:nvPr/>
          </p:nvSpPr>
          <p:spPr>
            <a:xfrm>
              <a:off x="4501860" y="2856245"/>
              <a:ext cx="1680729" cy="33855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Ground Truth</a:t>
              </a:r>
            </a:p>
          </p:txBody>
        </p:sp>
        <p:sp>
          <p:nvSpPr>
            <p:cNvPr id="20" name="ZoneTexte 19">
              <a:extLst>
                <a:ext uri="{FF2B5EF4-FFF2-40B4-BE49-F238E27FC236}">
                  <a16:creationId xmlns:a16="http://schemas.microsoft.com/office/drawing/2014/main" id="{03B5B65D-73C0-49B4-A79B-27F9B1508AF8}"/>
                </a:ext>
              </a:extLst>
            </p:cNvPr>
            <p:cNvSpPr txBox="1"/>
            <p:nvPr/>
          </p:nvSpPr>
          <p:spPr>
            <a:xfrm>
              <a:off x="3564084" y="3447758"/>
              <a:ext cx="1756062" cy="33855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Loss function</a:t>
              </a:r>
            </a:p>
          </p:txBody>
        </p:sp>
        <p:sp>
          <p:nvSpPr>
            <p:cNvPr id="21" name="ZoneTexte 20">
              <a:extLst>
                <a:ext uri="{FF2B5EF4-FFF2-40B4-BE49-F238E27FC236}">
                  <a16:creationId xmlns:a16="http://schemas.microsoft.com/office/drawing/2014/main" id="{88A5B77A-DD38-4FA0-BEDA-91FA5524AF38}"/>
                </a:ext>
              </a:extLst>
            </p:cNvPr>
            <p:cNvSpPr txBox="1"/>
            <p:nvPr/>
          </p:nvSpPr>
          <p:spPr>
            <a:xfrm>
              <a:off x="3717349" y="3992968"/>
              <a:ext cx="144953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Loss score</a:t>
              </a:r>
            </a:p>
          </p:txBody>
        </p:sp>
        <p:sp>
          <p:nvSpPr>
            <p:cNvPr id="22" name="ZoneTexte 21">
              <a:extLst>
                <a:ext uri="{FF2B5EF4-FFF2-40B4-BE49-F238E27FC236}">
                  <a16:creationId xmlns:a16="http://schemas.microsoft.com/office/drawing/2014/main" id="{11FE2A4F-6F37-47B3-A956-CEE2BE709561}"/>
                </a:ext>
              </a:extLst>
            </p:cNvPr>
            <p:cNvSpPr txBox="1"/>
            <p:nvPr/>
          </p:nvSpPr>
          <p:spPr>
            <a:xfrm>
              <a:off x="1569485" y="1709657"/>
              <a:ext cx="98475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weights</a:t>
              </a:r>
            </a:p>
          </p:txBody>
        </p:sp>
        <p:sp>
          <p:nvSpPr>
            <p:cNvPr id="23" name="ZoneTexte 22">
              <a:extLst>
                <a:ext uri="{FF2B5EF4-FFF2-40B4-BE49-F238E27FC236}">
                  <a16:creationId xmlns:a16="http://schemas.microsoft.com/office/drawing/2014/main" id="{FDC6EF31-9F75-4BAA-B1B3-AE1AD7D3FC11}"/>
                </a:ext>
              </a:extLst>
            </p:cNvPr>
            <p:cNvSpPr txBox="1"/>
            <p:nvPr/>
          </p:nvSpPr>
          <p:spPr>
            <a:xfrm>
              <a:off x="1569485" y="1965991"/>
              <a:ext cx="98475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weights</a:t>
              </a:r>
            </a:p>
          </p:txBody>
        </p:sp>
        <p:cxnSp>
          <p:nvCxnSpPr>
            <p:cNvPr id="24" name="Connecteur droit avec flèche 23">
              <a:extLst>
                <a:ext uri="{FF2B5EF4-FFF2-40B4-BE49-F238E27FC236}">
                  <a16:creationId xmlns:a16="http://schemas.microsoft.com/office/drawing/2014/main" id="{6D905833-8BEC-47D0-902A-9D646687D335}"/>
                </a:ext>
              </a:extLst>
            </p:cNvPr>
            <p:cNvCxnSpPr>
              <a:cxnSpLocks/>
              <a:stCxn id="22" idx="3"/>
              <a:endCxn id="12" idx="1"/>
            </p:cNvCxnSpPr>
            <p:nvPr/>
          </p:nvCxnSpPr>
          <p:spPr>
            <a:xfrm>
              <a:off x="2554243" y="1863546"/>
              <a:ext cx="622835" cy="2552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eur droit avec flèche 24">
              <a:extLst>
                <a:ext uri="{FF2B5EF4-FFF2-40B4-BE49-F238E27FC236}">
                  <a16:creationId xmlns:a16="http://schemas.microsoft.com/office/drawing/2014/main" id="{D8CB9705-B4E9-416D-9EF0-BA7E74F2519A}"/>
                </a:ext>
              </a:extLst>
            </p:cNvPr>
            <p:cNvCxnSpPr>
              <a:stCxn id="23" idx="3"/>
              <a:endCxn id="13" idx="1"/>
            </p:cNvCxnSpPr>
            <p:nvPr/>
          </p:nvCxnSpPr>
          <p:spPr>
            <a:xfrm flipV="1">
              <a:off x="2554243" y="2113389"/>
              <a:ext cx="622835" cy="6491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cteur : en angle 25">
              <a:extLst>
                <a:ext uri="{FF2B5EF4-FFF2-40B4-BE49-F238E27FC236}">
                  <a16:creationId xmlns:a16="http://schemas.microsoft.com/office/drawing/2014/main" id="{51E2C70C-1E22-44F2-942D-6D524E39762A}"/>
                </a:ext>
              </a:extLst>
            </p:cNvPr>
            <p:cNvCxnSpPr>
              <a:stCxn id="17" idx="2"/>
              <a:endCxn id="20" idx="0"/>
            </p:cNvCxnSpPr>
            <p:nvPr/>
          </p:nvCxnSpPr>
          <p:spPr>
            <a:xfrm rot="16200000" flipH="1">
              <a:off x="3929309" y="2934951"/>
              <a:ext cx="252959" cy="772654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cteur : en angle 26">
              <a:extLst>
                <a:ext uri="{FF2B5EF4-FFF2-40B4-BE49-F238E27FC236}">
                  <a16:creationId xmlns:a16="http://schemas.microsoft.com/office/drawing/2014/main" id="{8EB95848-E0AA-4D0D-B583-7D372E9E1A45}"/>
                </a:ext>
              </a:extLst>
            </p:cNvPr>
            <p:cNvCxnSpPr>
              <a:stCxn id="19" idx="2"/>
              <a:endCxn id="20" idx="0"/>
            </p:cNvCxnSpPr>
            <p:nvPr/>
          </p:nvCxnSpPr>
          <p:spPr>
            <a:xfrm rot="5400000">
              <a:off x="4765691" y="2871223"/>
              <a:ext cx="252959" cy="900110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cteur droit avec flèche 27">
              <a:extLst>
                <a:ext uri="{FF2B5EF4-FFF2-40B4-BE49-F238E27FC236}">
                  <a16:creationId xmlns:a16="http://schemas.microsoft.com/office/drawing/2014/main" id="{B2DC1ECF-9032-49E7-AB90-CB6B7D5A7C58}"/>
                </a:ext>
              </a:extLst>
            </p:cNvPr>
            <p:cNvCxnSpPr/>
            <p:nvPr/>
          </p:nvCxnSpPr>
          <p:spPr>
            <a:xfrm>
              <a:off x="4442115" y="3786312"/>
              <a:ext cx="0" cy="2066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ZoneTexte 28">
              <a:extLst>
                <a:ext uri="{FF2B5EF4-FFF2-40B4-BE49-F238E27FC236}">
                  <a16:creationId xmlns:a16="http://schemas.microsoft.com/office/drawing/2014/main" id="{A512F5C9-BCBE-419A-8077-BA47B13778C4}"/>
                </a:ext>
              </a:extLst>
            </p:cNvPr>
            <p:cNvSpPr txBox="1"/>
            <p:nvPr/>
          </p:nvSpPr>
          <p:spPr>
            <a:xfrm>
              <a:off x="1337098" y="3447758"/>
              <a:ext cx="1449532" cy="33855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Optimizer</a:t>
              </a:r>
            </a:p>
          </p:txBody>
        </p:sp>
        <p:cxnSp>
          <p:nvCxnSpPr>
            <p:cNvPr id="30" name="Connecteur : en arc 29">
              <a:extLst>
                <a:ext uri="{FF2B5EF4-FFF2-40B4-BE49-F238E27FC236}">
                  <a16:creationId xmlns:a16="http://schemas.microsoft.com/office/drawing/2014/main" id="{C24AA08E-CCE1-4887-BADA-7410BC5030CB}"/>
                </a:ext>
              </a:extLst>
            </p:cNvPr>
            <p:cNvCxnSpPr>
              <a:stCxn id="21" idx="1"/>
              <a:endCxn id="29" idx="2"/>
            </p:cNvCxnSpPr>
            <p:nvPr/>
          </p:nvCxnSpPr>
          <p:spPr>
            <a:xfrm rot="10800000">
              <a:off x="2061865" y="3786313"/>
              <a:ext cx="1655485" cy="375933"/>
            </a:xfrm>
            <a:prstGeom prst="curvedConnector2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cteur droit avec flèche 30">
              <a:extLst>
                <a:ext uri="{FF2B5EF4-FFF2-40B4-BE49-F238E27FC236}">
                  <a16:creationId xmlns:a16="http://schemas.microsoft.com/office/drawing/2014/main" id="{ADC7AB96-2485-4E31-86CA-A4B6AE9AA061}"/>
                </a:ext>
              </a:extLst>
            </p:cNvPr>
            <p:cNvCxnSpPr>
              <a:cxnSpLocks/>
              <a:stCxn id="29" idx="0"/>
              <a:endCxn id="37" idx="2"/>
            </p:cNvCxnSpPr>
            <p:nvPr/>
          </p:nvCxnSpPr>
          <p:spPr>
            <a:xfrm flipH="1" flipV="1">
              <a:off x="2044111" y="2668454"/>
              <a:ext cx="17753" cy="77930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ZoneTexte 31">
              <a:extLst>
                <a:ext uri="{FF2B5EF4-FFF2-40B4-BE49-F238E27FC236}">
                  <a16:creationId xmlns:a16="http://schemas.microsoft.com/office/drawing/2014/main" id="{DF7540C9-B22B-40A5-80B9-C6297D0543B6}"/>
                </a:ext>
              </a:extLst>
            </p:cNvPr>
            <p:cNvSpPr txBox="1"/>
            <p:nvPr/>
          </p:nvSpPr>
          <p:spPr>
            <a:xfrm rot="16200000">
              <a:off x="1446242" y="2877245"/>
              <a:ext cx="9935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  <a:sym typeface="Symbol" panose="05050102010706020507" pitchFamily="18" charset="2"/>
                </a:rPr>
                <a:t>w</a:t>
              </a:r>
              <a:endParaRPr lang="en-US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" name="ZoneTexte 36">
              <a:extLst>
                <a:ext uri="{FF2B5EF4-FFF2-40B4-BE49-F238E27FC236}">
                  <a16:creationId xmlns:a16="http://schemas.microsoft.com/office/drawing/2014/main" id="{6D600A4B-B286-46E8-9C38-0B92DF155206}"/>
                </a:ext>
              </a:extLst>
            </p:cNvPr>
            <p:cNvSpPr txBox="1"/>
            <p:nvPr/>
          </p:nvSpPr>
          <p:spPr>
            <a:xfrm>
              <a:off x="1551732" y="2360677"/>
              <a:ext cx="98475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weights</a:t>
              </a:r>
            </a:p>
          </p:txBody>
        </p:sp>
        <p:cxnSp>
          <p:nvCxnSpPr>
            <p:cNvPr id="38" name="Connecteur droit avec flèche 37">
              <a:extLst>
                <a:ext uri="{FF2B5EF4-FFF2-40B4-BE49-F238E27FC236}">
                  <a16:creationId xmlns:a16="http://schemas.microsoft.com/office/drawing/2014/main" id="{AEE6C3CA-DBAA-4090-8A59-E03553C2830D}"/>
                </a:ext>
              </a:extLst>
            </p:cNvPr>
            <p:cNvCxnSpPr>
              <a:stCxn id="37" idx="3"/>
              <a:endCxn id="14" idx="1"/>
            </p:cNvCxnSpPr>
            <p:nvPr/>
          </p:nvCxnSpPr>
          <p:spPr>
            <a:xfrm>
              <a:off x="2536490" y="2514566"/>
              <a:ext cx="640587" cy="0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8788469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e 4">
            <a:extLst>
              <a:ext uri="{FF2B5EF4-FFF2-40B4-BE49-F238E27FC236}">
                <a16:creationId xmlns:a16="http://schemas.microsoft.com/office/drawing/2014/main" id="{79F42B19-7039-4215-AFCD-ED15F274955C}"/>
              </a:ext>
            </a:extLst>
          </p:cNvPr>
          <p:cNvGrpSpPr/>
          <p:nvPr/>
        </p:nvGrpSpPr>
        <p:grpSpPr>
          <a:xfrm>
            <a:off x="0" y="0"/>
            <a:ext cx="9144000" cy="792000"/>
            <a:chOff x="0" y="0"/>
            <a:chExt cx="9144000" cy="792000"/>
          </a:xfrm>
        </p:grpSpPr>
        <p:sp>
          <p:nvSpPr>
            <p:cNvPr id="2" name="Forme libre 1">
              <a:extLst>
                <a:ext uri="{FF2B5EF4-FFF2-40B4-BE49-F238E27FC236}">
                  <a16:creationId xmlns:a16="http://schemas.microsoft.com/office/drawing/2014/main" id="{B94FAC1E-88EA-4899-915A-DCE467BF3D1E}"/>
                </a:ext>
              </a:extLst>
            </p:cNvPr>
            <p:cNvSpPr/>
            <p:nvPr/>
          </p:nvSpPr>
          <p:spPr>
            <a:xfrm>
              <a:off x="0" y="0"/>
              <a:ext cx="9144000" cy="7920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DDDDDD"/>
            </a:solidFill>
            <a:ln w="19080">
              <a:solidFill>
                <a:srgbClr val="000000"/>
              </a:solidFill>
              <a:prstDash val="solid"/>
            </a:ln>
          </p:spPr>
          <p:txBody>
            <a:bodyPr wrap="none" lIns="99360" tIns="54360" rIns="99360" bIns="54360" anchor="ctr" anchorCtr="0" compatLnSpc="0">
              <a:noAutofit/>
            </a:bodyPr>
            <a:lstStyle/>
            <a:p>
              <a:pPr marL="0" marR="0" lvl="0" indent="0" algn="l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fr-FR" sz="1800" b="0" i="0" u="none" strike="noStrike" kern="1200" cap="none" spc="0" baseline="0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3" name="ZoneTexte 2">
              <a:extLst>
                <a:ext uri="{FF2B5EF4-FFF2-40B4-BE49-F238E27FC236}">
                  <a16:creationId xmlns:a16="http://schemas.microsoft.com/office/drawing/2014/main" id="{5723C1AE-A3BC-42B3-81F7-F299F71FF0C7}"/>
                </a:ext>
              </a:extLst>
            </p:cNvPr>
            <p:cNvSpPr txBox="1"/>
            <p:nvPr/>
          </p:nvSpPr>
          <p:spPr>
            <a:xfrm>
              <a:off x="0" y="173621"/>
              <a:ext cx="9144000" cy="50381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0000" tIns="45000" rIns="90000" bIns="45000" anchorCtr="0" compatLnSpc="0">
              <a:spAutoFit/>
            </a:bodyPr>
            <a:lstStyle/>
            <a:p>
              <a:pPr marL="0" marR="0" lvl="0" indent="0" algn="ctr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en-US" sz="2800" b="0" i="0" u="none" strike="noStrike" kern="1200" cap="none" spc="0" baseline="0" dirty="0">
                  <a:ln>
                    <a:noFill/>
                  </a:ln>
                  <a:highlight>
                    <a:scrgbClr r="0" g="0" b="0">
                      <a:alpha val="0"/>
                    </a:scrgbClr>
                  </a:highlight>
                  <a:latin typeface="arial" pitchFamily="34"/>
                  <a:ea typeface="Noto Sans CJK SC Regular" pitchFamily="2"/>
                  <a:cs typeface="FreeSans" pitchFamily="2"/>
                </a:rPr>
                <a:t>Outline</a:t>
              </a:r>
            </a:p>
          </p:txBody>
        </p:sp>
      </p:grpSp>
      <p:sp>
        <p:nvSpPr>
          <p:cNvPr id="9" name="ZoneTexte 8">
            <a:extLst>
              <a:ext uri="{FF2B5EF4-FFF2-40B4-BE49-F238E27FC236}">
                <a16:creationId xmlns:a16="http://schemas.microsoft.com/office/drawing/2014/main" id="{09A5ECF8-6F43-4C50-B9C2-F869BEB92B79}"/>
              </a:ext>
            </a:extLst>
          </p:cNvPr>
          <p:cNvSpPr txBox="1"/>
          <p:nvPr/>
        </p:nvSpPr>
        <p:spPr>
          <a:xfrm>
            <a:off x="0" y="1296036"/>
            <a:ext cx="914400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just">
              <a:buFont typeface="+mj-lt"/>
              <a:buAutoNum type="romanUcPeriod"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  <a:p>
            <a:pPr marL="514350" indent="-514350" algn="just">
              <a:buFont typeface="+mj-lt"/>
              <a:buAutoNum type="romanUcPeriod"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Starting with Deep Learning and Artificial Neuron Network</a:t>
            </a:r>
          </a:p>
          <a:p>
            <a:pPr marL="514350" indent="-514350" algn="just">
              <a:buFont typeface="+mj-lt"/>
              <a:buAutoNum type="romanUcPeriod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428750" lvl="2" indent="-514350" algn="just">
              <a:buFont typeface="+mj-lt"/>
              <a:buAutoNum type="romanL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 bit of vocabulary before starting</a:t>
            </a:r>
          </a:p>
          <a:p>
            <a:pPr marL="1428750" lvl="2" indent="-514350" algn="just">
              <a:buFont typeface="+mj-lt"/>
              <a:buAutoNum type="romanL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Case 1 : single neuron network</a:t>
            </a:r>
          </a:p>
          <a:p>
            <a:pPr marL="1428750" lvl="2" indent="-514350" algn="just">
              <a:buFont typeface="+mj-lt"/>
              <a:buAutoNum type="romanLcPeriod"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Case 2 : how to construct a densely connected network</a:t>
            </a:r>
          </a:p>
          <a:p>
            <a:pPr marL="1428750" lvl="2" indent="-514350" algn="just">
              <a:buFont typeface="+mj-lt"/>
              <a:buAutoNum type="romanL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Case 3 : multi-class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clusterization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428750" lvl="2" indent="-514350" algn="just">
              <a:buFont typeface="+mj-lt"/>
              <a:buAutoNum type="romanL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Summary</a:t>
            </a:r>
          </a:p>
          <a:p>
            <a:pPr marL="1428750" lvl="2" indent="-514350" algn="just">
              <a:buFont typeface="+mj-lt"/>
              <a:buAutoNum type="romanLcPeriod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 algn="just">
              <a:buFont typeface="+mj-lt"/>
              <a:buAutoNum type="romanUcPeriod"/>
            </a:pP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 algn="just">
              <a:buFont typeface="+mj-lt"/>
              <a:buAutoNum type="romanUcPeriod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 algn="just">
              <a:buFont typeface="+mj-lt"/>
              <a:buAutoNum type="romanUcPeriod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D05B970-D703-4ABF-8304-D4636C8CB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5CB64-B36B-4367-8B88-6F3791B72476}" type="slidenum">
              <a:rPr lang="fr-FR" smtClean="0"/>
              <a:t>49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530916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 18">
            <a:extLst>
              <a:ext uri="{FF2B5EF4-FFF2-40B4-BE49-F238E27FC236}">
                <a16:creationId xmlns:a16="http://schemas.microsoft.com/office/drawing/2014/main" id="{11069412-24DD-43BE-91AF-3789CB137A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1231" y="1505211"/>
            <a:ext cx="5603929" cy="3131177"/>
          </a:xfrm>
          <a:prstGeom prst="rect">
            <a:avLst/>
          </a:prstGeom>
        </p:spPr>
      </p:pic>
      <p:grpSp>
        <p:nvGrpSpPr>
          <p:cNvPr id="2" name="Group 5">
            <a:extLst>
              <a:ext uri="{FF2B5EF4-FFF2-40B4-BE49-F238E27FC236}">
                <a16:creationId xmlns:a16="http://schemas.microsoft.com/office/drawing/2014/main" id="{E24EA10D-712F-4094-AB36-E44E84B9ACD3}"/>
              </a:ext>
            </a:extLst>
          </p:cNvPr>
          <p:cNvGrpSpPr/>
          <p:nvPr/>
        </p:nvGrpSpPr>
        <p:grpSpPr>
          <a:xfrm>
            <a:off x="209880" y="1762200"/>
            <a:ext cx="2537280" cy="2617200"/>
            <a:chOff x="209880" y="1762200"/>
            <a:chExt cx="2537280" cy="2617200"/>
          </a:xfrm>
        </p:grpSpPr>
        <p:sp>
          <p:nvSpPr>
            <p:cNvPr id="3" name="CustomShape 6">
              <a:extLst>
                <a:ext uri="{FF2B5EF4-FFF2-40B4-BE49-F238E27FC236}">
                  <a16:creationId xmlns:a16="http://schemas.microsoft.com/office/drawing/2014/main" id="{F86F75FB-5237-4AF8-83C9-A09EF69A5B3D}"/>
                </a:ext>
              </a:extLst>
            </p:cNvPr>
            <p:cNvSpPr/>
            <p:nvPr/>
          </p:nvSpPr>
          <p:spPr>
            <a:xfrm>
              <a:off x="209880" y="1762200"/>
              <a:ext cx="2537280" cy="261720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" name="CustomShape 7">
              <a:extLst>
                <a:ext uri="{FF2B5EF4-FFF2-40B4-BE49-F238E27FC236}">
                  <a16:creationId xmlns:a16="http://schemas.microsoft.com/office/drawing/2014/main" id="{96D3CB06-5D7F-4AFE-A746-9CBBEF7CB2AC}"/>
                </a:ext>
              </a:extLst>
            </p:cNvPr>
            <p:cNvSpPr/>
            <p:nvPr/>
          </p:nvSpPr>
          <p:spPr>
            <a:xfrm>
              <a:off x="438840" y="2237760"/>
              <a:ext cx="2079720" cy="2079720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" name="CustomShape 8">
              <a:extLst>
                <a:ext uri="{FF2B5EF4-FFF2-40B4-BE49-F238E27FC236}">
                  <a16:creationId xmlns:a16="http://schemas.microsoft.com/office/drawing/2014/main" id="{9D148539-B589-4B4F-9C3C-A386AA8307B4}"/>
                </a:ext>
              </a:extLst>
            </p:cNvPr>
            <p:cNvSpPr/>
            <p:nvPr/>
          </p:nvSpPr>
          <p:spPr>
            <a:xfrm>
              <a:off x="656280" y="2612520"/>
              <a:ext cx="1644840" cy="164484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" name="CustomShape 9">
              <a:extLst>
                <a:ext uri="{FF2B5EF4-FFF2-40B4-BE49-F238E27FC236}">
                  <a16:creationId xmlns:a16="http://schemas.microsoft.com/office/drawing/2014/main" id="{8A97DFBC-5B77-4D6B-B2E5-9731446859D1}"/>
                </a:ext>
              </a:extLst>
            </p:cNvPr>
            <p:cNvSpPr/>
            <p:nvPr/>
          </p:nvSpPr>
          <p:spPr>
            <a:xfrm>
              <a:off x="910080" y="3060000"/>
              <a:ext cx="1137240" cy="113724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" name="CustomShape 10">
              <a:extLst>
                <a:ext uri="{FF2B5EF4-FFF2-40B4-BE49-F238E27FC236}">
                  <a16:creationId xmlns:a16="http://schemas.microsoft.com/office/drawing/2014/main" id="{4B5B445A-AE60-44EB-8992-457C5E542195}"/>
                </a:ext>
              </a:extLst>
            </p:cNvPr>
            <p:cNvSpPr/>
            <p:nvPr/>
          </p:nvSpPr>
          <p:spPr>
            <a:xfrm>
              <a:off x="1239120" y="1810440"/>
              <a:ext cx="479520" cy="39384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sz="2000" b="1" strike="noStrike" spc="-1" dirty="0">
                  <a:solidFill>
                    <a:srgbClr val="595959"/>
                  </a:solidFill>
                  <a:latin typeface="Arial"/>
                  <a:ea typeface="DejaVu Sans"/>
                </a:rPr>
                <a:t>AI</a:t>
              </a:r>
              <a:endParaRPr lang="en-US" sz="2000" b="0" strike="noStrike" spc="-1" dirty="0">
                <a:latin typeface="Arial"/>
              </a:endParaRPr>
            </a:p>
          </p:txBody>
        </p:sp>
        <p:sp>
          <p:nvSpPr>
            <p:cNvPr id="8" name="CustomShape 11">
              <a:extLst>
                <a:ext uri="{FF2B5EF4-FFF2-40B4-BE49-F238E27FC236}">
                  <a16:creationId xmlns:a16="http://schemas.microsoft.com/office/drawing/2014/main" id="{8AF2FCF0-EEBC-4A27-8641-C73BC2A0FA4E}"/>
                </a:ext>
              </a:extLst>
            </p:cNvPr>
            <p:cNvSpPr/>
            <p:nvPr/>
          </p:nvSpPr>
          <p:spPr>
            <a:xfrm>
              <a:off x="1193040" y="2239560"/>
              <a:ext cx="571680" cy="39384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sz="2000" b="1" strike="noStrike" spc="-1">
                  <a:solidFill>
                    <a:srgbClr val="595959"/>
                  </a:solidFill>
                  <a:latin typeface="Arial"/>
                  <a:ea typeface="DejaVu Sans"/>
                </a:rPr>
                <a:t>ML</a:t>
              </a:r>
              <a:endParaRPr lang="en-US" sz="2000" b="0" strike="noStrike" spc="-1">
                <a:latin typeface="Arial"/>
              </a:endParaRPr>
            </a:p>
          </p:txBody>
        </p:sp>
        <p:sp>
          <p:nvSpPr>
            <p:cNvPr id="9" name="CustomShape 12">
              <a:extLst>
                <a:ext uri="{FF2B5EF4-FFF2-40B4-BE49-F238E27FC236}">
                  <a16:creationId xmlns:a16="http://schemas.microsoft.com/office/drawing/2014/main" id="{8F9610B4-6C25-4CCC-BA58-5AD8FEAF5767}"/>
                </a:ext>
              </a:extLst>
            </p:cNvPr>
            <p:cNvSpPr/>
            <p:nvPr/>
          </p:nvSpPr>
          <p:spPr>
            <a:xfrm>
              <a:off x="1193040" y="2632320"/>
              <a:ext cx="571680" cy="39384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sz="2000" b="1" strike="noStrike" spc="-1">
                  <a:solidFill>
                    <a:srgbClr val="595959"/>
                  </a:solidFill>
                  <a:latin typeface="Arial"/>
                  <a:ea typeface="DejaVu Sans"/>
                </a:rPr>
                <a:t>NN</a:t>
              </a:r>
              <a:endParaRPr lang="en-US" sz="2000" b="0" strike="noStrike" spc="-1">
                <a:latin typeface="Arial"/>
              </a:endParaRPr>
            </a:p>
          </p:txBody>
        </p:sp>
        <p:sp>
          <p:nvSpPr>
            <p:cNvPr id="10" name="CustomShape 13">
              <a:extLst>
                <a:ext uri="{FF2B5EF4-FFF2-40B4-BE49-F238E27FC236}">
                  <a16:creationId xmlns:a16="http://schemas.microsoft.com/office/drawing/2014/main" id="{D391B396-3B67-4247-8D67-678ED70C0D8D}"/>
                </a:ext>
              </a:extLst>
            </p:cNvPr>
            <p:cNvSpPr/>
            <p:nvPr/>
          </p:nvSpPr>
          <p:spPr>
            <a:xfrm>
              <a:off x="1193040" y="3398400"/>
              <a:ext cx="571680" cy="39384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sz="2000" b="1" strike="noStrike" spc="-1">
                  <a:solidFill>
                    <a:srgbClr val="D9D9D9"/>
                  </a:solidFill>
                  <a:latin typeface="Arial"/>
                  <a:ea typeface="DejaVu Sans"/>
                </a:rPr>
                <a:t>DL</a:t>
              </a:r>
              <a:endParaRPr lang="en-US" sz="2000" b="0" strike="noStrike" spc="-1">
                <a:latin typeface="Arial"/>
              </a:endParaRPr>
            </a:p>
          </p:txBody>
        </p:sp>
      </p:grpSp>
      <p:sp>
        <p:nvSpPr>
          <p:cNvPr id="11" name="CustomShape 14">
            <a:extLst>
              <a:ext uri="{FF2B5EF4-FFF2-40B4-BE49-F238E27FC236}">
                <a16:creationId xmlns:a16="http://schemas.microsoft.com/office/drawing/2014/main" id="{B089CF2F-F149-442E-9840-DFCC75EAD000}"/>
              </a:ext>
            </a:extLst>
          </p:cNvPr>
          <p:cNvSpPr/>
          <p:nvPr/>
        </p:nvSpPr>
        <p:spPr>
          <a:xfrm>
            <a:off x="150120" y="4421160"/>
            <a:ext cx="2657160" cy="94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DejaVu Sans"/>
              </a:rPr>
              <a:t>AI = artificial intelligence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DejaVu Sans"/>
              </a:rPr>
              <a:t>ML = machine learning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DejaVu Sans"/>
              </a:rPr>
              <a:t>NN = neural network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DejaVu Sans"/>
              </a:rPr>
              <a:t>DL = deep learning</a:t>
            </a:r>
            <a:endParaRPr lang="en-US" sz="1400" b="0" strike="noStrike" spc="-1">
              <a:latin typeface="Arial"/>
            </a:endParaRPr>
          </a:p>
        </p:txBody>
      </p: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AD3E7678-429B-4E07-BEB7-70B58DA11414}"/>
              </a:ext>
            </a:extLst>
          </p:cNvPr>
          <p:cNvGrpSpPr/>
          <p:nvPr/>
        </p:nvGrpSpPr>
        <p:grpSpPr>
          <a:xfrm>
            <a:off x="0" y="0"/>
            <a:ext cx="9144000" cy="792000"/>
            <a:chOff x="0" y="0"/>
            <a:chExt cx="9144000" cy="792000"/>
          </a:xfrm>
        </p:grpSpPr>
        <p:sp>
          <p:nvSpPr>
            <p:cNvPr id="13" name="Forme libre 1">
              <a:extLst>
                <a:ext uri="{FF2B5EF4-FFF2-40B4-BE49-F238E27FC236}">
                  <a16:creationId xmlns:a16="http://schemas.microsoft.com/office/drawing/2014/main" id="{38867EA4-959D-41B4-9FF2-322CEC465FBE}"/>
                </a:ext>
              </a:extLst>
            </p:cNvPr>
            <p:cNvSpPr/>
            <p:nvPr/>
          </p:nvSpPr>
          <p:spPr>
            <a:xfrm>
              <a:off x="0" y="0"/>
              <a:ext cx="9144000" cy="7920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DDDDDD"/>
            </a:solidFill>
            <a:ln w="19080">
              <a:solidFill>
                <a:srgbClr val="000000"/>
              </a:solidFill>
              <a:prstDash val="solid"/>
            </a:ln>
          </p:spPr>
          <p:txBody>
            <a:bodyPr wrap="none" lIns="99360" tIns="54360" rIns="99360" bIns="54360" anchor="ctr" anchorCtr="0" compatLnSpc="0">
              <a:noAutofit/>
            </a:bodyPr>
            <a:lstStyle/>
            <a:p>
              <a:pPr marL="0" marR="0" lvl="0" indent="0" algn="l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fr-FR" sz="1800" b="0" i="0" u="none" strike="noStrike" kern="1200" cap="none" spc="0" baseline="0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012DF2B9-E894-48D5-B9D7-5DA30DAC9431}"/>
                </a:ext>
              </a:extLst>
            </p:cNvPr>
            <p:cNvSpPr txBox="1"/>
            <p:nvPr/>
          </p:nvSpPr>
          <p:spPr>
            <a:xfrm>
              <a:off x="0" y="173621"/>
              <a:ext cx="9144000" cy="50381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0000" tIns="45000" rIns="90000" bIns="45000" anchorCtr="0" compatLnSpc="0">
              <a:spAutoFit/>
            </a:bodyPr>
            <a:lstStyle/>
            <a:p>
              <a:pPr marL="0" marR="0" lvl="0" indent="0" algn="ctr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fr-FR" sz="2800" dirty="0">
                  <a:highlight>
                    <a:scrgbClr r="0" g="0" b="0">
                      <a:alpha val="0"/>
                    </a:scrgbClr>
                  </a:highlight>
                  <a:latin typeface="arial" pitchFamily="34"/>
                  <a:ea typeface="Noto Sans CJK SC Regular" pitchFamily="2"/>
                  <a:cs typeface="FreeSans" pitchFamily="2"/>
                </a:rPr>
                <a:t>Machine Learning vs. </a:t>
              </a:r>
              <a:r>
                <a:rPr lang="fr-FR" sz="2800" dirty="0" err="1">
                  <a:highlight>
                    <a:scrgbClr r="0" g="0" b="0">
                      <a:alpha val="0"/>
                    </a:scrgbClr>
                  </a:highlight>
                  <a:latin typeface="arial" pitchFamily="34"/>
                  <a:ea typeface="Noto Sans CJK SC Regular" pitchFamily="2"/>
                  <a:cs typeface="FreeSans" pitchFamily="2"/>
                </a:rPr>
                <a:t>Deep</a:t>
              </a:r>
              <a:r>
                <a:rPr lang="fr-FR" sz="2800" dirty="0">
                  <a:highlight>
                    <a:scrgbClr r="0" g="0" b="0">
                      <a:alpha val="0"/>
                    </a:scrgbClr>
                  </a:highlight>
                  <a:latin typeface="arial" pitchFamily="34"/>
                  <a:ea typeface="Noto Sans CJK SC Regular" pitchFamily="2"/>
                  <a:cs typeface="FreeSans" pitchFamily="2"/>
                </a:rPr>
                <a:t> Learning</a:t>
              </a:r>
              <a:endParaRPr lang="fr-FR" sz="2800" b="0" i="0" u="none" strike="noStrike" kern="1200" cap="none" spc="0" baseline="0" dirty="0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arial" pitchFamily="34"/>
                <a:ea typeface="Noto Sans CJK SC Regular" pitchFamily="2"/>
                <a:cs typeface="FreeSans" pitchFamily="2"/>
              </a:endParaRPr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BEEBEAC6-CB87-49B9-ACCD-D50CE9509159}"/>
              </a:ext>
            </a:extLst>
          </p:cNvPr>
          <p:cNvSpPr/>
          <p:nvPr/>
        </p:nvSpPr>
        <p:spPr>
          <a:xfrm>
            <a:off x="5113539" y="4637570"/>
            <a:ext cx="359162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Pic Credit: </a:t>
            </a:r>
            <a:r>
              <a:rPr lang="en-US" sz="1000" dirty="0" err="1">
                <a:latin typeface="Arial" panose="020B0604020202020204" pitchFamily="34" charset="0"/>
                <a:cs typeface="Arial" panose="020B0604020202020204" pitchFamily="34" charset="0"/>
              </a:rPr>
              <a:t>Xenonstack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 | Machine Learning vs Deep Learning</a:t>
            </a:r>
            <a:endParaRPr lang="fr-FR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41F2835A-12A9-49BC-A3EC-E449A87858BC}"/>
              </a:ext>
            </a:extLst>
          </p:cNvPr>
          <p:cNvSpPr txBox="1"/>
          <p:nvPr/>
        </p:nvSpPr>
        <p:spPr>
          <a:xfrm>
            <a:off x="293914" y="5627917"/>
            <a:ext cx="8411246" cy="70788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Machine Learning algorithms are searching for a useful representations of the input data. </a:t>
            </a:r>
          </a:p>
        </p:txBody>
      </p:sp>
      <p:sp>
        <p:nvSpPr>
          <p:cNvPr id="16" name="Espace réservé du numéro de diapositive 15">
            <a:extLst>
              <a:ext uri="{FF2B5EF4-FFF2-40B4-BE49-F238E27FC236}">
                <a16:creationId xmlns:a16="http://schemas.microsoft.com/office/drawing/2014/main" id="{8CEA78BF-8F43-4627-8916-E215136054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5CB64-B36B-4367-8B88-6F3791B72476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6898789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e 17">
            <a:extLst>
              <a:ext uri="{FF2B5EF4-FFF2-40B4-BE49-F238E27FC236}">
                <a16:creationId xmlns:a16="http://schemas.microsoft.com/office/drawing/2014/main" id="{36B26FE9-33B3-4E33-A4EA-B1476ECDC0D7}"/>
              </a:ext>
            </a:extLst>
          </p:cNvPr>
          <p:cNvGrpSpPr/>
          <p:nvPr/>
        </p:nvGrpSpPr>
        <p:grpSpPr>
          <a:xfrm>
            <a:off x="0" y="0"/>
            <a:ext cx="9144000" cy="792000"/>
            <a:chOff x="0" y="0"/>
            <a:chExt cx="9144000" cy="792000"/>
          </a:xfrm>
        </p:grpSpPr>
        <p:sp>
          <p:nvSpPr>
            <p:cNvPr id="19" name="Forme libre 1">
              <a:extLst>
                <a:ext uri="{FF2B5EF4-FFF2-40B4-BE49-F238E27FC236}">
                  <a16:creationId xmlns:a16="http://schemas.microsoft.com/office/drawing/2014/main" id="{FC0653B4-022D-4057-A049-1D85E68392E4}"/>
                </a:ext>
              </a:extLst>
            </p:cNvPr>
            <p:cNvSpPr/>
            <p:nvPr/>
          </p:nvSpPr>
          <p:spPr>
            <a:xfrm>
              <a:off x="0" y="0"/>
              <a:ext cx="9144000" cy="7920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DDDDDD"/>
            </a:solidFill>
            <a:ln w="19080">
              <a:solidFill>
                <a:srgbClr val="000000"/>
              </a:solidFill>
              <a:prstDash val="solid"/>
            </a:ln>
          </p:spPr>
          <p:txBody>
            <a:bodyPr wrap="none" lIns="99360" tIns="54360" rIns="99360" bIns="54360" anchor="ctr" anchorCtr="0" compatLnSpc="0">
              <a:noAutofit/>
            </a:bodyPr>
            <a:lstStyle/>
            <a:p>
              <a:pPr marL="0" marR="0" lvl="0" indent="0" algn="l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fr-FR" sz="1800" b="0" i="0" u="none" strike="noStrike" kern="1200" cap="none" spc="0" baseline="0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20" name="ZoneTexte 19">
              <a:extLst>
                <a:ext uri="{FF2B5EF4-FFF2-40B4-BE49-F238E27FC236}">
                  <a16:creationId xmlns:a16="http://schemas.microsoft.com/office/drawing/2014/main" id="{1A2F16BE-4C6A-41E0-A32B-F75376025C03}"/>
                </a:ext>
              </a:extLst>
            </p:cNvPr>
            <p:cNvSpPr txBox="1"/>
            <p:nvPr/>
          </p:nvSpPr>
          <p:spPr>
            <a:xfrm>
              <a:off x="0" y="173621"/>
              <a:ext cx="9144000" cy="50381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0000" tIns="45000" rIns="90000" bIns="45000" anchorCtr="0" compatLnSpc="0">
              <a:spAutoFit/>
            </a:bodyPr>
            <a:lstStyle/>
            <a:p>
              <a:pPr marL="0" marR="0" lvl="0" indent="0" algn="ctr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en-US" sz="2800" b="0" i="0" u="none" strike="noStrike" kern="1200" cap="none" spc="0" baseline="0" dirty="0">
                  <a:ln>
                    <a:noFill/>
                  </a:ln>
                  <a:highlight>
                    <a:scrgbClr r="0" g="0" b="0">
                      <a:alpha val="0"/>
                    </a:scrgbClr>
                  </a:highlight>
                  <a:latin typeface="arial" pitchFamily="34"/>
                  <a:ea typeface="Noto Sans CJK SC Regular" pitchFamily="2"/>
                  <a:cs typeface="FreeSans" pitchFamily="2"/>
                </a:rPr>
                <a:t>Example 2 : </a:t>
              </a:r>
              <a:r>
                <a:rPr lang="en-US" sz="2800" dirty="0">
                  <a:highlight>
                    <a:scrgbClr r="0" g="0" b="0">
                      <a:alpha val="0"/>
                    </a:scrgbClr>
                  </a:highlight>
                  <a:latin typeface="arial" pitchFamily="34"/>
                  <a:ea typeface="Noto Sans CJK SC Regular" pitchFamily="2"/>
                  <a:cs typeface="FreeSans" pitchFamily="2"/>
                </a:rPr>
                <a:t>classify non-linearly separable data</a:t>
              </a:r>
              <a:endParaRPr lang="en-US" sz="2800" b="0" i="0" u="none" strike="noStrike" kern="1200" cap="none" spc="0" baseline="0" dirty="0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arial" pitchFamily="34"/>
                <a:ea typeface="Noto Sans CJK SC Regular" pitchFamily="2"/>
                <a:cs typeface="FreeSans" pitchFamily="2"/>
              </a:endParaRPr>
            </a:p>
          </p:txBody>
        </p:sp>
      </p:grpSp>
      <p:sp>
        <p:nvSpPr>
          <p:cNvPr id="60" name="ZoneTexte 59">
            <a:extLst>
              <a:ext uri="{FF2B5EF4-FFF2-40B4-BE49-F238E27FC236}">
                <a16:creationId xmlns:a16="http://schemas.microsoft.com/office/drawing/2014/main" id="{DA9145E0-FEBD-4153-AC34-E86106D5B603}"/>
              </a:ext>
            </a:extLst>
          </p:cNvPr>
          <p:cNvSpPr txBox="1"/>
          <p:nvPr/>
        </p:nvSpPr>
        <p:spPr>
          <a:xfrm>
            <a:off x="924791" y="1429964"/>
            <a:ext cx="7294418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>
                <a:latin typeface="Arial" panose="020B0604020202020204" pitchFamily="34" charset="0"/>
                <a:cs typeface="Arial" panose="020B0604020202020204" pitchFamily="34" charset="0"/>
              </a:rPr>
              <a:t>Example n°2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Clusterization_not_linearly_separated_parabole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3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171700" lvl="4" indent="-342900">
              <a:buFont typeface="+mj-lt"/>
              <a:buAutoNum type="arabicPeriod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Observe the limitations of single-layer model</a:t>
            </a:r>
          </a:p>
          <a:p>
            <a:pPr marL="2171700" lvl="4" indent="-342900">
              <a:buFont typeface="+mj-lt"/>
              <a:buAutoNum type="arabicPeriod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Find a simple architecture able to solve this classification problem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" name="Espace réservé du numéro de diapositive 60">
            <a:extLst>
              <a:ext uri="{FF2B5EF4-FFF2-40B4-BE49-F238E27FC236}">
                <a16:creationId xmlns:a16="http://schemas.microsoft.com/office/drawing/2014/main" id="{D4E48D8B-2ADA-4A09-A9A6-1401DB8B9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AA45CB64-B36B-4367-8B88-6F3791B72476}" type="slidenum">
              <a:rPr lang="fr-FR" smtClean="0"/>
              <a:t>50</a:t>
            </a:fld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6D54F8C9-0FC3-4725-98EF-506E922A39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6115" y="3283712"/>
            <a:ext cx="2943742" cy="2880000"/>
          </a:xfrm>
          <a:prstGeom prst="rect">
            <a:avLst/>
          </a:prstGeom>
        </p:spPr>
      </p:pic>
      <p:pic>
        <p:nvPicPr>
          <p:cNvPr id="46" name="Image 45">
            <a:extLst>
              <a:ext uri="{FF2B5EF4-FFF2-40B4-BE49-F238E27FC236}">
                <a16:creationId xmlns:a16="http://schemas.microsoft.com/office/drawing/2014/main" id="{72C149F6-C4CA-43F2-9731-968690F0BA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7" y="3283712"/>
            <a:ext cx="2943742" cy="2880000"/>
          </a:xfrm>
          <a:prstGeom prst="rect">
            <a:avLst/>
          </a:prstGeom>
        </p:spPr>
      </p:pic>
      <p:grpSp>
        <p:nvGrpSpPr>
          <p:cNvPr id="73" name="Groupe 72">
            <a:extLst>
              <a:ext uri="{FF2B5EF4-FFF2-40B4-BE49-F238E27FC236}">
                <a16:creationId xmlns:a16="http://schemas.microsoft.com/office/drawing/2014/main" id="{2C6A6A8A-6CDE-412F-8CA7-0127F9300956}"/>
              </a:ext>
            </a:extLst>
          </p:cNvPr>
          <p:cNvGrpSpPr>
            <a:grpSpLocks noChangeAspect="1"/>
          </p:cNvGrpSpPr>
          <p:nvPr/>
        </p:nvGrpSpPr>
        <p:grpSpPr>
          <a:xfrm>
            <a:off x="3336324" y="3781876"/>
            <a:ext cx="2471351" cy="1593399"/>
            <a:chOff x="2907396" y="2586266"/>
            <a:chExt cx="4725864" cy="3045769"/>
          </a:xfrm>
        </p:grpSpPr>
        <p:sp>
          <p:nvSpPr>
            <p:cNvPr id="74" name="Ellipse 73">
              <a:extLst>
                <a:ext uri="{FF2B5EF4-FFF2-40B4-BE49-F238E27FC236}">
                  <a16:creationId xmlns:a16="http://schemas.microsoft.com/office/drawing/2014/main" id="{9C2D6525-78E5-4039-B3FB-958E922973BE}"/>
                </a:ext>
              </a:extLst>
            </p:cNvPr>
            <p:cNvSpPr/>
            <p:nvPr/>
          </p:nvSpPr>
          <p:spPr>
            <a:xfrm>
              <a:off x="7169574" y="3876854"/>
              <a:ext cx="463686" cy="464593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5" name="Connecteur droit avec flèche 74">
              <a:extLst>
                <a:ext uri="{FF2B5EF4-FFF2-40B4-BE49-F238E27FC236}">
                  <a16:creationId xmlns:a16="http://schemas.microsoft.com/office/drawing/2014/main" id="{A4B4E991-A76B-41E1-82EB-3DE6B5E80E65}"/>
                </a:ext>
              </a:extLst>
            </p:cNvPr>
            <p:cNvCxnSpPr>
              <a:cxnSpLocks/>
              <a:stCxn id="95" idx="6"/>
              <a:endCxn id="91" idx="2"/>
            </p:cNvCxnSpPr>
            <p:nvPr/>
          </p:nvCxnSpPr>
          <p:spPr>
            <a:xfrm>
              <a:off x="3371082" y="3663329"/>
              <a:ext cx="1667403" cy="87601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cteur droit avec flèche 75">
              <a:extLst>
                <a:ext uri="{FF2B5EF4-FFF2-40B4-BE49-F238E27FC236}">
                  <a16:creationId xmlns:a16="http://schemas.microsoft.com/office/drawing/2014/main" id="{EA82F457-5FEE-40C0-8EF9-ADFF7ABBB22D}"/>
                </a:ext>
              </a:extLst>
            </p:cNvPr>
            <p:cNvCxnSpPr>
              <a:cxnSpLocks/>
              <a:stCxn id="95" idx="6"/>
              <a:endCxn id="92" idx="2"/>
            </p:cNvCxnSpPr>
            <p:nvPr/>
          </p:nvCxnSpPr>
          <p:spPr>
            <a:xfrm>
              <a:off x="3371082" y="3663329"/>
              <a:ext cx="1667403" cy="173641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necteur droit avec flèche 76">
              <a:extLst>
                <a:ext uri="{FF2B5EF4-FFF2-40B4-BE49-F238E27FC236}">
                  <a16:creationId xmlns:a16="http://schemas.microsoft.com/office/drawing/2014/main" id="{CA807936-B176-45DD-8A92-83FEB3232B94}"/>
                </a:ext>
              </a:extLst>
            </p:cNvPr>
            <p:cNvCxnSpPr>
              <a:cxnSpLocks/>
              <a:stCxn id="96" idx="6"/>
              <a:endCxn id="91" idx="2"/>
            </p:cNvCxnSpPr>
            <p:nvPr/>
          </p:nvCxnSpPr>
          <p:spPr>
            <a:xfrm flipV="1">
              <a:off x="3371082" y="4539347"/>
              <a:ext cx="1667403" cy="1562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necteur droit avec flèche 77">
              <a:extLst>
                <a:ext uri="{FF2B5EF4-FFF2-40B4-BE49-F238E27FC236}">
                  <a16:creationId xmlns:a16="http://schemas.microsoft.com/office/drawing/2014/main" id="{1E45AB21-27CB-4EB9-ADB3-3C405C728C70}"/>
                </a:ext>
              </a:extLst>
            </p:cNvPr>
            <p:cNvCxnSpPr>
              <a:cxnSpLocks/>
              <a:stCxn id="96" idx="6"/>
              <a:endCxn id="92" idx="2"/>
            </p:cNvCxnSpPr>
            <p:nvPr/>
          </p:nvCxnSpPr>
          <p:spPr>
            <a:xfrm>
              <a:off x="3371082" y="4554973"/>
              <a:ext cx="1667403" cy="84476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cteur droit avec flèche 78">
              <a:extLst>
                <a:ext uri="{FF2B5EF4-FFF2-40B4-BE49-F238E27FC236}">
                  <a16:creationId xmlns:a16="http://schemas.microsoft.com/office/drawing/2014/main" id="{9AEA980C-5890-4905-899D-A3508D34079E}"/>
                </a:ext>
              </a:extLst>
            </p:cNvPr>
            <p:cNvCxnSpPr>
              <a:stCxn id="91" idx="6"/>
              <a:endCxn id="74" idx="2"/>
            </p:cNvCxnSpPr>
            <p:nvPr/>
          </p:nvCxnSpPr>
          <p:spPr>
            <a:xfrm flipV="1">
              <a:off x="5502171" y="4109151"/>
              <a:ext cx="1667403" cy="43019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cteur droit avec flèche 79">
              <a:extLst>
                <a:ext uri="{FF2B5EF4-FFF2-40B4-BE49-F238E27FC236}">
                  <a16:creationId xmlns:a16="http://schemas.microsoft.com/office/drawing/2014/main" id="{D0345DA6-03FF-40E1-97F4-4BFE2D306DF8}"/>
                </a:ext>
              </a:extLst>
            </p:cNvPr>
            <p:cNvCxnSpPr>
              <a:stCxn id="92" idx="6"/>
              <a:endCxn id="74" idx="2"/>
            </p:cNvCxnSpPr>
            <p:nvPr/>
          </p:nvCxnSpPr>
          <p:spPr>
            <a:xfrm flipV="1">
              <a:off x="5502171" y="4109151"/>
              <a:ext cx="1667403" cy="129058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1" name="Groupe 80">
              <a:extLst>
                <a:ext uri="{FF2B5EF4-FFF2-40B4-BE49-F238E27FC236}">
                  <a16:creationId xmlns:a16="http://schemas.microsoft.com/office/drawing/2014/main" id="{DE49285A-4750-4E1F-AE45-A682B2266E7A}"/>
                </a:ext>
              </a:extLst>
            </p:cNvPr>
            <p:cNvGrpSpPr/>
            <p:nvPr/>
          </p:nvGrpSpPr>
          <p:grpSpPr>
            <a:xfrm>
              <a:off x="2907396" y="3431032"/>
              <a:ext cx="463686" cy="1356237"/>
              <a:chOff x="3063260" y="1980536"/>
              <a:chExt cx="463686" cy="1356237"/>
            </a:xfrm>
          </p:grpSpPr>
          <p:sp>
            <p:nvSpPr>
              <p:cNvPr id="95" name="Ellipse 94">
                <a:extLst>
                  <a:ext uri="{FF2B5EF4-FFF2-40B4-BE49-F238E27FC236}">
                    <a16:creationId xmlns:a16="http://schemas.microsoft.com/office/drawing/2014/main" id="{F2C13804-6789-4FC0-A4CE-A76DE557713F}"/>
                  </a:ext>
                </a:extLst>
              </p:cNvPr>
              <p:cNvSpPr/>
              <p:nvPr/>
            </p:nvSpPr>
            <p:spPr>
              <a:xfrm>
                <a:off x="3063260" y="1980536"/>
                <a:ext cx="463686" cy="464593"/>
              </a:xfrm>
              <a:prstGeom prst="ellips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Ellipse 95">
                <a:extLst>
                  <a:ext uri="{FF2B5EF4-FFF2-40B4-BE49-F238E27FC236}">
                    <a16:creationId xmlns:a16="http://schemas.microsoft.com/office/drawing/2014/main" id="{1C2CE880-9C42-4D63-85B5-750A40C2F203}"/>
                  </a:ext>
                </a:extLst>
              </p:cNvPr>
              <p:cNvSpPr/>
              <p:nvPr/>
            </p:nvSpPr>
            <p:spPr>
              <a:xfrm>
                <a:off x="3063260" y="2872180"/>
                <a:ext cx="463686" cy="464593"/>
              </a:xfrm>
              <a:prstGeom prst="ellips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2" name="Groupe 81">
              <a:extLst>
                <a:ext uri="{FF2B5EF4-FFF2-40B4-BE49-F238E27FC236}">
                  <a16:creationId xmlns:a16="http://schemas.microsoft.com/office/drawing/2014/main" id="{CADEA039-0C06-4191-932F-3537B6F089DB}"/>
                </a:ext>
              </a:extLst>
            </p:cNvPr>
            <p:cNvGrpSpPr/>
            <p:nvPr/>
          </p:nvGrpSpPr>
          <p:grpSpPr>
            <a:xfrm>
              <a:off x="5038485" y="2586266"/>
              <a:ext cx="463686" cy="3045769"/>
              <a:chOff x="5194349" y="1191153"/>
              <a:chExt cx="463686" cy="3045769"/>
            </a:xfrm>
          </p:grpSpPr>
          <p:sp>
            <p:nvSpPr>
              <p:cNvPr id="91" name="Ellipse 90">
                <a:extLst>
                  <a:ext uri="{FF2B5EF4-FFF2-40B4-BE49-F238E27FC236}">
                    <a16:creationId xmlns:a16="http://schemas.microsoft.com/office/drawing/2014/main" id="{90631F69-A7F5-4C43-993D-85C43CFBA191}"/>
                  </a:ext>
                </a:extLst>
              </p:cNvPr>
              <p:cNvSpPr/>
              <p:nvPr/>
            </p:nvSpPr>
            <p:spPr>
              <a:xfrm>
                <a:off x="5194349" y="2911937"/>
                <a:ext cx="463686" cy="464593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Ellipse 91">
                <a:extLst>
                  <a:ext uri="{FF2B5EF4-FFF2-40B4-BE49-F238E27FC236}">
                    <a16:creationId xmlns:a16="http://schemas.microsoft.com/office/drawing/2014/main" id="{B06F67A6-9AB3-4404-AD47-C94D0FFAF2DE}"/>
                  </a:ext>
                </a:extLst>
              </p:cNvPr>
              <p:cNvSpPr/>
              <p:nvPr/>
            </p:nvSpPr>
            <p:spPr>
              <a:xfrm>
                <a:off x="5194349" y="3772329"/>
                <a:ext cx="463686" cy="464593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Ellipse 92">
                <a:extLst>
                  <a:ext uri="{FF2B5EF4-FFF2-40B4-BE49-F238E27FC236}">
                    <a16:creationId xmlns:a16="http://schemas.microsoft.com/office/drawing/2014/main" id="{D938D034-4DC9-4D23-AA8B-FD296A6B75C4}"/>
                  </a:ext>
                </a:extLst>
              </p:cNvPr>
              <p:cNvSpPr/>
              <p:nvPr/>
            </p:nvSpPr>
            <p:spPr>
              <a:xfrm>
                <a:off x="5194349" y="1191153"/>
                <a:ext cx="463686" cy="464593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Ellipse 93">
                <a:extLst>
                  <a:ext uri="{FF2B5EF4-FFF2-40B4-BE49-F238E27FC236}">
                    <a16:creationId xmlns:a16="http://schemas.microsoft.com/office/drawing/2014/main" id="{7C3A3D55-D151-4A22-83E7-42AEAB7FA065}"/>
                  </a:ext>
                </a:extLst>
              </p:cNvPr>
              <p:cNvSpPr/>
              <p:nvPr/>
            </p:nvSpPr>
            <p:spPr>
              <a:xfrm>
                <a:off x="5194349" y="2051545"/>
                <a:ext cx="463686" cy="464593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3" name="ZoneTexte 82">
              <a:extLst>
                <a:ext uri="{FF2B5EF4-FFF2-40B4-BE49-F238E27FC236}">
                  <a16:creationId xmlns:a16="http://schemas.microsoft.com/office/drawing/2014/main" id="{F06D5DF2-008D-4871-B3C8-11062E7F1377}"/>
                </a:ext>
              </a:extLst>
            </p:cNvPr>
            <p:cNvSpPr txBox="1"/>
            <p:nvPr/>
          </p:nvSpPr>
          <p:spPr>
            <a:xfrm>
              <a:off x="2972985" y="3403148"/>
              <a:ext cx="332509" cy="5076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</a:p>
          </p:txBody>
        </p:sp>
        <p:sp>
          <p:nvSpPr>
            <p:cNvPr id="84" name="ZoneTexte 83">
              <a:extLst>
                <a:ext uri="{FF2B5EF4-FFF2-40B4-BE49-F238E27FC236}">
                  <a16:creationId xmlns:a16="http://schemas.microsoft.com/office/drawing/2014/main" id="{13ABF663-E069-4076-ACE9-A521E5C5C17A}"/>
                </a:ext>
              </a:extLst>
            </p:cNvPr>
            <p:cNvSpPr txBox="1"/>
            <p:nvPr/>
          </p:nvSpPr>
          <p:spPr>
            <a:xfrm>
              <a:off x="2972985" y="4321206"/>
              <a:ext cx="332510" cy="507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Y</a:t>
              </a:r>
            </a:p>
          </p:txBody>
        </p:sp>
        <p:cxnSp>
          <p:nvCxnSpPr>
            <p:cNvPr id="85" name="Connecteur droit avec flèche 84">
              <a:extLst>
                <a:ext uri="{FF2B5EF4-FFF2-40B4-BE49-F238E27FC236}">
                  <a16:creationId xmlns:a16="http://schemas.microsoft.com/office/drawing/2014/main" id="{7B04F8AD-C60A-4EFA-BB05-50BB2E9DA59A}"/>
                </a:ext>
              </a:extLst>
            </p:cNvPr>
            <p:cNvCxnSpPr>
              <a:stCxn id="95" idx="6"/>
              <a:endCxn id="94" idx="2"/>
            </p:cNvCxnSpPr>
            <p:nvPr/>
          </p:nvCxnSpPr>
          <p:spPr>
            <a:xfrm>
              <a:off x="3371082" y="3663329"/>
              <a:ext cx="1667403" cy="1562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necteur droit avec flèche 85">
              <a:extLst>
                <a:ext uri="{FF2B5EF4-FFF2-40B4-BE49-F238E27FC236}">
                  <a16:creationId xmlns:a16="http://schemas.microsoft.com/office/drawing/2014/main" id="{2D334E63-B491-4273-877D-A19405953F86}"/>
                </a:ext>
              </a:extLst>
            </p:cNvPr>
            <p:cNvCxnSpPr>
              <a:cxnSpLocks/>
              <a:stCxn id="95" idx="6"/>
              <a:endCxn id="93" idx="2"/>
            </p:cNvCxnSpPr>
            <p:nvPr/>
          </p:nvCxnSpPr>
          <p:spPr>
            <a:xfrm flipV="1">
              <a:off x="3371082" y="2818563"/>
              <a:ext cx="1667403" cy="84476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necteur droit avec flèche 86">
              <a:extLst>
                <a:ext uri="{FF2B5EF4-FFF2-40B4-BE49-F238E27FC236}">
                  <a16:creationId xmlns:a16="http://schemas.microsoft.com/office/drawing/2014/main" id="{C349C32F-8F61-4C7C-9661-F22B78D644C0}"/>
                </a:ext>
              </a:extLst>
            </p:cNvPr>
            <p:cNvCxnSpPr>
              <a:stCxn id="96" idx="6"/>
              <a:endCxn id="93" idx="2"/>
            </p:cNvCxnSpPr>
            <p:nvPr/>
          </p:nvCxnSpPr>
          <p:spPr>
            <a:xfrm flipV="1">
              <a:off x="3371082" y="2818563"/>
              <a:ext cx="1667403" cy="173641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cteur droit avec flèche 87">
              <a:extLst>
                <a:ext uri="{FF2B5EF4-FFF2-40B4-BE49-F238E27FC236}">
                  <a16:creationId xmlns:a16="http://schemas.microsoft.com/office/drawing/2014/main" id="{3DD69478-E49A-415E-A9A6-30950251357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71082" y="3661817"/>
              <a:ext cx="1667403" cy="87601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cteur droit avec flèche 88">
              <a:extLst>
                <a:ext uri="{FF2B5EF4-FFF2-40B4-BE49-F238E27FC236}">
                  <a16:creationId xmlns:a16="http://schemas.microsoft.com/office/drawing/2014/main" id="{E3B8CDFE-C548-4EA7-BE50-8D1A2205AF3F}"/>
                </a:ext>
              </a:extLst>
            </p:cNvPr>
            <p:cNvCxnSpPr>
              <a:stCxn id="93" idx="6"/>
              <a:endCxn id="74" idx="2"/>
            </p:cNvCxnSpPr>
            <p:nvPr/>
          </p:nvCxnSpPr>
          <p:spPr>
            <a:xfrm>
              <a:off x="5502171" y="2818563"/>
              <a:ext cx="1667403" cy="129058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cteur droit avec flèche 89">
              <a:extLst>
                <a:ext uri="{FF2B5EF4-FFF2-40B4-BE49-F238E27FC236}">
                  <a16:creationId xmlns:a16="http://schemas.microsoft.com/office/drawing/2014/main" id="{E366287E-942D-4664-B837-8D330BD4B4C8}"/>
                </a:ext>
              </a:extLst>
            </p:cNvPr>
            <p:cNvCxnSpPr>
              <a:stCxn id="94" idx="6"/>
              <a:endCxn id="74" idx="2"/>
            </p:cNvCxnSpPr>
            <p:nvPr/>
          </p:nvCxnSpPr>
          <p:spPr>
            <a:xfrm>
              <a:off x="5502171" y="3678955"/>
              <a:ext cx="1667403" cy="43019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9086962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1FB99947-DBD6-4EA9-80C6-CB076AF278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5CB64-B36B-4367-8B88-6F3791B72476}" type="slidenum">
              <a:rPr lang="fr-FR" smtClean="0"/>
              <a:t>51</a:t>
            </a:fld>
            <a:endParaRPr lang="fr-FR"/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E2FC7BA3-80DC-44FC-8487-9DF2304ECFD1}"/>
              </a:ext>
            </a:extLst>
          </p:cNvPr>
          <p:cNvGrpSpPr/>
          <p:nvPr/>
        </p:nvGrpSpPr>
        <p:grpSpPr>
          <a:xfrm>
            <a:off x="0" y="0"/>
            <a:ext cx="9144000" cy="792000"/>
            <a:chOff x="0" y="0"/>
            <a:chExt cx="9144000" cy="792000"/>
          </a:xfrm>
        </p:grpSpPr>
        <p:sp>
          <p:nvSpPr>
            <p:cNvPr id="4" name="Forme libre 1">
              <a:extLst>
                <a:ext uri="{FF2B5EF4-FFF2-40B4-BE49-F238E27FC236}">
                  <a16:creationId xmlns:a16="http://schemas.microsoft.com/office/drawing/2014/main" id="{81DE3947-ED14-4A04-A4C0-FB4893EAF5A1}"/>
                </a:ext>
              </a:extLst>
            </p:cNvPr>
            <p:cNvSpPr/>
            <p:nvPr/>
          </p:nvSpPr>
          <p:spPr>
            <a:xfrm>
              <a:off x="0" y="0"/>
              <a:ext cx="9144000" cy="7920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DDDDDD"/>
            </a:solidFill>
            <a:ln w="19080">
              <a:solidFill>
                <a:srgbClr val="000000"/>
              </a:solidFill>
              <a:prstDash val="solid"/>
            </a:ln>
          </p:spPr>
          <p:txBody>
            <a:bodyPr wrap="none" lIns="99360" tIns="54360" rIns="99360" bIns="54360" anchor="ctr" anchorCtr="0" compatLnSpc="0">
              <a:noAutofit/>
            </a:bodyPr>
            <a:lstStyle/>
            <a:p>
              <a:pPr marL="0" marR="0" lvl="0" indent="0" algn="l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fr-FR" sz="1800" b="0" i="0" u="none" strike="noStrike" kern="1200" cap="none" spc="0" baseline="0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5" name="ZoneTexte 4">
              <a:extLst>
                <a:ext uri="{FF2B5EF4-FFF2-40B4-BE49-F238E27FC236}">
                  <a16:creationId xmlns:a16="http://schemas.microsoft.com/office/drawing/2014/main" id="{8F5BC078-FE0C-44FC-8A18-1DA0DE86A598}"/>
                </a:ext>
              </a:extLst>
            </p:cNvPr>
            <p:cNvSpPr txBox="1"/>
            <p:nvPr/>
          </p:nvSpPr>
          <p:spPr>
            <a:xfrm>
              <a:off x="0" y="173621"/>
              <a:ext cx="9144000" cy="50381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0000" tIns="45000" rIns="90000" bIns="45000" anchorCtr="0" compatLnSpc="0">
              <a:spAutoFit/>
            </a:bodyPr>
            <a:lstStyle/>
            <a:p>
              <a:pPr marL="0" marR="0" lvl="0" indent="0" algn="ctr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en-US" sz="2800" b="0" i="0" u="none" strike="noStrike" kern="1200" cap="none" spc="0" baseline="0" dirty="0">
                  <a:ln>
                    <a:noFill/>
                  </a:ln>
                  <a:highlight>
                    <a:scrgbClr r="0" g="0" b="0">
                      <a:alpha val="0"/>
                    </a:scrgbClr>
                  </a:highlight>
                  <a:latin typeface="arial" pitchFamily="34"/>
                  <a:ea typeface="Noto Sans CJK SC Regular" pitchFamily="2"/>
                  <a:cs typeface="FreeSans" pitchFamily="2"/>
                </a:rPr>
                <a:t>Example 2 : </a:t>
              </a:r>
              <a:r>
                <a:rPr lang="en-US" sz="2800" dirty="0">
                  <a:highlight>
                    <a:scrgbClr r="0" g="0" b="0">
                      <a:alpha val="0"/>
                    </a:scrgbClr>
                  </a:highlight>
                  <a:latin typeface="arial" pitchFamily="34"/>
                  <a:ea typeface="Noto Sans CJK SC Regular" pitchFamily="2"/>
                  <a:cs typeface="FreeSans" pitchFamily="2"/>
                </a:rPr>
                <a:t>classify non-linearly separable data</a:t>
              </a:r>
              <a:endParaRPr lang="en-US" sz="2800" b="0" i="0" u="none" strike="noStrike" kern="1200" cap="none" spc="0" baseline="0" dirty="0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arial" pitchFamily="34"/>
                <a:ea typeface="Noto Sans CJK SC Regular" pitchFamily="2"/>
                <a:cs typeface="FreeSans" pitchFamily="2"/>
              </a:endParaRPr>
            </a:p>
          </p:txBody>
        </p:sp>
      </p:grpSp>
      <p:sp>
        <p:nvSpPr>
          <p:cNvPr id="6" name="ZoneTexte 5">
            <a:extLst>
              <a:ext uri="{FF2B5EF4-FFF2-40B4-BE49-F238E27FC236}">
                <a16:creationId xmlns:a16="http://schemas.microsoft.com/office/drawing/2014/main" id="{6B7462FE-8664-4965-8143-01518DC720CA}"/>
              </a:ext>
            </a:extLst>
          </p:cNvPr>
          <p:cNvSpPr txBox="1"/>
          <p:nvPr/>
        </p:nvSpPr>
        <p:spPr>
          <a:xfrm>
            <a:off x="228599" y="1205938"/>
            <a:ext cx="8686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indent="-400050">
              <a:buFont typeface="+mj-lt"/>
              <a:buAutoNum type="romanU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Try to train the classifier with one single neuron :</a:t>
            </a:r>
          </a:p>
          <a:p>
            <a:pPr marL="400050" indent="-400050">
              <a:buFont typeface="+mj-lt"/>
              <a:buAutoNum type="romanUcPeriod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00050" indent="-400050">
              <a:buFont typeface="+mj-lt"/>
              <a:buAutoNum type="romanU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Repeat the same procedure using more neurons to “fit” the model :</a:t>
            </a:r>
          </a:p>
          <a:p>
            <a:pPr marL="400050" indent="-400050">
              <a:buFont typeface="+mj-lt"/>
              <a:buAutoNum type="romanUcPeriod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00050" indent="-400050">
              <a:buFont typeface="+mj-lt"/>
              <a:buAutoNum type="romanUcPeriod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2" name="Groupe 31">
            <a:extLst>
              <a:ext uri="{FF2B5EF4-FFF2-40B4-BE49-F238E27FC236}">
                <a16:creationId xmlns:a16="http://schemas.microsoft.com/office/drawing/2014/main" id="{6E500DBD-F6D5-4955-9B35-12FBC289C881}"/>
              </a:ext>
            </a:extLst>
          </p:cNvPr>
          <p:cNvGrpSpPr>
            <a:grpSpLocks noChangeAspect="1"/>
          </p:cNvGrpSpPr>
          <p:nvPr/>
        </p:nvGrpSpPr>
        <p:grpSpPr>
          <a:xfrm>
            <a:off x="2980132" y="2464105"/>
            <a:ext cx="2864160" cy="1846662"/>
            <a:chOff x="2907396" y="2586266"/>
            <a:chExt cx="4725864" cy="3045769"/>
          </a:xfrm>
        </p:grpSpPr>
        <p:sp>
          <p:nvSpPr>
            <p:cNvPr id="35" name="Ellipse 34">
              <a:extLst>
                <a:ext uri="{FF2B5EF4-FFF2-40B4-BE49-F238E27FC236}">
                  <a16:creationId xmlns:a16="http://schemas.microsoft.com/office/drawing/2014/main" id="{19406505-805A-4EF1-AA9A-8128FEE55AE9}"/>
                </a:ext>
              </a:extLst>
            </p:cNvPr>
            <p:cNvSpPr/>
            <p:nvPr/>
          </p:nvSpPr>
          <p:spPr>
            <a:xfrm>
              <a:off x="7169574" y="3876854"/>
              <a:ext cx="463686" cy="464593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9" name="Connecteur droit avec flèche 38">
              <a:extLst>
                <a:ext uri="{FF2B5EF4-FFF2-40B4-BE49-F238E27FC236}">
                  <a16:creationId xmlns:a16="http://schemas.microsoft.com/office/drawing/2014/main" id="{DB1CE52E-9F62-490A-AD38-0F35C23FF5B7}"/>
                </a:ext>
              </a:extLst>
            </p:cNvPr>
            <p:cNvCxnSpPr>
              <a:cxnSpLocks/>
              <a:stCxn id="70" idx="6"/>
              <a:endCxn id="66" idx="2"/>
            </p:cNvCxnSpPr>
            <p:nvPr/>
          </p:nvCxnSpPr>
          <p:spPr>
            <a:xfrm>
              <a:off x="3371082" y="3663329"/>
              <a:ext cx="1667403" cy="87601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cteur droit avec flèche 39">
              <a:extLst>
                <a:ext uri="{FF2B5EF4-FFF2-40B4-BE49-F238E27FC236}">
                  <a16:creationId xmlns:a16="http://schemas.microsoft.com/office/drawing/2014/main" id="{D2ECF790-BDE8-4672-81AF-71FC1E451D88}"/>
                </a:ext>
              </a:extLst>
            </p:cNvPr>
            <p:cNvCxnSpPr>
              <a:cxnSpLocks/>
              <a:stCxn id="70" idx="6"/>
              <a:endCxn id="67" idx="2"/>
            </p:cNvCxnSpPr>
            <p:nvPr/>
          </p:nvCxnSpPr>
          <p:spPr>
            <a:xfrm>
              <a:off x="3371082" y="3663329"/>
              <a:ext cx="1667403" cy="173641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cteur droit avec flèche 40">
              <a:extLst>
                <a:ext uri="{FF2B5EF4-FFF2-40B4-BE49-F238E27FC236}">
                  <a16:creationId xmlns:a16="http://schemas.microsoft.com/office/drawing/2014/main" id="{9BCC3862-96DE-463A-BC52-2DA6748E255B}"/>
                </a:ext>
              </a:extLst>
            </p:cNvPr>
            <p:cNvCxnSpPr>
              <a:cxnSpLocks/>
              <a:stCxn id="71" idx="6"/>
              <a:endCxn id="66" idx="2"/>
            </p:cNvCxnSpPr>
            <p:nvPr/>
          </p:nvCxnSpPr>
          <p:spPr>
            <a:xfrm flipV="1">
              <a:off x="3371082" y="4539347"/>
              <a:ext cx="1667403" cy="1562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cteur droit avec flèche 41">
              <a:extLst>
                <a:ext uri="{FF2B5EF4-FFF2-40B4-BE49-F238E27FC236}">
                  <a16:creationId xmlns:a16="http://schemas.microsoft.com/office/drawing/2014/main" id="{60DFFFBD-4A4A-4CEB-953E-18CBB4C43802}"/>
                </a:ext>
              </a:extLst>
            </p:cNvPr>
            <p:cNvCxnSpPr>
              <a:cxnSpLocks/>
              <a:stCxn id="71" idx="6"/>
              <a:endCxn id="67" idx="2"/>
            </p:cNvCxnSpPr>
            <p:nvPr/>
          </p:nvCxnSpPr>
          <p:spPr>
            <a:xfrm>
              <a:off x="3371082" y="4554973"/>
              <a:ext cx="1667403" cy="84476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cteur droit avec flèche 43">
              <a:extLst>
                <a:ext uri="{FF2B5EF4-FFF2-40B4-BE49-F238E27FC236}">
                  <a16:creationId xmlns:a16="http://schemas.microsoft.com/office/drawing/2014/main" id="{36B2B7EB-4D38-4F2B-ABC8-36D4DB2E0183}"/>
                </a:ext>
              </a:extLst>
            </p:cNvPr>
            <p:cNvCxnSpPr>
              <a:stCxn id="66" idx="6"/>
              <a:endCxn id="35" idx="2"/>
            </p:cNvCxnSpPr>
            <p:nvPr/>
          </p:nvCxnSpPr>
          <p:spPr>
            <a:xfrm flipV="1">
              <a:off x="5502171" y="4109151"/>
              <a:ext cx="1667403" cy="43019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cteur droit avec flèche 45">
              <a:extLst>
                <a:ext uri="{FF2B5EF4-FFF2-40B4-BE49-F238E27FC236}">
                  <a16:creationId xmlns:a16="http://schemas.microsoft.com/office/drawing/2014/main" id="{2CF87C65-751D-4309-8293-38A5ECC57F05}"/>
                </a:ext>
              </a:extLst>
            </p:cNvPr>
            <p:cNvCxnSpPr>
              <a:stCxn id="67" idx="6"/>
              <a:endCxn id="35" idx="2"/>
            </p:cNvCxnSpPr>
            <p:nvPr/>
          </p:nvCxnSpPr>
          <p:spPr>
            <a:xfrm flipV="1">
              <a:off x="5502171" y="4109151"/>
              <a:ext cx="1667403" cy="129058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5" name="Groupe 54">
              <a:extLst>
                <a:ext uri="{FF2B5EF4-FFF2-40B4-BE49-F238E27FC236}">
                  <a16:creationId xmlns:a16="http://schemas.microsoft.com/office/drawing/2014/main" id="{1ACC6EFE-1BEF-4981-AC19-8BC494EC4F97}"/>
                </a:ext>
              </a:extLst>
            </p:cNvPr>
            <p:cNvGrpSpPr/>
            <p:nvPr/>
          </p:nvGrpSpPr>
          <p:grpSpPr>
            <a:xfrm>
              <a:off x="2907396" y="3431032"/>
              <a:ext cx="463686" cy="1356237"/>
              <a:chOff x="3063260" y="1980536"/>
              <a:chExt cx="463686" cy="1356237"/>
            </a:xfrm>
          </p:grpSpPr>
          <p:sp>
            <p:nvSpPr>
              <p:cNvPr id="70" name="Ellipse 69">
                <a:extLst>
                  <a:ext uri="{FF2B5EF4-FFF2-40B4-BE49-F238E27FC236}">
                    <a16:creationId xmlns:a16="http://schemas.microsoft.com/office/drawing/2014/main" id="{5AB9D8E5-DE15-4E89-A783-B809E7790825}"/>
                  </a:ext>
                </a:extLst>
              </p:cNvPr>
              <p:cNvSpPr/>
              <p:nvPr/>
            </p:nvSpPr>
            <p:spPr>
              <a:xfrm>
                <a:off x="3063260" y="1980536"/>
                <a:ext cx="463686" cy="464593"/>
              </a:xfrm>
              <a:prstGeom prst="ellips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Ellipse 70">
                <a:extLst>
                  <a:ext uri="{FF2B5EF4-FFF2-40B4-BE49-F238E27FC236}">
                    <a16:creationId xmlns:a16="http://schemas.microsoft.com/office/drawing/2014/main" id="{760F0555-A903-4B96-8BBB-B0C14A61ADAE}"/>
                  </a:ext>
                </a:extLst>
              </p:cNvPr>
              <p:cNvSpPr/>
              <p:nvPr/>
            </p:nvSpPr>
            <p:spPr>
              <a:xfrm>
                <a:off x="3063260" y="2872180"/>
                <a:ext cx="463686" cy="464593"/>
              </a:xfrm>
              <a:prstGeom prst="ellips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6" name="Groupe 55">
              <a:extLst>
                <a:ext uri="{FF2B5EF4-FFF2-40B4-BE49-F238E27FC236}">
                  <a16:creationId xmlns:a16="http://schemas.microsoft.com/office/drawing/2014/main" id="{FB26CAE2-BA2F-4A05-987B-FECA539D610C}"/>
                </a:ext>
              </a:extLst>
            </p:cNvPr>
            <p:cNvGrpSpPr/>
            <p:nvPr/>
          </p:nvGrpSpPr>
          <p:grpSpPr>
            <a:xfrm>
              <a:off x="5038485" y="2586266"/>
              <a:ext cx="463686" cy="3045769"/>
              <a:chOff x="5194349" y="1191153"/>
              <a:chExt cx="463686" cy="3045769"/>
            </a:xfrm>
          </p:grpSpPr>
          <p:sp>
            <p:nvSpPr>
              <p:cNvPr id="66" name="Ellipse 65">
                <a:extLst>
                  <a:ext uri="{FF2B5EF4-FFF2-40B4-BE49-F238E27FC236}">
                    <a16:creationId xmlns:a16="http://schemas.microsoft.com/office/drawing/2014/main" id="{5266E351-850D-450B-BD0C-10099EAE5CD1}"/>
                  </a:ext>
                </a:extLst>
              </p:cNvPr>
              <p:cNvSpPr/>
              <p:nvPr/>
            </p:nvSpPr>
            <p:spPr>
              <a:xfrm>
                <a:off x="5194349" y="2911937"/>
                <a:ext cx="463686" cy="464593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Ellipse 66">
                <a:extLst>
                  <a:ext uri="{FF2B5EF4-FFF2-40B4-BE49-F238E27FC236}">
                    <a16:creationId xmlns:a16="http://schemas.microsoft.com/office/drawing/2014/main" id="{0C62AAFB-636A-4639-AE16-9D1AB84DE65D}"/>
                  </a:ext>
                </a:extLst>
              </p:cNvPr>
              <p:cNvSpPr/>
              <p:nvPr/>
            </p:nvSpPr>
            <p:spPr>
              <a:xfrm>
                <a:off x="5194349" y="3772329"/>
                <a:ext cx="463686" cy="464593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Ellipse 67">
                <a:extLst>
                  <a:ext uri="{FF2B5EF4-FFF2-40B4-BE49-F238E27FC236}">
                    <a16:creationId xmlns:a16="http://schemas.microsoft.com/office/drawing/2014/main" id="{100A8D67-2758-4544-920E-AF2838E7830C}"/>
                  </a:ext>
                </a:extLst>
              </p:cNvPr>
              <p:cNvSpPr/>
              <p:nvPr/>
            </p:nvSpPr>
            <p:spPr>
              <a:xfrm>
                <a:off x="5194349" y="1191153"/>
                <a:ext cx="463686" cy="464593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Ellipse 68">
                <a:extLst>
                  <a:ext uri="{FF2B5EF4-FFF2-40B4-BE49-F238E27FC236}">
                    <a16:creationId xmlns:a16="http://schemas.microsoft.com/office/drawing/2014/main" id="{8D55A7D8-5538-4E05-9FC8-FF705FBDE590}"/>
                  </a:ext>
                </a:extLst>
              </p:cNvPr>
              <p:cNvSpPr/>
              <p:nvPr/>
            </p:nvSpPr>
            <p:spPr>
              <a:xfrm>
                <a:off x="5194349" y="2051545"/>
                <a:ext cx="463686" cy="464593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8" name="ZoneTexte 57">
              <a:extLst>
                <a:ext uri="{FF2B5EF4-FFF2-40B4-BE49-F238E27FC236}">
                  <a16:creationId xmlns:a16="http://schemas.microsoft.com/office/drawing/2014/main" id="{0DBD0E73-495B-4585-8D30-FFBED25F683F}"/>
                </a:ext>
              </a:extLst>
            </p:cNvPr>
            <p:cNvSpPr txBox="1"/>
            <p:nvPr/>
          </p:nvSpPr>
          <p:spPr>
            <a:xfrm>
              <a:off x="2972985" y="3442873"/>
              <a:ext cx="332510" cy="507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</a:p>
          </p:txBody>
        </p:sp>
        <p:sp>
          <p:nvSpPr>
            <p:cNvPr id="59" name="ZoneTexte 58">
              <a:extLst>
                <a:ext uri="{FF2B5EF4-FFF2-40B4-BE49-F238E27FC236}">
                  <a16:creationId xmlns:a16="http://schemas.microsoft.com/office/drawing/2014/main" id="{DC23DA2F-433C-4338-A57A-3BC30B99595D}"/>
                </a:ext>
              </a:extLst>
            </p:cNvPr>
            <p:cNvSpPr txBox="1"/>
            <p:nvPr/>
          </p:nvSpPr>
          <p:spPr>
            <a:xfrm>
              <a:off x="2972985" y="4321206"/>
              <a:ext cx="332510" cy="507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Y</a:t>
              </a:r>
            </a:p>
          </p:txBody>
        </p:sp>
        <p:cxnSp>
          <p:nvCxnSpPr>
            <p:cNvPr id="60" name="Connecteur droit avec flèche 59">
              <a:extLst>
                <a:ext uri="{FF2B5EF4-FFF2-40B4-BE49-F238E27FC236}">
                  <a16:creationId xmlns:a16="http://schemas.microsoft.com/office/drawing/2014/main" id="{26C23A8E-CC69-4F78-86D5-056A52D77ABF}"/>
                </a:ext>
              </a:extLst>
            </p:cNvPr>
            <p:cNvCxnSpPr>
              <a:stCxn id="70" idx="6"/>
              <a:endCxn id="69" idx="2"/>
            </p:cNvCxnSpPr>
            <p:nvPr/>
          </p:nvCxnSpPr>
          <p:spPr>
            <a:xfrm>
              <a:off x="3371082" y="3663329"/>
              <a:ext cx="1667403" cy="1562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cteur droit avec flèche 60">
              <a:extLst>
                <a:ext uri="{FF2B5EF4-FFF2-40B4-BE49-F238E27FC236}">
                  <a16:creationId xmlns:a16="http://schemas.microsoft.com/office/drawing/2014/main" id="{6A00AB71-D6D4-4F89-B98B-635EF552D793}"/>
                </a:ext>
              </a:extLst>
            </p:cNvPr>
            <p:cNvCxnSpPr>
              <a:cxnSpLocks/>
              <a:stCxn id="70" idx="6"/>
              <a:endCxn id="68" idx="2"/>
            </p:cNvCxnSpPr>
            <p:nvPr/>
          </p:nvCxnSpPr>
          <p:spPr>
            <a:xfrm flipV="1">
              <a:off x="3371082" y="2818563"/>
              <a:ext cx="1667403" cy="84476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cteur droit avec flèche 61">
              <a:extLst>
                <a:ext uri="{FF2B5EF4-FFF2-40B4-BE49-F238E27FC236}">
                  <a16:creationId xmlns:a16="http://schemas.microsoft.com/office/drawing/2014/main" id="{3E30A6F2-A61E-4D8A-906B-CDBBE61E1963}"/>
                </a:ext>
              </a:extLst>
            </p:cNvPr>
            <p:cNvCxnSpPr>
              <a:stCxn id="71" idx="6"/>
              <a:endCxn id="68" idx="2"/>
            </p:cNvCxnSpPr>
            <p:nvPr/>
          </p:nvCxnSpPr>
          <p:spPr>
            <a:xfrm flipV="1">
              <a:off x="3371082" y="2818563"/>
              <a:ext cx="1667403" cy="173641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cteur droit avec flèche 62">
              <a:extLst>
                <a:ext uri="{FF2B5EF4-FFF2-40B4-BE49-F238E27FC236}">
                  <a16:creationId xmlns:a16="http://schemas.microsoft.com/office/drawing/2014/main" id="{F82C7035-701B-4CE7-B525-41FE5DC8D2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71082" y="3661817"/>
              <a:ext cx="1667403" cy="87601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necteur droit avec flèche 63">
              <a:extLst>
                <a:ext uri="{FF2B5EF4-FFF2-40B4-BE49-F238E27FC236}">
                  <a16:creationId xmlns:a16="http://schemas.microsoft.com/office/drawing/2014/main" id="{73386A6A-044E-4982-AF00-562155599F07}"/>
                </a:ext>
              </a:extLst>
            </p:cNvPr>
            <p:cNvCxnSpPr>
              <a:stCxn id="68" idx="6"/>
              <a:endCxn id="35" idx="2"/>
            </p:cNvCxnSpPr>
            <p:nvPr/>
          </p:nvCxnSpPr>
          <p:spPr>
            <a:xfrm>
              <a:off x="5502171" y="2818563"/>
              <a:ext cx="1667403" cy="129058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necteur droit avec flèche 64">
              <a:extLst>
                <a:ext uri="{FF2B5EF4-FFF2-40B4-BE49-F238E27FC236}">
                  <a16:creationId xmlns:a16="http://schemas.microsoft.com/office/drawing/2014/main" id="{74753813-0ECB-482A-9373-8AC61F0B0EF4}"/>
                </a:ext>
              </a:extLst>
            </p:cNvPr>
            <p:cNvCxnSpPr>
              <a:stCxn id="69" idx="6"/>
              <a:endCxn id="35" idx="2"/>
            </p:cNvCxnSpPr>
            <p:nvPr/>
          </p:nvCxnSpPr>
          <p:spPr>
            <a:xfrm>
              <a:off x="5502171" y="3678955"/>
              <a:ext cx="1667403" cy="43019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Image 6">
            <a:extLst>
              <a:ext uri="{FF2B5EF4-FFF2-40B4-BE49-F238E27FC236}">
                <a16:creationId xmlns:a16="http://schemas.microsoft.com/office/drawing/2014/main" id="{76540A33-4AF4-40CB-9962-24C13B8E3C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5124" y="4647453"/>
            <a:ext cx="6734175" cy="1581150"/>
          </a:xfrm>
          <a:prstGeom prst="rect">
            <a:avLst/>
          </a:prstGeom>
          <a:ln w="19050"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3529249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11E28935-5361-4F8A-B8F0-21661E182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5CB64-B36B-4367-8B88-6F3791B72476}" type="slidenum">
              <a:rPr lang="fr-FR" smtClean="0"/>
              <a:t>52</a:t>
            </a:fld>
            <a:endParaRPr lang="fr-FR"/>
          </a:p>
        </p:txBody>
      </p:sp>
      <p:grpSp>
        <p:nvGrpSpPr>
          <p:cNvPr id="102" name="Groupe 101">
            <a:extLst>
              <a:ext uri="{FF2B5EF4-FFF2-40B4-BE49-F238E27FC236}">
                <a16:creationId xmlns:a16="http://schemas.microsoft.com/office/drawing/2014/main" id="{46F2863B-C2F6-4C0F-A398-DF60A0989D19}"/>
              </a:ext>
            </a:extLst>
          </p:cNvPr>
          <p:cNvGrpSpPr/>
          <p:nvPr/>
        </p:nvGrpSpPr>
        <p:grpSpPr>
          <a:xfrm>
            <a:off x="1279914" y="1395432"/>
            <a:ext cx="6584171" cy="3848101"/>
            <a:chOff x="1368175" y="1748723"/>
            <a:chExt cx="6584171" cy="3848101"/>
          </a:xfrm>
        </p:grpSpPr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D1A49352-2E78-4F5D-8BB0-D6166BFC692E}"/>
                </a:ext>
              </a:extLst>
            </p:cNvPr>
            <p:cNvSpPr/>
            <p:nvPr/>
          </p:nvSpPr>
          <p:spPr>
            <a:xfrm>
              <a:off x="6566901" y="3039311"/>
              <a:ext cx="463686" cy="464593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Connecteur droit avec flèche 9">
              <a:extLst>
                <a:ext uri="{FF2B5EF4-FFF2-40B4-BE49-F238E27FC236}">
                  <a16:creationId xmlns:a16="http://schemas.microsoft.com/office/drawing/2014/main" id="{D1792979-13A9-400F-B87D-D37DDC73E621}"/>
                </a:ext>
              </a:extLst>
            </p:cNvPr>
            <p:cNvCxnSpPr>
              <a:cxnSpLocks/>
              <a:stCxn id="21" idx="6"/>
              <a:endCxn id="25" idx="2"/>
            </p:cNvCxnSpPr>
            <p:nvPr/>
          </p:nvCxnSpPr>
          <p:spPr>
            <a:xfrm>
              <a:off x="2768409" y="2825786"/>
              <a:ext cx="1667403" cy="87601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necteur droit avec flèche 10">
              <a:extLst>
                <a:ext uri="{FF2B5EF4-FFF2-40B4-BE49-F238E27FC236}">
                  <a16:creationId xmlns:a16="http://schemas.microsoft.com/office/drawing/2014/main" id="{C4CD7932-EAAC-4FDB-A1F7-8F266723AD3F}"/>
                </a:ext>
              </a:extLst>
            </p:cNvPr>
            <p:cNvCxnSpPr>
              <a:cxnSpLocks/>
              <a:stCxn id="21" idx="6"/>
              <a:endCxn id="26" idx="2"/>
            </p:cNvCxnSpPr>
            <p:nvPr/>
          </p:nvCxnSpPr>
          <p:spPr>
            <a:xfrm>
              <a:off x="2768409" y="2825786"/>
              <a:ext cx="1667403" cy="173641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cteur droit avec flèche 11">
              <a:extLst>
                <a:ext uri="{FF2B5EF4-FFF2-40B4-BE49-F238E27FC236}">
                  <a16:creationId xmlns:a16="http://schemas.microsoft.com/office/drawing/2014/main" id="{8F01A57E-AD68-435D-A4D6-344CD028E1F2}"/>
                </a:ext>
              </a:extLst>
            </p:cNvPr>
            <p:cNvCxnSpPr>
              <a:cxnSpLocks/>
              <a:stCxn id="22" idx="6"/>
              <a:endCxn id="25" idx="2"/>
            </p:cNvCxnSpPr>
            <p:nvPr/>
          </p:nvCxnSpPr>
          <p:spPr>
            <a:xfrm flipV="1">
              <a:off x="2768409" y="3701804"/>
              <a:ext cx="1667403" cy="1562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cteur droit avec flèche 12">
              <a:extLst>
                <a:ext uri="{FF2B5EF4-FFF2-40B4-BE49-F238E27FC236}">
                  <a16:creationId xmlns:a16="http://schemas.microsoft.com/office/drawing/2014/main" id="{B791E7AF-FDFD-4BE9-B7BB-4C3751F18380}"/>
                </a:ext>
              </a:extLst>
            </p:cNvPr>
            <p:cNvCxnSpPr>
              <a:cxnSpLocks/>
              <a:stCxn id="22" idx="6"/>
              <a:endCxn id="26" idx="2"/>
            </p:cNvCxnSpPr>
            <p:nvPr/>
          </p:nvCxnSpPr>
          <p:spPr>
            <a:xfrm>
              <a:off x="2768409" y="3717430"/>
              <a:ext cx="1667403" cy="84476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cteur droit avec flèche 15">
              <a:extLst>
                <a:ext uri="{FF2B5EF4-FFF2-40B4-BE49-F238E27FC236}">
                  <a16:creationId xmlns:a16="http://schemas.microsoft.com/office/drawing/2014/main" id="{53D6C894-44D8-4245-A61E-3C55857B4244}"/>
                </a:ext>
              </a:extLst>
            </p:cNvPr>
            <p:cNvCxnSpPr>
              <a:stCxn id="25" idx="6"/>
              <a:endCxn id="9" idx="2"/>
            </p:cNvCxnSpPr>
            <p:nvPr/>
          </p:nvCxnSpPr>
          <p:spPr>
            <a:xfrm flipV="1">
              <a:off x="4899498" y="3271608"/>
              <a:ext cx="1667403" cy="43019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cteur droit avec flèche 16">
              <a:extLst>
                <a:ext uri="{FF2B5EF4-FFF2-40B4-BE49-F238E27FC236}">
                  <a16:creationId xmlns:a16="http://schemas.microsoft.com/office/drawing/2014/main" id="{8FB80DDF-5F97-499F-A6C4-B0F69F6F2BE9}"/>
                </a:ext>
              </a:extLst>
            </p:cNvPr>
            <p:cNvCxnSpPr>
              <a:stCxn id="26" idx="6"/>
              <a:endCxn id="9" idx="2"/>
            </p:cNvCxnSpPr>
            <p:nvPr/>
          </p:nvCxnSpPr>
          <p:spPr>
            <a:xfrm flipV="1">
              <a:off x="4899498" y="3271608"/>
              <a:ext cx="1667403" cy="129058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6" name="Groupe 45">
              <a:extLst>
                <a:ext uri="{FF2B5EF4-FFF2-40B4-BE49-F238E27FC236}">
                  <a16:creationId xmlns:a16="http://schemas.microsoft.com/office/drawing/2014/main" id="{32D6EDC2-A30F-47FC-9CA8-99FDBDD163FC}"/>
                </a:ext>
              </a:extLst>
            </p:cNvPr>
            <p:cNvGrpSpPr/>
            <p:nvPr/>
          </p:nvGrpSpPr>
          <p:grpSpPr>
            <a:xfrm>
              <a:off x="2304723" y="2593489"/>
              <a:ext cx="463686" cy="1356237"/>
              <a:chOff x="3063260" y="1980536"/>
              <a:chExt cx="463686" cy="1356237"/>
            </a:xfrm>
          </p:grpSpPr>
          <p:sp>
            <p:nvSpPr>
              <p:cNvPr id="21" name="Ellipse 20">
                <a:extLst>
                  <a:ext uri="{FF2B5EF4-FFF2-40B4-BE49-F238E27FC236}">
                    <a16:creationId xmlns:a16="http://schemas.microsoft.com/office/drawing/2014/main" id="{3FFD082E-8BD4-4D93-9151-B0E7ABDF1051}"/>
                  </a:ext>
                </a:extLst>
              </p:cNvPr>
              <p:cNvSpPr/>
              <p:nvPr/>
            </p:nvSpPr>
            <p:spPr>
              <a:xfrm>
                <a:off x="3063260" y="1980536"/>
                <a:ext cx="463686" cy="464593"/>
              </a:xfrm>
              <a:prstGeom prst="ellips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Ellipse 21">
                <a:extLst>
                  <a:ext uri="{FF2B5EF4-FFF2-40B4-BE49-F238E27FC236}">
                    <a16:creationId xmlns:a16="http://schemas.microsoft.com/office/drawing/2014/main" id="{463E3FDA-9A73-4216-988E-5FB4578697D0}"/>
                  </a:ext>
                </a:extLst>
              </p:cNvPr>
              <p:cNvSpPr/>
              <p:nvPr/>
            </p:nvSpPr>
            <p:spPr>
              <a:xfrm>
                <a:off x="3063260" y="2872180"/>
                <a:ext cx="463686" cy="464593"/>
              </a:xfrm>
              <a:prstGeom prst="ellips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" name="ZoneTexte 4">
              <a:extLst>
                <a:ext uri="{FF2B5EF4-FFF2-40B4-BE49-F238E27FC236}">
                  <a16:creationId xmlns:a16="http://schemas.microsoft.com/office/drawing/2014/main" id="{6E9ECA89-CBF2-464E-B21D-D7B4C25E78F4}"/>
                </a:ext>
              </a:extLst>
            </p:cNvPr>
            <p:cNvSpPr txBox="1"/>
            <p:nvPr/>
          </p:nvSpPr>
          <p:spPr>
            <a:xfrm>
              <a:off x="1368175" y="5012049"/>
              <a:ext cx="232199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Input</a:t>
              </a:r>
            </a:p>
          </p:txBody>
        </p:sp>
        <p:sp>
          <p:nvSpPr>
            <p:cNvPr id="6" name="ZoneTexte 5">
              <a:extLst>
                <a:ext uri="{FF2B5EF4-FFF2-40B4-BE49-F238E27FC236}">
                  <a16:creationId xmlns:a16="http://schemas.microsoft.com/office/drawing/2014/main" id="{A19757A9-665A-41A5-9F4F-809BBE5D4BC4}"/>
                </a:ext>
              </a:extLst>
            </p:cNvPr>
            <p:cNvSpPr txBox="1"/>
            <p:nvPr/>
          </p:nvSpPr>
          <p:spPr>
            <a:xfrm>
              <a:off x="3506658" y="5012049"/>
              <a:ext cx="232199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Hidden layer</a:t>
              </a:r>
            </a:p>
            <a:p>
              <a:pPr algn="ctr"/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4 neurons</a:t>
              </a:r>
            </a:p>
          </p:txBody>
        </p:sp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58746548-6C9C-4AFA-B771-3AB5605244A0}"/>
                </a:ext>
              </a:extLst>
            </p:cNvPr>
            <p:cNvSpPr txBox="1"/>
            <p:nvPr/>
          </p:nvSpPr>
          <p:spPr>
            <a:xfrm>
              <a:off x="5630353" y="5012049"/>
              <a:ext cx="232199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Output</a:t>
              </a:r>
            </a:p>
          </p:txBody>
        </p:sp>
        <p:sp>
          <p:nvSpPr>
            <p:cNvPr id="27" name="ZoneTexte 26">
              <a:extLst>
                <a:ext uri="{FF2B5EF4-FFF2-40B4-BE49-F238E27FC236}">
                  <a16:creationId xmlns:a16="http://schemas.microsoft.com/office/drawing/2014/main" id="{0E84DFEA-7CDE-459B-AA04-12C942E71B09}"/>
                </a:ext>
              </a:extLst>
            </p:cNvPr>
            <p:cNvSpPr txBox="1"/>
            <p:nvPr/>
          </p:nvSpPr>
          <p:spPr>
            <a:xfrm>
              <a:off x="3850090" y="2524883"/>
              <a:ext cx="5956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w</a:t>
              </a:r>
              <a:r>
                <a:rPr lang="en-US" sz="1400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12</a:t>
              </a:r>
              <a:r>
                <a:rPr lang="en-US" sz="1400" baseline="30000" dirty="0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endParaRPr 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ZoneTexte 27">
              <a:extLst>
                <a:ext uri="{FF2B5EF4-FFF2-40B4-BE49-F238E27FC236}">
                  <a16:creationId xmlns:a16="http://schemas.microsoft.com/office/drawing/2014/main" id="{6C5AD0EC-C1C0-4E83-8DCC-227AA5FAA42C}"/>
                </a:ext>
              </a:extLst>
            </p:cNvPr>
            <p:cNvSpPr txBox="1"/>
            <p:nvPr/>
          </p:nvSpPr>
          <p:spPr>
            <a:xfrm rot="19957057">
              <a:off x="3850090" y="1841768"/>
              <a:ext cx="5956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w</a:t>
              </a:r>
              <a:r>
                <a:rPr lang="en-US" sz="1400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11</a:t>
              </a:r>
              <a:r>
                <a:rPr lang="en-US" sz="1400" baseline="30000" dirty="0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endParaRPr 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" name="ZoneTexte 34">
              <a:extLst>
                <a:ext uri="{FF2B5EF4-FFF2-40B4-BE49-F238E27FC236}">
                  <a16:creationId xmlns:a16="http://schemas.microsoft.com/office/drawing/2014/main" id="{88B0FB66-6E3A-48A7-A59C-294B0679AC87}"/>
                </a:ext>
              </a:extLst>
            </p:cNvPr>
            <p:cNvSpPr txBox="1"/>
            <p:nvPr/>
          </p:nvSpPr>
          <p:spPr>
            <a:xfrm rot="2270444">
              <a:off x="5349134" y="2173335"/>
              <a:ext cx="61585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w</a:t>
              </a:r>
              <a:r>
                <a:rPr lang="en-US" sz="1400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11</a:t>
              </a:r>
              <a:r>
                <a:rPr lang="en-US" sz="1400" baseline="30000" dirty="0"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endParaRPr 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47" name="Groupe 46">
              <a:extLst>
                <a:ext uri="{FF2B5EF4-FFF2-40B4-BE49-F238E27FC236}">
                  <a16:creationId xmlns:a16="http://schemas.microsoft.com/office/drawing/2014/main" id="{12055217-36ED-4CEE-AD31-11653A72E835}"/>
                </a:ext>
              </a:extLst>
            </p:cNvPr>
            <p:cNvGrpSpPr/>
            <p:nvPr/>
          </p:nvGrpSpPr>
          <p:grpSpPr>
            <a:xfrm>
              <a:off x="4435812" y="1748723"/>
              <a:ext cx="463686" cy="3045769"/>
              <a:chOff x="5194349" y="1191153"/>
              <a:chExt cx="463686" cy="3045769"/>
            </a:xfrm>
          </p:grpSpPr>
          <p:sp>
            <p:nvSpPr>
              <p:cNvPr id="25" name="Ellipse 24">
                <a:extLst>
                  <a:ext uri="{FF2B5EF4-FFF2-40B4-BE49-F238E27FC236}">
                    <a16:creationId xmlns:a16="http://schemas.microsoft.com/office/drawing/2014/main" id="{C3E502B9-790E-42AA-B688-7679ED5E2526}"/>
                  </a:ext>
                </a:extLst>
              </p:cNvPr>
              <p:cNvSpPr/>
              <p:nvPr/>
            </p:nvSpPr>
            <p:spPr>
              <a:xfrm>
                <a:off x="5194349" y="2911937"/>
                <a:ext cx="463686" cy="464593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Ellipse 25">
                <a:extLst>
                  <a:ext uri="{FF2B5EF4-FFF2-40B4-BE49-F238E27FC236}">
                    <a16:creationId xmlns:a16="http://schemas.microsoft.com/office/drawing/2014/main" id="{A881A313-D49C-4A91-9C6D-44A20F7997A1}"/>
                  </a:ext>
                </a:extLst>
              </p:cNvPr>
              <p:cNvSpPr/>
              <p:nvPr/>
            </p:nvSpPr>
            <p:spPr>
              <a:xfrm>
                <a:off x="5194349" y="3772329"/>
                <a:ext cx="463686" cy="464593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Ellipse 43">
                <a:extLst>
                  <a:ext uri="{FF2B5EF4-FFF2-40B4-BE49-F238E27FC236}">
                    <a16:creationId xmlns:a16="http://schemas.microsoft.com/office/drawing/2014/main" id="{8C898FA7-8EE7-4A59-8416-609C2B9CCC93}"/>
                  </a:ext>
                </a:extLst>
              </p:cNvPr>
              <p:cNvSpPr/>
              <p:nvPr/>
            </p:nvSpPr>
            <p:spPr>
              <a:xfrm>
                <a:off x="5194349" y="1191153"/>
                <a:ext cx="463686" cy="464593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Ellipse 44">
                <a:extLst>
                  <a:ext uri="{FF2B5EF4-FFF2-40B4-BE49-F238E27FC236}">
                    <a16:creationId xmlns:a16="http://schemas.microsoft.com/office/drawing/2014/main" id="{43506B1E-81AA-44B7-8729-5710098956F9}"/>
                  </a:ext>
                </a:extLst>
              </p:cNvPr>
              <p:cNvSpPr/>
              <p:nvPr/>
            </p:nvSpPr>
            <p:spPr>
              <a:xfrm>
                <a:off x="5194349" y="2051545"/>
                <a:ext cx="463686" cy="464593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8" name="ZoneTexte 47">
              <a:extLst>
                <a:ext uri="{FF2B5EF4-FFF2-40B4-BE49-F238E27FC236}">
                  <a16:creationId xmlns:a16="http://schemas.microsoft.com/office/drawing/2014/main" id="{C3E881FB-184E-4A56-8EBF-F5B40CA6D458}"/>
                </a:ext>
              </a:extLst>
            </p:cNvPr>
            <p:cNvSpPr txBox="1"/>
            <p:nvPr/>
          </p:nvSpPr>
          <p:spPr>
            <a:xfrm>
              <a:off x="2370312" y="2656745"/>
              <a:ext cx="3325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</a:p>
          </p:txBody>
        </p:sp>
        <p:sp>
          <p:nvSpPr>
            <p:cNvPr id="49" name="ZoneTexte 48">
              <a:extLst>
                <a:ext uri="{FF2B5EF4-FFF2-40B4-BE49-F238E27FC236}">
                  <a16:creationId xmlns:a16="http://schemas.microsoft.com/office/drawing/2014/main" id="{690C66EB-548D-4B1D-B8CE-B2742B8453A5}"/>
                </a:ext>
              </a:extLst>
            </p:cNvPr>
            <p:cNvSpPr txBox="1"/>
            <p:nvPr/>
          </p:nvSpPr>
          <p:spPr>
            <a:xfrm>
              <a:off x="2370312" y="3535077"/>
              <a:ext cx="3325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Y</a:t>
              </a:r>
            </a:p>
          </p:txBody>
        </p:sp>
        <p:cxnSp>
          <p:nvCxnSpPr>
            <p:cNvPr id="51" name="Connecteur droit avec flèche 50">
              <a:extLst>
                <a:ext uri="{FF2B5EF4-FFF2-40B4-BE49-F238E27FC236}">
                  <a16:creationId xmlns:a16="http://schemas.microsoft.com/office/drawing/2014/main" id="{D334826B-6491-4FD8-85A4-2F9758455689}"/>
                </a:ext>
              </a:extLst>
            </p:cNvPr>
            <p:cNvCxnSpPr>
              <a:stCxn id="21" idx="6"/>
              <a:endCxn id="45" idx="2"/>
            </p:cNvCxnSpPr>
            <p:nvPr/>
          </p:nvCxnSpPr>
          <p:spPr>
            <a:xfrm>
              <a:off x="2768409" y="2825786"/>
              <a:ext cx="1667403" cy="1562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cteur droit avec flèche 52">
              <a:extLst>
                <a:ext uri="{FF2B5EF4-FFF2-40B4-BE49-F238E27FC236}">
                  <a16:creationId xmlns:a16="http://schemas.microsoft.com/office/drawing/2014/main" id="{7E9E1E9E-E59F-41FC-A1FF-707A4962B167}"/>
                </a:ext>
              </a:extLst>
            </p:cNvPr>
            <p:cNvCxnSpPr>
              <a:cxnSpLocks/>
              <a:stCxn id="21" idx="6"/>
              <a:endCxn id="44" idx="2"/>
            </p:cNvCxnSpPr>
            <p:nvPr/>
          </p:nvCxnSpPr>
          <p:spPr>
            <a:xfrm flipV="1">
              <a:off x="2768409" y="1981020"/>
              <a:ext cx="1667403" cy="84476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cteur droit avec flèche 54">
              <a:extLst>
                <a:ext uri="{FF2B5EF4-FFF2-40B4-BE49-F238E27FC236}">
                  <a16:creationId xmlns:a16="http://schemas.microsoft.com/office/drawing/2014/main" id="{8E50BB0F-582C-469A-BACE-75B1875A2301}"/>
                </a:ext>
              </a:extLst>
            </p:cNvPr>
            <p:cNvCxnSpPr>
              <a:stCxn id="22" idx="6"/>
              <a:endCxn id="44" idx="2"/>
            </p:cNvCxnSpPr>
            <p:nvPr/>
          </p:nvCxnSpPr>
          <p:spPr>
            <a:xfrm flipV="1">
              <a:off x="2768409" y="1981020"/>
              <a:ext cx="1667403" cy="173641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cteur droit avec flèche 56">
              <a:extLst>
                <a:ext uri="{FF2B5EF4-FFF2-40B4-BE49-F238E27FC236}">
                  <a16:creationId xmlns:a16="http://schemas.microsoft.com/office/drawing/2014/main" id="{CBA75D63-A3F3-4871-9EE1-15A4438BC5EB}"/>
                </a:ext>
              </a:extLst>
            </p:cNvPr>
            <p:cNvCxnSpPr>
              <a:stCxn id="22" idx="6"/>
              <a:endCxn id="45" idx="2"/>
            </p:cNvCxnSpPr>
            <p:nvPr/>
          </p:nvCxnSpPr>
          <p:spPr>
            <a:xfrm flipV="1">
              <a:off x="2768409" y="2841412"/>
              <a:ext cx="1667403" cy="87601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cteur droit avec flèche 58">
              <a:extLst>
                <a:ext uri="{FF2B5EF4-FFF2-40B4-BE49-F238E27FC236}">
                  <a16:creationId xmlns:a16="http://schemas.microsoft.com/office/drawing/2014/main" id="{920DFC12-12DE-4C8D-B024-CFD6ABEB389E}"/>
                </a:ext>
              </a:extLst>
            </p:cNvPr>
            <p:cNvCxnSpPr>
              <a:stCxn id="44" idx="6"/>
              <a:endCxn id="9" idx="2"/>
            </p:cNvCxnSpPr>
            <p:nvPr/>
          </p:nvCxnSpPr>
          <p:spPr>
            <a:xfrm>
              <a:off x="4899498" y="1981020"/>
              <a:ext cx="1667403" cy="129058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cteur droit avec flèche 60">
              <a:extLst>
                <a:ext uri="{FF2B5EF4-FFF2-40B4-BE49-F238E27FC236}">
                  <a16:creationId xmlns:a16="http://schemas.microsoft.com/office/drawing/2014/main" id="{166C15F0-84D5-4751-9BFD-A56CBE8594F4}"/>
                </a:ext>
              </a:extLst>
            </p:cNvPr>
            <p:cNvCxnSpPr>
              <a:stCxn id="45" idx="6"/>
              <a:endCxn id="9" idx="2"/>
            </p:cNvCxnSpPr>
            <p:nvPr/>
          </p:nvCxnSpPr>
          <p:spPr>
            <a:xfrm>
              <a:off x="4899498" y="2841412"/>
              <a:ext cx="1667403" cy="43019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ZoneTexte 62">
              <a:extLst>
                <a:ext uri="{FF2B5EF4-FFF2-40B4-BE49-F238E27FC236}">
                  <a16:creationId xmlns:a16="http://schemas.microsoft.com/office/drawing/2014/main" id="{A39DF130-873F-4391-A2E8-BE85847CE339}"/>
                </a:ext>
              </a:extLst>
            </p:cNvPr>
            <p:cNvSpPr txBox="1"/>
            <p:nvPr/>
          </p:nvSpPr>
          <p:spPr>
            <a:xfrm rot="839872">
              <a:off x="5349134" y="2729791"/>
              <a:ext cx="61585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w</a:t>
              </a:r>
              <a:r>
                <a:rPr lang="en-US" sz="1400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21</a:t>
              </a:r>
              <a:r>
                <a:rPr lang="en-US" sz="1400" baseline="30000" dirty="0"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endParaRPr 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4" name="ZoneTexte 63">
              <a:extLst>
                <a:ext uri="{FF2B5EF4-FFF2-40B4-BE49-F238E27FC236}">
                  <a16:creationId xmlns:a16="http://schemas.microsoft.com/office/drawing/2014/main" id="{D4DD0B5F-247A-41C3-9371-375894D3A400}"/>
                </a:ext>
              </a:extLst>
            </p:cNvPr>
            <p:cNvSpPr txBox="1"/>
            <p:nvPr/>
          </p:nvSpPr>
          <p:spPr>
            <a:xfrm rot="20699538">
              <a:off x="5349134" y="3183530"/>
              <a:ext cx="61585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w</a:t>
              </a:r>
              <a:r>
                <a:rPr lang="en-US" sz="1400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31</a:t>
              </a:r>
              <a:r>
                <a:rPr lang="en-US" sz="1400" baseline="30000" dirty="0"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endParaRPr 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5" name="ZoneTexte 64">
              <a:extLst>
                <a:ext uri="{FF2B5EF4-FFF2-40B4-BE49-F238E27FC236}">
                  <a16:creationId xmlns:a16="http://schemas.microsoft.com/office/drawing/2014/main" id="{9E08FD5B-A942-4503-B829-C61CE395AFC9}"/>
                </a:ext>
              </a:extLst>
            </p:cNvPr>
            <p:cNvSpPr txBox="1"/>
            <p:nvPr/>
          </p:nvSpPr>
          <p:spPr>
            <a:xfrm rot="19354488">
              <a:off x="5349134" y="3650110"/>
              <a:ext cx="61585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w</a:t>
              </a:r>
              <a:r>
                <a:rPr lang="en-US" sz="1400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41</a:t>
              </a:r>
              <a:r>
                <a:rPr lang="en-US" sz="1400" baseline="30000" dirty="0"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endParaRPr 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6" name="ZoneTexte 65">
              <a:extLst>
                <a:ext uri="{FF2B5EF4-FFF2-40B4-BE49-F238E27FC236}">
                  <a16:creationId xmlns:a16="http://schemas.microsoft.com/office/drawing/2014/main" id="{633FC3F8-D17C-444D-BB12-95DA830B7208}"/>
                </a:ext>
              </a:extLst>
            </p:cNvPr>
            <p:cNvSpPr txBox="1"/>
            <p:nvPr/>
          </p:nvSpPr>
          <p:spPr>
            <a:xfrm rot="1619144">
              <a:off x="3850090" y="3259603"/>
              <a:ext cx="5956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w</a:t>
              </a:r>
              <a:r>
                <a:rPr lang="en-US" sz="1400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13</a:t>
              </a:r>
              <a:r>
                <a:rPr lang="en-US" sz="1400" baseline="30000" dirty="0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endParaRPr 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7" name="ZoneTexte 66">
              <a:extLst>
                <a:ext uri="{FF2B5EF4-FFF2-40B4-BE49-F238E27FC236}">
                  <a16:creationId xmlns:a16="http://schemas.microsoft.com/office/drawing/2014/main" id="{9B23EEF2-C643-4342-A18D-50513AF18DDE}"/>
                </a:ext>
              </a:extLst>
            </p:cNvPr>
            <p:cNvSpPr txBox="1"/>
            <p:nvPr/>
          </p:nvSpPr>
          <p:spPr>
            <a:xfrm rot="2798489">
              <a:off x="3850090" y="3901342"/>
              <a:ext cx="5956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w</a:t>
              </a:r>
              <a:r>
                <a:rPr lang="en-US" sz="1400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14</a:t>
              </a:r>
              <a:r>
                <a:rPr lang="en-US" sz="1400" baseline="30000" dirty="0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endParaRPr 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99" name="Groupe 98">
            <a:extLst>
              <a:ext uri="{FF2B5EF4-FFF2-40B4-BE49-F238E27FC236}">
                <a16:creationId xmlns:a16="http://schemas.microsoft.com/office/drawing/2014/main" id="{0122FF14-39C9-4248-98D0-94370D03C60A}"/>
              </a:ext>
            </a:extLst>
          </p:cNvPr>
          <p:cNvGrpSpPr/>
          <p:nvPr/>
        </p:nvGrpSpPr>
        <p:grpSpPr>
          <a:xfrm>
            <a:off x="0" y="0"/>
            <a:ext cx="9144000" cy="792000"/>
            <a:chOff x="0" y="0"/>
            <a:chExt cx="9144000" cy="792000"/>
          </a:xfrm>
        </p:grpSpPr>
        <p:sp>
          <p:nvSpPr>
            <p:cNvPr id="100" name="Forme libre 1">
              <a:extLst>
                <a:ext uri="{FF2B5EF4-FFF2-40B4-BE49-F238E27FC236}">
                  <a16:creationId xmlns:a16="http://schemas.microsoft.com/office/drawing/2014/main" id="{A2127D8A-05CA-4D61-A471-D56605482875}"/>
                </a:ext>
              </a:extLst>
            </p:cNvPr>
            <p:cNvSpPr/>
            <p:nvPr/>
          </p:nvSpPr>
          <p:spPr>
            <a:xfrm>
              <a:off x="0" y="0"/>
              <a:ext cx="9144000" cy="7920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DDDDDD"/>
            </a:solidFill>
            <a:ln w="19080">
              <a:solidFill>
                <a:srgbClr val="000000"/>
              </a:solidFill>
              <a:prstDash val="solid"/>
            </a:ln>
          </p:spPr>
          <p:txBody>
            <a:bodyPr wrap="none" lIns="99360" tIns="54360" rIns="99360" bIns="54360" anchor="ctr" anchorCtr="0" compatLnSpc="0">
              <a:noAutofit/>
            </a:bodyPr>
            <a:lstStyle/>
            <a:p>
              <a:pPr marL="0" marR="0" lvl="0" indent="0" algn="l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fr-FR" sz="1800" b="0" i="0" u="none" strike="noStrike" kern="1200" cap="none" spc="0" baseline="0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01" name="ZoneTexte 100">
              <a:extLst>
                <a:ext uri="{FF2B5EF4-FFF2-40B4-BE49-F238E27FC236}">
                  <a16:creationId xmlns:a16="http://schemas.microsoft.com/office/drawing/2014/main" id="{80D6A27A-6D24-4C19-AF58-20B5FE8107A8}"/>
                </a:ext>
              </a:extLst>
            </p:cNvPr>
            <p:cNvSpPr txBox="1"/>
            <p:nvPr/>
          </p:nvSpPr>
          <p:spPr>
            <a:xfrm>
              <a:off x="0" y="173621"/>
              <a:ext cx="9144000" cy="50381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0000" tIns="45000" rIns="90000" bIns="45000" anchorCtr="0" compatLnSpc="0">
              <a:spAutoFit/>
            </a:bodyPr>
            <a:lstStyle/>
            <a:p>
              <a:pPr marL="0" marR="0" lvl="0" indent="0" algn="ctr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en-US" sz="2800" b="0" i="0" u="none" strike="noStrike" kern="1200" cap="none" spc="0" baseline="0" dirty="0">
                  <a:ln>
                    <a:noFill/>
                  </a:ln>
                  <a:highlight>
                    <a:scrgbClr r="0" g="0" b="0">
                      <a:alpha val="0"/>
                    </a:scrgbClr>
                  </a:highlight>
                  <a:latin typeface="arial" pitchFamily="34"/>
                  <a:ea typeface="Noto Sans CJK SC Regular" pitchFamily="2"/>
                  <a:cs typeface="FreeSans" pitchFamily="2"/>
                </a:rPr>
                <a:t>Back-propagation algorithm : a quick glimpse</a:t>
              </a:r>
            </a:p>
          </p:txBody>
        </p:sp>
      </p:grpSp>
      <p:sp>
        <p:nvSpPr>
          <p:cNvPr id="103" name="ZoneTexte 102">
            <a:extLst>
              <a:ext uri="{FF2B5EF4-FFF2-40B4-BE49-F238E27FC236}">
                <a16:creationId xmlns:a16="http://schemas.microsoft.com/office/drawing/2014/main" id="{CA6F0F65-2D4A-4D4A-A73C-070D367258D0}"/>
              </a:ext>
            </a:extLst>
          </p:cNvPr>
          <p:cNvSpPr txBox="1"/>
          <p:nvPr/>
        </p:nvSpPr>
        <p:spPr>
          <a:xfrm>
            <a:off x="1486206" y="5671634"/>
            <a:ext cx="6340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Total number of </a:t>
            </a:r>
            <a:r>
              <a:rPr lang="en-US" b="1" u="sng" dirty="0">
                <a:latin typeface="Arial" panose="020B0604020202020204" pitchFamily="34" charset="0"/>
                <a:cs typeface="Arial" panose="020B0604020202020204" pitchFamily="34" charset="0"/>
              </a:rPr>
              <a:t>trainable parameters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4*2 + 4 + 4 + 1 = 17</a:t>
            </a:r>
          </a:p>
        </p:txBody>
      </p:sp>
    </p:spTree>
    <p:extLst>
      <p:ext uri="{BB962C8B-B14F-4D97-AF65-F5344CB8AC3E}">
        <p14:creationId xmlns:p14="http://schemas.microsoft.com/office/powerpoint/2010/main" val="275430728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11E28935-5361-4F8A-B8F0-21661E182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5CB64-B36B-4367-8B88-6F3791B72476}" type="slidenum">
              <a:rPr lang="fr-FR" smtClean="0"/>
              <a:t>53</a:t>
            </a:fld>
            <a:endParaRPr lang="fr-FR"/>
          </a:p>
        </p:txBody>
      </p:sp>
      <p:grpSp>
        <p:nvGrpSpPr>
          <p:cNvPr id="102" name="Groupe 101">
            <a:extLst>
              <a:ext uri="{FF2B5EF4-FFF2-40B4-BE49-F238E27FC236}">
                <a16:creationId xmlns:a16="http://schemas.microsoft.com/office/drawing/2014/main" id="{46F2863B-C2F6-4C0F-A398-DF60A0989D19}"/>
              </a:ext>
            </a:extLst>
          </p:cNvPr>
          <p:cNvGrpSpPr/>
          <p:nvPr/>
        </p:nvGrpSpPr>
        <p:grpSpPr>
          <a:xfrm>
            <a:off x="84957" y="1395432"/>
            <a:ext cx="6584171" cy="3848101"/>
            <a:chOff x="1368175" y="1748723"/>
            <a:chExt cx="6584171" cy="3848101"/>
          </a:xfrm>
        </p:grpSpPr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D1A49352-2E78-4F5D-8BB0-D6166BFC692E}"/>
                </a:ext>
              </a:extLst>
            </p:cNvPr>
            <p:cNvSpPr/>
            <p:nvPr/>
          </p:nvSpPr>
          <p:spPr>
            <a:xfrm>
              <a:off x="6566901" y="3039311"/>
              <a:ext cx="463686" cy="464593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Connecteur droit avec flèche 9">
              <a:extLst>
                <a:ext uri="{FF2B5EF4-FFF2-40B4-BE49-F238E27FC236}">
                  <a16:creationId xmlns:a16="http://schemas.microsoft.com/office/drawing/2014/main" id="{D1792979-13A9-400F-B87D-D37DDC73E621}"/>
                </a:ext>
              </a:extLst>
            </p:cNvPr>
            <p:cNvCxnSpPr>
              <a:cxnSpLocks/>
              <a:stCxn id="21" idx="6"/>
              <a:endCxn id="25" idx="2"/>
            </p:cNvCxnSpPr>
            <p:nvPr/>
          </p:nvCxnSpPr>
          <p:spPr>
            <a:xfrm>
              <a:off x="2768409" y="2825786"/>
              <a:ext cx="1667403" cy="87601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necteur droit avec flèche 10">
              <a:extLst>
                <a:ext uri="{FF2B5EF4-FFF2-40B4-BE49-F238E27FC236}">
                  <a16:creationId xmlns:a16="http://schemas.microsoft.com/office/drawing/2014/main" id="{C4CD7932-EAAC-4FDB-A1F7-8F266723AD3F}"/>
                </a:ext>
              </a:extLst>
            </p:cNvPr>
            <p:cNvCxnSpPr>
              <a:cxnSpLocks/>
              <a:stCxn id="21" idx="6"/>
              <a:endCxn id="26" idx="2"/>
            </p:cNvCxnSpPr>
            <p:nvPr/>
          </p:nvCxnSpPr>
          <p:spPr>
            <a:xfrm>
              <a:off x="2768409" y="2825786"/>
              <a:ext cx="1667403" cy="173641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cteur droit avec flèche 11">
              <a:extLst>
                <a:ext uri="{FF2B5EF4-FFF2-40B4-BE49-F238E27FC236}">
                  <a16:creationId xmlns:a16="http://schemas.microsoft.com/office/drawing/2014/main" id="{8F01A57E-AD68-435D-A4D6-344CD028E1F2}"/>
                </a:ext>
              </a:extLst>
            </p:cNvPr>
            <p:cNvCxnSpPr>
              <a:cxnSpLocks/>
              <a:stCxn id="22" idx="6"/>
              <a:endCxn id="25" idx="2"/>
            </p:cNvCxnSpPr>
            <p:nvPr/>
          </p:nvCxnSpPr>
          <p:spPr>
            <a:xfrm flipV="1">
              <a:off x="2768409" y="3701804"/>
              <a:ext cx="1667403" cy="1562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cteur droit avec flèche 12">
              <a:extLst>
                <a:ext uri="{FF2B5EF4-FFF2-40B4-BE49-F238E27FC236}">
                  <a16:creationId xmlns:a16="http://schemas.microsoft.com/office/drawing/2014/main" id="{B791E7AF-FDFD-4BE9-B7BB-4C3751F18380}"/>
                </a:ext>
              </a:extLst>
            </p:cNvPr>
            <p:cNvCxnSpPr>
              <a:cxnSpLocks/>
              <a:stCxn id="22" idx="6"/>
              <a:endCxn id="26" idx="2"/>
            </p:cNvCxnSpPr>
            <p:nvPr/>
          </p:nvCxnSpPr>
          <p:spPr>
            <a:xfrm>
              <a:off x="2768409" y="3717430"/>
              <a:ext cx="1667403" cy="84476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cteur droit avec flèche 15">
              <a:extLst>
                <a:ext uri="{FF2B5EF4-FFF2-40B4-BE49-F238E27FC236}">
                  <a16:creationId xmlns:a16="http://schemas.microsoft.com/office/drawing/2014/main" id="{53D6C894-44D8-4245-A61E-3C55857B4244}"/>
                </a:ext>
              </a:extLst>
            </p:cNvPr>
            <p:cNvCxnSpPr>
              <a:stCxn id="25" idx="6"/>
              <a:endCxn id="9" idx="2"/>
            </p:cNvCxnSpPr>
            <p:nvPr/>
          </p:nvCxnSpPr>
          <p:spPr>
            <a:xfrm flipV="1">
              <a:off x="4899498" y="3271608"/>
              <a:ext cx="1667403" cy="43019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cteur droit avec flèche 16">
              <a:extLst>
                <a:ext uri="{FF2B5EF4-FFF2-40B4-BE49-F238E27FC236}">
                  <a16:creationId xmlns:a16="http://schemas.microsoft.com/office/drawing/2014/main" id="{8FB80DDF-5F97-499F-A6C4-B0F69F6F2BE9}"/>
                </a:ext>
              </a:extLst>
            </p:cNvPr>
            <p:cNvCxnSpPr>
              <a:stCxn id="26" idx="6"/>
              <a:endCxn id="9" idx="2"/>
            </p:cNvCxnSpPr>
            <p:nvPr/>
          </p:nvCxnSpPr>
          <p:spPr>
            <a:xfrm flipV="1">
              <a:off x="4899498" y="3271608"/>
              <a:ext cx="1667403" cy="129058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6" name="Groupe 45">
              <a:extLst>
                <a:ext uri="{FF2B5EF4-FFF2-40B4-BE49-F238E27FC236}">
                  <a16:creationId xmlns:a16="http://schemas.microsoft.com/office/drawing/2014/main" id="{32D6EDC2-A30F-47FC-9CA8-99FDBDD163FC}"/>
                </a:ext>
              </a:extLst>
            </p:cNvPr>
            <p:cNvGrpSpPr/>
            <p:nvPr/>
          </p:nvGrpSpPr>
          <p:grpSpPr>
            <a:xfrm>
              <a:off x="2304723" y="2593489"/>
              <a:ext cx="463686" cy="1356237"/>
              <a:chOff x="3063260" y="1980536"/>
              <a:chExt cx="463686" cy="1356237"/>
            </a:xfrm>
          </p:grpSpPr>
          <p:sp>
            <p:nvSpPr>
              <p:cNvPr id="21" name="Ellipse 20">
                <a:extLst>
                  <a:ext uri="{FF2B5EF4-FFF2-40B4-BE49-F238E27FC236}">
                    <a16:creationId xmlns:a16="http://schemas.microsoft.com/office/drawing/2014/main" id="{3FFD082E-8BD4-4D93-9151-B0E7ABDF1051}"/>
                  </a:ext>
                </a:extLst>
              </p:cNvPr>
              <p:cNvSpPr/>
              <p:nvPr/>
            </p:nvSpPr>
            <p:spPr>
              <a:xfrm>
                <a:off x="3063260" y="1980536"/>
                <a:ext cx="463686" cy="464593"/>
              </a:xfrm>
              <a:prstGeom prst="ellips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Ellipse 21">
                <a:extLst>
                  <a:ext uri="{FF2B5EF4-FFF2-40B4-BE49-F238E27FC236}">
                    <a16:creationId xmlns:a16="http://schemas.microsoft.com/office/drawing/2014/main" id="{463E3FDA-9A73-4216-988E-5FB4578697D0}"/>
                  </a:ext>
                </a:extLst>
              </p:cNvPr>
              <p:cNvSpPr/>
              <p:nvPr/>
            </p:nvSpPr>
            <p:spPr>
              <a:xfrm>
                <a:off x="3063260" y="2872180"/>
                <a:ext cx="463686" cy="464593"/>
              </a:xfrm>
              <a:prstGeom prst="ellips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" name="ZoneTexte 4">
              <a:extLst>
                <a:ext uri="{FF2B5EF4-FFF2-40B4-BE49-F238E27FC236}">
                  <a16:creationId xmlns:a16="http://schemas.microsoft.com/office/drawing/2014/main" id="{6E9ECA89-CBF2-464E-B21D-D7B4C25E78F4}"/>
                </a:ext>
              </a:extLst>
            </p:cNvPr>
            <p:cNvSpPr txBox="1"/>
            <p:nvPr/>
          </p:nvSpPr>
          <p:spPr>
            <a:xfrm>
              <a:off x="1368175" y="5012049"/>
              <a:ext cx="232199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Input</a:t>
              </a:r>
            </a:p>
          </p:txBody>
        </p:sp>
        <p:sp>
          <p:nvSpPr>
            <p:cNvPr id="6" name="ZoneTexte 5">
              <a:extLst>
                <a:ext uri="{FF2B5EF4-FFF2-40B4-BE49-F238E27FC236}">
                  <a16:creationId xmlns:a16="http://schemas.microsoft.com/office/drawing/2014/main" id="{A19757A9-665A-41A5-9F4F-809BBE5D4BC4}"/>
                </a:ext>
              </a:extLst>
            </p:cNvPr>
            <p:cNvSpPr txBox="1"/>
            <p:nvPr/>
          </p:nvSpPr>
          <p:spPr>
            <a:xfrm>
              <a:off x="3506658" y="5012049"/>
              <a:ext cx="232199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Hidden layer</a:t>
              </a:r>
            </a:p>
            <a:p>
              <a:pPr algn="ctr"/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4 neurons</a:t>
              </a:r>
            </a:p>
          </p:txBody>
        </p:sp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58746548-6C9C-4AFA-B771-3AB5605244A0}"/>
                </a:ext>
              </a:extLst>
            </p:cNvPr>
            <p:cNvSpPr txBox="1"/>
            <p:nvPr/>
          </p:nvSpPr>
          <p:spPr>
            <a:xfrm>
              <a:off x="5630353" y="5012049"/>
              <a:ext cx="232199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Output</a:t>
              </a:r>
            </a:p>
          </p:txBody>
        </p:sp>
        <p:sp>
          <p:nvSpPr>
            <p:cNvPr id="27" name="ZoneTexte 26">
              <a:extLst>
                <a:ext uri="{FF2B5EF4-FFF2-40B4-BE49-F238E27FC236}">
                  <a16:creationId xmlns:a16="http://schemas.microsoft.com/office/drawing/2014/main" id="{0E84DFEA-7CDE-459B-AA04-12C942E71B09}"/>
                </a:ext>
              </a:extLst>
            </p:cNvPr>
            <p:cNvSpPr txBox="1"/>
            <p:nvPr/>
          </p:nvSpPr>
          <p:spPr>
            <a:xfrm>
              <a:off x="3850090" y="2524883"/>
              <a:ext cx="5956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w</a:t>
              </a:r>
              <a:r>
                <a:rPr lang="en-US" sz="1400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12</a:t>
              </a:r>
              <a:r>
                <a:rPr lang="en-US" sz="1400" baseline="30000" dirty="0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endParaRPr 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ZoneTexte 27">
              <a:extLst>
                <a:ext uri="{FF2B5EF4-FFF2-40B4-BE49-F238E27FC236}">
                  <a16:creationId xmlns:a16="http://schemas.microsoft.com/office/drawing/2014/main" id="{6C5AD0EC-C1C0-4E83-8DCC-227AA5FAA42C}"/>
                </a:ext>
              </a:extLst>
            </p:cNvPr>
            <p:cNvSpPr txBox="1"/>
            <p:nvPr/>
          </p:nvSpPr>
          <p:spPr>
            <a:xfrm rot="19957057">
              <a:off x="3850090" y="1841768"/>
              <a:ext cx="5956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w</a:t>
              </a:r>
              <a:r>
                <a:rPr lang="en-US" sz="1400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11</a:t>
              </a:r>
              <a:r>
                <a:rPr lang="en-US" sz="1400" baseline="30000" dirty="0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endParaRPr 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" name="ZoneTexte 34">
              <a:extLst>
                <a:ext uri="{FF2B5EF4-FFF2-40B4-BE49-F238E27FC236}">
                  <a16:creationId xmlns:a16="http://schemas.microsoft.com/office/drawing/2014/main" id="{88B0FB66-6E3A-48A7-A59C-294B0679AC87}"/>
                </a:ext>
              </a:extLst>
            </p:cNvPr>
            <p:cNvSpPr txBox="1"/>
            <p:nvPr/>
          </p:nvSpPr>
          <p:spPr>
            <a:xfrm rot="2270444">
              <a:off x="5349134" y="2173335"/>
              <a:ext cx="61585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w</a:t>
              </a:r>
              <a:r>
                <a:rPr lang="en-US" sz="1400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11</a:t>
              </a:r>
              <a:r>
                <a:rPr lang="en-US" sz="1400" baseline="30000" dirty="0"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endParaRPr 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47" name="Groupe 46">
              <a:extLst>
                <a:ext uri="{FF2B5EF4-FFF2-40B4-BE49-F238E27FC236}">
                  <a16:creationId xmlns:a16="http://schemas.microsoft.com/office/drawing/2014/main" id="{12055217-36ED-4CEE-AD31-11653A72E835}"/>
                </a:ext>
              </a:extLst>
            </p:cNvPr>
            <p:cNvGrpSpPr/>
            <p:nvPr/>
          </p:nvGrpSpPr>
          <p:grpSpPr>
            <a:xfrm>
              <a:off x="4435812" y="1748723"/>
              <a:ext cx="463686" cy="3045769"/>
              <a:chOff x="5194349" y="1191153"/>
              <a:chExt cx="463686" cy="3045769"/>
            </a:xfrm>
          </p:grpSpPr>
          <p:sp>
            <p:nvSpPr>
              <p:cNvPr id="25" name="Ellipse 24">
                <a:extLst>
                  <a:ext uri="{FF2B5EF4-FFF2-40B4-BE49-F238E27FC236}">
                    <a16:creationId xmlns:a16="http://schemas.microsoft.com/office/drawing/2014/main" id="{C3E502B9-790E-42AA-B688-7679ED5E2526}"/>
                  </a:ext>
                </a:extLst>
              </p:cNvPr>
              <p:cNvSpPr/>
              <p:nvPr/>
            </p:nvSpPr>
            <p:spPr>
              <a:xfrm>
                <a:off x="5194349" y="2911937"/>
                <a:ext cx="463686" cy="464593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Ellipse 25">
                <a:extLst>
                  <a:ext uri="{FF2B5EF4-FFF2-40B4-BE49-F238E27FC236}">
                    <a16:creationId xmlns:a16="http://schemas.microsoft.com/office/drawing/2014/main" id="{A881A313-D49C-4A91-9C6D-44A20F7997A1}"/>
                  </a:ext>
                </a:extLst>
              </p:cNvPr>
              <p:cNvSpPr/>
              <p:nvPr/>
            </p:nvSpPr>
            <p:spPr>
              <a:xfrm>
                <a:off x="5194349" y="3772329"/>
                <a:ext cx="463686" cy="464593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Ellipse 43">
                <a:extLst>
                  <a:ext uri="{FF2B5EF4-FFF2-40B4-BE49-F238E27FC236}">
                    <a16:creationId xmlns:a16="http://schemas.microsoft.com/office/drawing/2014/main" id="{8C898FA7-8EE7-4A59-8416-609C2B9CCC93}"/>
                  </a:ext>
                </a:extLst>
              </p:cNvPr>
              <p:cNvSpPr/>
              <p:nvPr/>
            </p:nvSpPr>
            <p:spPr>
              <a:xfrm>
                <a:off x="5194349" y="1191153"/>
                <a:ext cx="463686" cy="464593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Ellipse 44">
                <a:extLst>
                  <a:ext uri="{FF2B5EF4-FFF2-40B4-BE49-F238E27FC236}">
                    <a16:creationId xmlns:a16="http://schemas.microsoft.com/office/drawing/2014/main" id="{43506B1E-81AA-44B7-8729-5710098956F9}"/>
                  </a:ext>
                </a:extLst>
              </p:cNvPr>
              <p:cNvSpPr/>
              <p:nvPr/>
            </p:nvSpPr>
            <p:spPr>
              <a:xfrm>
                <a:off x="5194349" y="2051545"/>
                <a:ext cx="463686" cy="464593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8" name="ZoneTexte 47">
              <a:extLst>
                <a:ext uri="{FF2B5EF4-FFF2-40B4-BE49-F238E27FC236}">
                  <a16:creationId xmlns:a16="http://schemas.microsoft.com/office/drawing/2014/main" id="{C3E881FB-184E-4A56-8EBF-F5B40CA6D458}"/>
                </a:ext>
              </a:extLst>
            </p:cNvPr>
            <p:cNvSpPr txBox="1"/>
            <p:nvPr/>
          </p:nvSpPr>
          <p:spPr>
            <a:xfrm>
              <a:off x="2370312" y="2656745"/>
              <a:ext cx="3325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</a:p>
          </p:txBody>
        </p:sp>
        <p:sp>
          <p:nvSpPr>
            <p:cNvPr id="49" name="ZoneTexte 48">
              <a:extLst>
                <a:ext uri="{FF2B5EF4-FFF2-40B4-BE49-F238E27FC236}">
                  <a16:creationId xmlns:a16="http://schemas.microsoft.com/office/drawing/2014/main" id="{690C66EB-548D-4B1D-B8CE-B2742B8453A5}"/>
                </a:ext>
              </a:extLst>
            </p:cNvPr>
            <p:cNvSpPr txBox="1"/>
            <p:nvPr/>
          </p:nvSpPr>
          <p:spPr>
            <a:xfrm>
              <a:off x="2370312" y="3535077"/>
              <a:ext cx="3325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Y</a:t>
              </a:r>
            </a:p>
          </p:txBody>
        </p:sp>
        <p:cxnSp>
          <p:nvCxnSpPr>
            <p:cNvPr id="51" name="Connecteur droit avec flèche 50">
              <a:extLst>
                <a:ext uri="{FF2B5EF4-FFF2-40B4-BE49-F238E27FC236}">
                  <a16:creationId xmlns:a16="http://schemas.microsoft.com/office/drawing/2014/main" id="{D334826B-6491-4FD8-85A4-2F9758455689}"/>
                </a:ext>
              </a:extLst>
            </p:cNvPr>
            <p:cNvCxnSpPr>
              <a:stCxn id="21" idx="6"/>
              <a:endCxn id="45" idx="2"/>
            </p:cNvCxnSpPr>
            <p:nvPr/>
          </p:nvCxnSpPr>
          <p:spPr>
            <a:xfrm>
              <a:off x="2768409" y="2825786"/>
              <a:ext cx="1667403" cy="1562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cteur droit avec flèche 52">
              <a:extLst>
                <a:ext uri="{FF2B5EF4-FFF2-40B4-BE49-F238E27FC236}">
                  <a16:creationId xmlns:a16="http://schemas.microsoft.com/office/drawing/2014/main" id="{7E9E1E9E-E59F-41FC-A1FF-707A4962B167}"/>
                </a:ext>
              </a:extLst>
            </p:cNvPr>
            <p:cNvCxnSpPr>
              <a:cxnSpLocks/>
              <a:stCxn id="21" idx="6"/>
              <a:endCxn id="44" idx="2"/>
            </p:cNvCxnSpPr>
            <p:nvPr/>
          </p:nvCxnSpPr>
          <p:spPr>
            <a:xfrm flipV="1">
              <a:off x="2768409" y="1981020"/>
              <a:ext cx="1667403" cy="84476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cteur droit avec flèche 54">
              <a:extLst>
                <a:ext uri="{FF2B5EF4-FFF2-40B4-BE49-F238E27FC236}">
                  <a16:creationId xmlns:a16="http://schemas.microsoft.com/office/drawing/2014/main" id="{8E50BB0F-582C-469A-BACE-75B1875A2301}"/>
                </a:ext>
              </a:extLst>
            </p:cNvPr>
            <p:cNvCxnSpPr>
              <a:stCxn id="22" idx="6"/>
              <a:endCxn id="44" idx="2"/>
            </p:cNvCxnSpPr>
            <p:nvPr/>
          </p:nvCxnSpPr>
          <p:spPr>
            <a:xfrm flipV="1">
              <a:off x="2768409" y="1981020"/>
              <a:ext cx="1667403" cy="173641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cteur droit avec flèche 56">
              <a:extLst>
                <a:ext uri="{FF2B5EF4-FFF2-40B4-BE49-F238E27FC236}">
                  <a16:creationId xmlns:a16="http://schemas.microsoft.com/office/drawing/2014/main" id="{CBA75D63-A3F3-4871-9EE1-15A4438BC5EB}"/>
                </a:ext>
              </a:extLst>
            </p:cNvPr>
            <p:cNvCxnSpPr>
              <a:stCxn id="22" idx="6"/>
              <a:endCxn id="45" idx="2"/>
            </p:cNvCxnSpPr>
            <p:nvPr/>
          </p:nvCxnSpPr>
          <p:spPr>
            <a:xfrm flipV="1">
              <a:off x="2768409" y="2841412"/>
              <a:ext cx="1667403" cy="87601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cteur droit avec flèche 58">
              <a:extLst>
                <a:ext uri="{FF2B5EF4-FFF2-40B4-BE49-F238E27FC236}">
                  <a16:creationId xmlns:a16="http://schemas.microsoft.com/office/drawing/2014/main" id="{920DFC12-12DE-4C8D-B024-CFD6ABEB389E}"/>
                </a:ext>
              </a:extLst>
            </p:cNvPr>
            <p:cNvCxnSpPr>
              <a:stCxn id="44" idx="6"/>
              <a:endCxn id="9" idx="2"/>
            </p:cNvCxnSpPr>
            <p:nvPr/>
          </p:nvCxnSpPr>
          <p:spPr>
            <a:xfrm>
              <a:off x="4899498" y="1981020"/>
              <a:ext cx="1667403" cy="129058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cteur droit avec flèche 60">
              <a:extLst>
                <a:ext uri="{FF2B5EF4-FFF2-40B4-BE49-F238E27FC236}">
                  <a16:creationId xmlns:a16="http://schemas.microsoft.com/office/drawing/2014/main" id="{166C15F0-84D5-4751-9BFD-A56CBE8594F4}"/>
                </a:ext>
              </a:extLst>
            </p:cNvPr>
            <p:cNvCxnSpPr>
              <a:stCxn id="45" idx="6"/>
              <a:endCxn id="9" idx="2"/>
            </p:cNvCxnSpPr>
            <p:nvPr/>
          </p:nvCxnSpPr>
          <p:spPr>
            <a:xfrm>
              <a:off x="4899498" y="2841412"/>
              <a:ext cx="1667403" cy="43019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ZoneTexte 62">
              <a:extLst>
                <a:ext uri="{FF2B5EF4-FFF2-40B4-BE49-F238E27FC236}">
                  <a16:creationId xmlns:a16="http://schemas.microsoft.com/office/drawing/2014/main" id="{A39DF130-873F-4391-A2E8-BE85847CE339}"/>
                </a:ext>
              </a:extLst>
            </p:cNvPr>
            <p:cNvSpPr txBox="1"/>
            <p:nvPr/>
          </p:nvSpPr>
          <p:spPr>
            <a:xfrm rot="839872">
              <a:off x="5349134" y="2729791"/>
              <a:ext cx="61585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w</a:t>
              </a:r>
              <a:r>
                <a:rPr lang="en-US" sz="1400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21</a:t>
              </a:r>
              <a:r>
                <a:rPr lang="en-US" sz="1400" baseline="30000" dirty="0"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endParaRPr 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4" name="ZoneTexte 63">
              <a:extLst>
                <a:ext uri="{FF2B5EF4-FFF2-40B4-BE49-F238E27FC236}">
                  <a16:creationId xmlns:a16="http://schemas.microsoft.com/office/drawing/2014/main" id="{D4DD0B5F-247A-41C3-9371-375894D3A400}"/>
                </a:ext>
              </a:extLst>
            </p:cNvPr>
            <p:cNvSpPr txBox="1"/>
            <p:nvPr/>
          </p:nvSpPr>
          <p:spPr>
            <a:xfrm rot="20699538">
              <a:off x="5349134" y="3183530"/>
              <a:ext cx="61585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w</a:t>
              </a:r>
              <a:r>
                <a:rPr lang="en-US" sz="1400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31</a:t>
              </a:r>
              <a:r>
                <a:rPr lang="en-US" sz="1400" baseline="30000" dirty="0"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endParaRPr 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5" name="ZoneTexte 64">
              <a:extLst>
                <a:ext uri="{FF2B5EF4-FFF2-40B4-BE49-F238E27FC236}">
                  <a16:creationId xmlns:a16="http://schemas.microsoft.com/office/drawing/2014/main" id="{9E08FD5B-A942-4503-B829-C61CE395AFC9}"/>
                </a:ext>
              </a:extLst>
            </p:cNvPr>
            <p:cNvSpPr txBox="1"/>
            <p:nvPr/>
          </p:nvSpPr>
          <p:spPr>
            <a:xfrm rot="19354488">
              <a:off x="5349134" y="3650110"/>
              <a:ext cx="61585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w</a:t>
              </a:r>
              <a:r>
                <a:rPr lang="en-US" sz="1400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41</a:t>
              </a:r>
              <a:r>
                <a:rPr lang="en-US" sz="1400" baseline="30000" dirty="0"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endParaRPr 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6" name="ZoneTexte 65">
              <a:extLst>
                <a:ext uri="{FF2B5EF4-FFF2-40B4-BE49-F238E27FC236}">
                  <a16:creationId xmlns:a16="http://schemas.microsoft.com/office/drawing/2014/main" id="{633FC3F8-D17C-444D-BB12-95DA830B7208}"/>
                </a:ext>
              </a:extLst>
            </p:cNvPr>
            <p:cNvSpPr txBox="1"/>
            <p:nvPr/>
          </p:nvSpPr>
          <p:spPr>
            <a:xfrm rot="1619144">
              <a:off x="3850090" y="3259603"/>
              <a:ext cx="5956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w</a:t>
              </a:r>
              <a:r>
                <a:rPr lang="en-US" sz="1400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13</a:t>
              </a:r>
              <a:r>
                <a:rPr lang="en-US" sz="1400" baseline="30000" dirty="0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endParaRPr 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7" name="ZoneTexte 66">
              <a:extLst>
                <a:ext uri="{FF2B5EF4-FFF2-40B4-BE49-F238E27FC236}">
                  <a16:creationId xmlns:a16="http://schemas.microsoft.com/office/drawing/2014/main" id="{9B23EEF2-C643-4342-A18D-50513AF18DDE}"/>
                </a:ext>
              </a:extLst>
            </p:cNvPr>
            <p:cNvSpPr txBox="1"/>
            <p:nvPr/>
          </p:nvSpPr>
          <p:spPr>
            <a:xfrm rot="2798489">
              <a:off x="3850090" y="3901342"/>
              <a:ext cx="5956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w</a:t>
              </a:r>
              <a:r>
                <a:rPr lang="en-US" sz="1400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14</a:t>
              </a:r>
              <a:r>
                <a:rPr lang="en-US" sz="1400" baseline="30000" dirty="0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endParaRPr 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99" name="Groupe 98">
            <a:extLst>
              <a:ext uri="{FF2B5EF4-FFF2-40B4-BE49-F238E27FC236}">
                <a16:creationId xmlns:a16="http://schemas.microsoft.com/office/drawing/2014/main" id="{0122FF14-39C9-4248-98D0-94370D03C60A}"/>
              </a:ext>
            </a:extLst>
          </p:cNvPr>
          <p:cNvGrpSpPr/>
          <p:nvPr/>
        </p:nvGrpSpPr>
        <p:grpSpPr>
          <a:xfrm>
            <a:off x="0" y="0"/>
            <a:ext cx="9144000" cy="792000"/>
            <a:chOff x="0" y="0"/>
            <a:chExt cx="9144000" cy="792000"/>
          </a:xfrm>
        </p:grpSpPr>
        <p:sp>
          <p:nvSpPr>
            <p:cNvPr id="100" name="Forme libre 1">
              <a:extLst>
                <a:ext uri="{FF2B5EF4-FFF2-40B4-BE49-F238E27FC236}">
                  <a16:creationId xmlns:a16="http://schemas.microsoft.com/office/drawing/2014/main" id="{A2127D8A-05CA-4D61-A471-D56605482875}"/>
                </a:ext>
              </a:extLst>
            </p:cNvPr>
            <p:cNvSpPr/>
            <p:nvPr/>
          </p:nvSpPr>
          <p:spPr>
            <a:xfrm>
              <a:off x="0" y="0"/>
              <a:ext cx="9144000" cy="7920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DDDDDD"/>
            </a:solidFill>
            <a:ln w="19080">
              <a:solidFill>
                <a:srgbClr val="000000"/>
              </a:solidFill>
              <a:prstDash val="solid"/>
            </a:ln>
          </p:spPr>
          <p:txBody>
            <a:bodyPr wrap="none" lIns="99360" tIns="54360" rIns="99360" bIns="54360" anchor="ctr" anchorCtr="0" compatLnSpc="0">
              <a:noAutofit/>
            </a:bodyPr>
            <a:lstStyle/>
            <a:p>
              <a:pPr marL="0" marR="0" lvl="0" indent="0" algn="l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fr-FR" sz="1800" b="0" i="0" u="none" strike="noStrike" kern="1200" cap="none" spc="0" baseline="0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01" name="ZoneTexte 100">
              <a:extLst>
                <a:ext uri="{FF2B5EF4-FFF2-40B4-BE49-F238E27FC236}">
                  <a16:creationId xmlns:a16="http://schemas.microsoft.com/office/drawing/2014/main" id="{80D6A27A-6D24-4C19-AF58-20B5FE8107A8}"/>
                </a:ext>
              </a:extLst>
            </p:cNvPr>
            <p:cNvSpPr txBox="1"/>
            <p:nvPr/>
          </p:nvSpPr>
          <p:spPr>
            <a:xfrm>
              <a:off x="0" y="173621"/>
              <a:ext cx="9144000" cy="50381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0000" tIns="45000" rIns="90000" bIns="45000" anchorCtr="0" compatLnSpc="0">
              <a:spAutoFit/>
            </a:bodyPr>
            <a:lstStyle/>
            <a:p>
              <a:pPr marL="0" marR="0" lvl="0" indent="0" algn="ctr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en-US" sz="2800" b="0" i="0" u="none" strike="noStrike" kern="1200" cap="none" spc="0" baseline="0" dirty="0">
                  <a:ln>
                    <a:noFill/>
                  </a:ln>
                  <a:highlight>
                    <a:scrgbClr r="0" g="0" b="0">
                      <a:alpha val="0"/>
                    </a:scrgbClr>
                  </a:highlight>
                  <a:latin typeface="arial" pitchFamily="34"/>
                  <a:ea typeface="Noto Sans CJK SC Regular" pitchFamily="2"/>
                  <a:cs typeface="FreeSans" pitchFamily="2"/>
                </a:rPr>
                <a:t>Back-propagation algorithm : a quick glimpse</a:t>
              </a: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A82EDD10-4A75-4C31-9779-BF42785D02E0}"/>
              </a:ext>
            </a:extLst>
          </p:cNvPr>
          <p:cNvSpPr/>
          <p:nvPr/>
        </p:nvSpPr>
        <p:spPr>
          <a:xfrm>
            <a:off x="1495582" y="1205345"/>
            <a:ext cx="4416843" cy="345341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chemeClr val="bg1"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lèche : droite 49">
            <a:extLst>
              <a:ext uri="{FF2B5EF4-FFF2-40B4-BE49-F238E27FC236}">
                <a16:creationId xmlns:a16="http://schemas.microsoft.com/office/drawing/2014/main" id="{A8F1E30F-A1DB-48C8-B928-7503BCE7F7FA}"/>
              </a:ext>
            </a:extLst>
          </p:cNvPr>
          <p:cNvSpPr/>
          <p:nvPr/>
        </p:nvSpPr>
        <p:spPr>
          <a:xfrm>
            <a:off x="1021506" y="5361709"/>
            <a:ext cx="7814718" cy="945848"/>
          </a:xfrm>
          <a:prstGeom prst="rightArrow">
            <a:avLst/>
          </a:prstGeom>
          <a:gradFill flip="none" rotWithShape="1">
            <a:gsLst>
              <a:gs pos="0">
                <a:schemeClr val="accent4">
                  <a:lumMod val="0"/>
                  <a:lumOff val="100000"/>
                </a:schemeClr>
              </a:gs>
              <a:gs pos="35000">
                <a:schemeClr val="accent4">
                  <a:lumMod val="0"/>
                  <a:lumOff val="100000"/>
                </a:schemeClr>
              </a:gs>
              <a:gs pos="100000">
                <a:schemeClr val="accent4">
                  <a:lumMod val="100000"/>
                </a:schemeClr>
              </a:gs>
            </a:gsLst>
            <a:lin ang="2700000" scaled="1"/>
            <a:tileRect/>
          </a:gradFill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ZoneTexte 51">
            <a:extLst>
              <a:ext uri="{FF2B5EF4-FFF2-40B4-BE49-F238E27FC236}">
                <a16:creationId xmlns:a16="http://schemas.microsoft.com/office/drawing/2014/main" id="{EBB5EF4E-FC3E-445A-BB64-E757F5C29D9E}"/>
              </a:ext>
            </a:extLst>
          </p:cNvPr>
          <p:cNvSpPr txBox="1"/>
          <p:nvPr/>
        </p:nvSpPr>
        <p:spPr>
          <a:xfrm>
            <a:off x="3988488" y="5634578"/>
            <a:ext cx="18807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Forward pass</a:t>
            </a:r>
          </a:p>
        </p:txBody>
      </p:sp>
    </p:spTree>
    <p:extLst>
      <p:ext uri="{BB962C8B-B14F-4D97-AF65-F5344CB8AC3E}">
        <p14:creationId xmlns:p14="http://schemas.microsoft.com/office/powerpoint/2010/main" val="402400526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11E28935-5361-4F8A-B8F0-21661E182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5CB64-B36B-4367-8B88-6F3791B72476}" type="slidenum">
              <a:rPr lang="fr-FR" smtClean="0"/>
              <a:t>54</a:t>
            </a:fld>
            <a:endParaRPr lang="fr-FR"/>
          </a:p>
        </p:txBody>
      </p:sp>
      <p:grpSp>
        <p:nvGrpSpPr>
          <p:cNvPr id="102" name="Groupe 101">
            <a:extLst>
              <a:ext uri="{FF2B5EF4-FFF2-40B4-BE49-F238E27FC236}">
                <a16:creationId xmlns:a16="http://schemas.microsoft.com/office/drawing/2014/main" id="{46F2863B-C2F6-4C0F-A398-DF60A0989D19}"/>
              </a:ext>
            </a:extLst>
          </p:cNvPr>
          <p:cNvGrpSpPr/>
          <p:nvPr/>
        </p:nvGrpSpPr>
        <p:grpSpPr>
          <a:xfrm>
            <a:off x="84959" y="1395432"/>
            <a:ext cx="6584171" cy="3848101"/>
            <a:chOff x="1368175" y="1748723"/>
            <a:chExt cx="6584171" cy="3848101"/>
          </a:xfrm>
        </p:grpSpPr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D1A49352-2E78-4F5D-8BB0-D6166BFC692E}"/>
                </a:ext>
              </a:extLst>
            </p:cNvPr>
            <p:cNvSpPr/>
            <p:nvPr/>
          </p:nvSpPr>
          <p:spPr>
            <a:xfrm>
              <a:off x="6566901" y="3039311"/>
              <a:ext cx="463686" cy="464593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Connecteur droit avec flèche 9">
              <a:extLst>
                <a:ext uri="{FF2B5EF4-FFF2-40B4-BE49-F238E27FC236}">
                  <a16:creationId xmlns:a16="http://schemas.microsoft.com/office/drawing/2014/main" id="{D1792979-13A9-400F-B87D-D37DDC73E621}"/>
                </a:ext>
              </a:extLst>
            </p:cNvPr>
            <p:cNvCxnSpPr>
              <a:cxnSpLocks/>
              <a:stCxn id="21" idx="6"/>
              <a:endCxn id="25" idx="2"/>
            </p:cNvCxnSpPr>
            <p:nvPr/>
          </p:nvCxnSpPr>
          <p:spPr>
            <a:xfrm>
              <a:off x="2768409" y="2825786"/>
              <a:ext cx="1667403" cy="87601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necteur droit avec flèche 10">
              <a:extLst>
                <a:ext uri="{FF2B5EF4-FFF2-40B4-BE49-F238E27FC236}">
                  <a16:creationId xmlns:a16="http://schemas.microsoft.com/office/drawing/2014/main" id="{C4CD7932-EAAC-4FDB-A1F7-8F266723AD3F}"/>
                </a:ext>
              </a:extLst>
            </p:cNvPr>
            <p:cNvCxnSpPr>
              <a:cxnSpLocks/>
              <a:stCxn id="21" idx="6"/>
              <a:endCxn id="26" idx="2"/>
            </p:cNvCxnSpPr>
            <p:nvPr/>
          </p:nvCxnSpPr>
          <p:spPr>
            <a:xfrm>
              <a:off x="2768409" y="2825786"/>
              <a:ext cx="1667403" cy="173641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cteur droit avec flèche 11">
              <a:extLst>
                <a:ext uri="{FF2B5EF4-FFF2-40B4-BE49-F238E27FC236}">
                  <a16:creationId xmlns:a16="http://schemas.microsoft.com/office/drawing/2014/main" id="{8F01A57E-AD68-435D-A4D6-344CD028E1F2}"/>
                </a:ext>
              </a:extLst>
            </p:cNvPr>
            <p:cNvCxnSpPr>
              <a:cxnSpLocks/>
              <a:stCxn id="22" idx="6"/>
              <a:endCxn id="25" idx="2"/>
            </p:cNvCxnSpPr>
            <p:nvPr/>
          </p:nvCxnSpPr>
          <p:spPr>
            <a:xfrm flipV="1">
              <a:off x="2768409" y="3701804"/>
              <a:ext cx="1667403" cy="1562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cteur droit avec flèche 12">
              <a:extLst>
                <a:ext uri="{FF2B5EF4-FFF2-40B4-BE49-F238E27FC236}">
                  <a16:creationId xmlns:a16="http://schemas.microsoft.com/office/drawing/2014/main" id="{B791E7AF-FDFD-4BE9-B7BB-4C3751F18380}"/>
                </a:ext>
              </a:extLst>
            </p:cNvPr>
            <p:cNvCxnSpPr>
              <a:cxnSpLocks/>
              <a:stCxn id="22" idx="6"/>
              <a:endCxn id="26" idx="2"/>
            </p:cNvCxnSpPr>
            <p:nvPr/>
          </p:nvCxnSpPr>
          <p:spPr>
            <a:xfrm>
              <a:off x="2768409" y="3717430"/>
              <a:ext cx="1667403" cy="84476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cteur droit avec flèche 15">
              <a:extLst>
                <a:ext uri="{FF2B5EF4-FFF2-40B4-BE49-F238E27FC236}">
                  <a16:creationId xmlns:a16="http://schemas.microsoft.com/office/drawing/2014/main" id="{53D6C894-44D8-4245-A61E-3C55857B4244}"/>
                </a:ext>
              </a:extLst>
            </p:cNvPr>
            <p:cNvCxnSpPr>
              <a:stCxn id="25" idx="6"/>
              <a:endCxn id="9" idx="2"/>
            </p:cNvCxnSpPr>
            <p:nvPr/>
          </p:nvCxnSpPr>
          <p:spPr>
            <a:xfrm flipV="1">
              <a:off x="4899498" y="3271608"/>
              <a:ext cx="1667403" cy="43019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cteur droit avec flèche 16">
              <a:extLst>
                <a:ext uri="{FF2B5EF4-FFF2-40B4-BE49-F238E27FC236}">
                  <a16:creationId xmlns:a16="http://schemas.microsoft.com/office/drawing/2014/main" id="{8FB80DDF-5F97-499F-A6C4-B0F69F6F2BE9}"/>
                </a:ext>
              </a:extLst>
            </p:cNvPr>
            <p:cNvCxnSpPr>
              <a:stCxn id="26" idx="6"/>
              <a:endCxn id="9" idx="2"/>
            </p:cNvCxnSpPr>
            <p:nvPr/>
          </p:nvCxnSpPr>
          <p:spPr>
            <a:xfrm flipV="1">
              <a:off x="4899498" y="3271608"/>
              <a:ext cx="1667403" cy="129058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6" name="Groupe 45">
              <a:extLst>
                <a:ext uri="{FF2B5EF4-FFF2-40B4-BE49-F238E27FC236}">
                  <a16:creationId xmlns:a16="http://schemas.microsoft.com/office/drawing/2014/main" id="{32D6EDC2-A30F-47FC-9CA8-99FDBDD163FC}"/>
                </a:ext>
              </a:extLst>
            </p:cNvPr>
            <p:cNvGrpSpPr/>
            <p:nvPr/>
          </p:nvGrpSpPr>
          <p:grpSpPr>
            <a:xfrm>
              <a:off x="2304723" y="2593489"/>
              <a:ext cx="463686" cy="1356237"/>
              <a:chOff x="3063260" y="1980536"/>
              <a:chExt cx="463686" cy="1356237"/>
            </a:xfrm>
          </p:grpSpPr>
          <p:sp>
            <p:nvSpPr>
              <p:cNvPr id="21" name="Ellipse 20">
                <a:extLst>
                  <a:ext uri="{FF2B5EF4-FFF2-40B4-BE49-F238E27FC236}">
                    <a16:creationId xmlns:a16="http://schemas.microsoft.com/office/drawing/2014/main" id="{3FFD082E-8BD4-4D93-9151-B0E7ABDF1051}"/>
                  </a:ext>
                </a:extLst>
              </p:cNvPr>
              <p:cNvSpPr/>
              <p:nvPr/>
            </p:nvSpPr>
            <p:spPr>
              <a:xfrm>
                <a:off x="3063260" y="1980536"/>
                <a:ext cx="463686" cy="464593"/>
              </a:xfrm>
              <a:prstGeom prst="ellips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Ellipse 21">
                <a:extLst>
                  <a:ext uri="{FF2B5EF4-FFF2-40B4-BE49-F238E27FC236}">
                    <a16:creationId xmlns:a16="http://schemas.microsoft.com/office/drawing/2014/main" id="{463E3FDA-9A73-4216-988E-5FB4578697D0}"/>
                  </a:ext>
                </a:extLst>
              </p:cNvPr>
              <p:cNvSpPr/>
              <p:nvPr/>
            </p:nvSpPr>
            <p:spPr>
              <a:xfrm>
                <a:off x="3063260" y="2872180"/>
                <a:ext cx="463686" cy="464593"/>
              </a:xfrm>
              <a:prstGeom prst="ellips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" name="ZoneTexte 4">
              <a:extLst>
                <a:ext uri="{FF2B5EF4-FFF2-40B4-BE49-F238E27FC236}">
                  <a16:creationId xmlns:a16="http://schemas.microsoft.com/office/drawing/2014/main" id="{6E9ECA89-CBF2-464E-B21D-D7B4C25E78F4}"/>
                </a:ext>
              </a:extLst>
            </p:cNvPr>
            <p:cNvSpPr txBox="1"/>
            <p:nvPr/>
          </p:nvSpPr>
          <p:spPr>
            <a:xfrm>
              <a:off x="1368175" y="5012049"/>
              <a:ext cx="232199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Input</a:t>
              </a:r>
            </a:p>
          </p:txBody>
        </p:sp>
        <p:sp>
          <p:nvSpPr>
            <p:cNvPr id="6" name="ZoneTexte 5">
              <a:extLst>
                <a:ext uri="{FF2B5EF4-FFF2-40B4-BE49-F238E27FC236}">
                  <a16:creationId xmlns:a16="http://schemas.microsoft.com/office/drawing/2014/main" id="{A19757A9-665A-41A5-9F4F-809BBE5D4BC4}"/>
                </a:ext>
              </a:extLst>
            </p:cNvPr>
            <p:cNvSpPr txBox="1"/>
            <p:nvPr/>
          </p:nvSpPr>
          <p:spPr>
            <a:xfrm>
              <a:off x="3506658" y="5012049"/>
              <a:ext cx="232199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Hidden layer</a:t>
              </a:r>
            </a:p>
            <a:p>
              <a:pPr algn="ctr"/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4 neurons</a:t>
              </a:r>
            </a:p>
          </p:txBody>
        </p:sp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58746548-6C9C-4AFA-B771-3AB5605244A0}"/>
                </a:ext>
              </a:extLst>
            </p:cNvPr>
            <p:cNvSpPr txBox="1"/>
            <p:nvPr/>
          </p:nvSpPr>
          <p:spPr>
            <a:xfrm>
              <a:off x="5630353" y="5012049"/>
              <a:ext cx="232199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Output</a:t>
              </a:r>
            </a:p>
          </p:txBody>
        </p:sp>
        <p:sp>
          <p:nvSpPr>
            <p:cNvPr id="27" name="ZoneTexte 26">
              <a:extLst>
                <a:ext uri="{FF2B5EF4-FFF2-40B4-BE49-F238E27FC236}">
                  <a16:creationId xmlns:a16="http://schemas.microsoft.com/office/drawing/2014/main" id="{0E84DFEA-7CDE-459B-AA04-12C942E71B09}"/>
                </a:ext>
              </a:extLst>
            </p:cNvPr>
            <p:cNvSpPr txBox="1"/>
            <p:nvPr/>
          </p:nvSpPr>
          <p:spPr>
            <a:xfrm>
              <a:off x="3850090" y="2524883"/>
              <a:ext cx="5956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w</a:t>
              </a:r>
              <a:r>
                <a:rPr lang="en-US" sz="1400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12</a:t>
              </a:r>
              <a:r>
                <a:rPr lang="en-US" sz="1400" baseline="30000" dirty="0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endParaRPr 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ZoneTexte 27">
              <a:extLst>
                <a:ext uri="{FF2B5EF4-FFF2-40B4-BE49-F238E27FC236}">
                  <a16:creationId xmlns:a16="http://schemas.microsoft.com/office/drawing/2014/main" id="{6C5AD0EC-C1C0-4E83-8DCC-227AA5FAA42C}"/>
                </a:ext>
              </a:extLst>
            </p:cNvPr>
            <p:cNvSpPr txBox="1"/>
            <p:nvPr/>
          </p:nvSpPr>
          <p:spPr>
            <a:xfrm rot="19957057">
              <a:off x="3850090" y="1841768"/>
              <a:ext cx="5956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w</a:t>
              </a:r>
              <a:r>
                <a:rPr lang="en-US" sz="1400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11</a:t>
              </a:r>
              <a:r>
                <a:rPr lang="en-US" sz="1400" baseline="30000" dirty="0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endParaRPr 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" name="ZoneTexte 34">
              <a:extLst>
                <a:ext uri="{FF2B5EF4-FFF2-40B4-BE49-F238E27FC236}">
                  <a16:creationId xmlns:a16="http://schemas.microsoft.com/office/drawing/2014/main" id="{88B0FB66-6E3A-48A7-A59C-294B0679AC87}"/>
                </a:ext>
              </a:extLst>
            </p:cNvPr>
            <p:cNvSpPr txBox="1"/>
            <p:nvPr/>
          </p:nvSpPr>
          <p:spPr>
            <a:xfrm rot="2270444">
              <a:off x="5349134" y="2173335"/>
              <a:ext cx="61585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w</a:t>
              </a:r>
              <a:r>
                <a:rPr lang="en-US" sz="1400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11</a:t>
              </a:r>
              <a:r>
                <a:rPr lang="en-US" sz="1400" baseline="30000" dirty="0"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endParaRPr 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47" name="Groupe 46">
              <a:extLst>
                <a:ext uri="{FF2B5EF4-FFF2-40B4-BE49-F238E27FC236}">
                  <a16:creationId xmlns:a16="http://schemas.microsoft.com/office/drawing/2014/main" id="{12055217-36ED-4CEE-AD31-11653A72E835}"/>
                </a:ext>
              </a:extLst>
            </p:cNvPr>
            <p:cNvGrpSpPr/>
            <p:nvPr/>
          </p:nvGrpSpPr>
          <p:grpSpPr>
            <a:xfrm>
              <a:off x="4435812" y="1748723"/>
              <a:ext cx="463686" cy="3045769"/>
              <a:chOff x="5194349" y="1191153"/>
              <a:chExt cx="463686" cy="3045769"/>
            </a:xfrm>
          </p:grpSpPr>
          <p:sp>
            <p:nvSpPr>
              <p:cNvPr id="25" name="Ellipse 24">
                <a:extLst>
                  <a:ext uri="{FF2B5EF4-FFF2-40B4-BE49-F238E27FC236}">
                    <a16:creationId xmlns:a16="http://schemas.microsoft.com/office/drawing/2014/main" id="{C3E502B9-790E-42AA-B688-7679ED5E2526}"/>
                  </a:ext>
                </a:extLst>
              </p:cNvPr>
              <p:cNvSpPr/>
              <p:nvPr/>
            </p:nvSpPr>
            <p:spPr>
              <a:xfrm>
                <a:off x="5194349" y="2911937"/>
                <a:ext cx="463686" cy="464593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Ellipse 25">
                <a:extLst>
                  <a:ext uri="{FF2B5EF4-FFF2-40B4-BE49-F238E27FC236}">
                    <a16:creationId xmlns:a16="http://schemas.microsoft.com/office/drawing/2014/main" id="{A881A313-D49C-4A91-9C6D-44A20F7997A1}"/>
                  </a:ext>
                </a:extLst>
              </p:cNvPr>
              <p:cNvSpPr/>
              <p:nvPr/>
            </p:nvSpPr>
            <p:spPr>
              <a:xfrm>
                <a:off x="5194349" y="3772329"/>
                <a:ext cx="463686" cy="464593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Ellipse 43">
                <a:extLst>
                  <a:ext uri="{FF2B5EF4-FFF2-40B4-BE49-F238E27FC236}">
                    <a16:creationId xmlns:a16="http://schemas.microsoft.com/office/drawing/2014/main" id="{8C898FA7-8EE7-4A59-8416-609C2B9CCC93}"/>
                  </a:ext>
                </a:extLst>
              </p:cNvPr>
              <p:cNvSpPr/>
              <p:nvPr/>
            </p:nvSpPr>
            <p:spPr>
              <a:xfrm>
                <a:off x="5194349" y="1191153"/>
                <a:ext cx="463686" cy="464593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Ellipse 44">
                <a:extLst>
                  <a:ext uri="{FF2B5EF4-FFF2-40B4-BE49-F238E27FC236}">
                    <a16:creationId xmlns:a16="http://schemas.microsoft.com/office/drawing/2014/main" id="{43506B1E-81AA-44B7-8729-5710098956F9}"/>
                  </a:ext>
                </a:extLst>
              </p:cNvPr>
              <p:cNvSpPr/>
              <p:nvPr/>
            </p:nvSpPr>
            <p:spPr>
              <a:xfrm>
                <a:off x="5194349" y="2051545"/>
                <a:ext cx="463686" cy="464593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8" name="ZoneTexte 47">
              <a:extLst>
                <a:ext uri="{FF2B5EF4-FFF2-40B4-BE49-F238E27FC236}">
                  <a16:creationId xmlns:a16="http://schemas.microsoft.com/office/drawing/2014/main" id="{C3E881FB-184E-4A56-8EBF-F5B40CA6D458}"/>
                </a:ext>
              </a:extLst>
            </p:cNvPr>
            <p:cNvSpPr txBox="1"/>
            <p:nvPr/>
          </p:nvSpPr>
          <p:spPr>
            <a:xfrm>
              <a:off x="2370312" y="2656745"/>
              <a:ext cx="3325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</a:p>
          </p:txBody>
        </p:sp>
        <p:sp>
          <p:nvSpPr>
            <p:cNvPr id="49" name="ZoneTexte 48">
              <a:extLst>
                <a:ext uri="{FF2B5EF4-FFF2-40B4-BE49-F238E27FC236}">
                  <a16:creationId xmlns:a16="http://schemas.microsoft.com/office/drawing/2014/main" id="{690C66EB-548D-4B1D-B8CE-B2742B8453A5}"/>
                </a:ext>
              </a:extLst>
            </p:cNvPr>
            <p:cNvSpPr txBox="1"/>
            <p:nvPr/>
          </p:nvSpPr>
          <p:spPr>
            <a:xfrm>
              <a:off x="2370312" y="3535077"/>
              <a:ext cx="3325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Y</a:t>
              </a:r>
            </a:p>
          </p:txBody>
        </p:sp>
        <p:cxnSp>
          <p:nvCxnSpPr>
            <p:cNvPr id="51" name="Connecteur droit avec flèche 50">
              <a:extLst>
                <a:ext uri="{FF2B5EF4-FFF2-40B4-BE49-F238E27FC236}">
                  <a16:creationId xmlns:a16="http://schemas.microsoft.com/office/drawing/2014/main" id="{D334826B-6491-4FD8-85A4-2F9758455689}"/>
                </a:ext>
              </a:extLst>
            </p:cNvPr>
            <p:cNvCxnSpPr>
              <a:stCxn id="21" idx="6"/>
              <a:endCxn id="45" idx="2"/>
            </p:cNvCxnSpPr>
            <p:nvPr/>
          </p:nvCxnSpPr>
          <p:spPr>
            <a:xfrm>
              <a:off x="2768409" y="2825786"/>
              <a:ext cx="1667403" cy="1562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cteur droit avec flèche 52">
              <a:extLst>
                <a:ext uri="{FF2B5EF4-FFF2-40B4-BE49-F238E27FC236}">
                  <a16:creationId xmlns:a16="http://schemas.microsoft.com/office/drawing/2014/main" id="{7E9E1E9E-E59F-41FC-A1FF-707A4962B167}"/>
                </a:ext>
              </a:extLst>
            </p:cNvPr>
            <p:cNvCxnSpPr>
              <a:cxnSpLocks/>
              <a:stCxn id="21" idx="6"/>
              <a:endCxn id="44" idx="2"/>
            </p:cNvCxnSpPr>
            <p:nvPr/>
          </p:nvCxnSpPr>
          <p:spPr>
            <a:xfrm flipV="1">
              <a:off x="2768409" y="1981020"/>
              <a:ext cx="1667403" cy="84476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cteur droit avec flèche 54">
              <a:extLst>
                <a:ext uri="{FF2B5EF4-FFF2-40B4-BE49-F238E27FC236}">
                  <a16:creationId xmlns:a16="http://schemas.microsoft.com/office/drawing/2014/main" id="{8E50BB0F-582C-469A-BACE-75B1875A2301}"/>
                </a:ext>
              </a:extLst>
            </p:cNvPr>
            <p:cNvCxnSpPr>
              <a:stCxn id="22" idx="6"/>
              <a:endCxn id="44" idx="2"/>
            </p:cNvCxnSpPr>
            <p:nvPr/>
          </p:nvCxnSpPr>
          <p:spPr>
            <a:xfrm flipV="1">
              <a:off x="2768409" y="1981020"/>
              <a:ext cx="1667403" cy="173641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cteur droit avec flèche 56">
              <a:extLst>
                <a:ext uri="{FF2B5EF4-FFF2-40B4-BE49-F238E27FC236}">
                  <a16:creationId xmlns:a16="http://schemas.microsoft.com/office/drawing/2014/main" id="{CBA75D63-A3F3-4871-9EE1-15A4438BC5EB}"/>
                </a:ext>
              </a:extLst>
            </p:cNvPr>
            <p:cNvCxnSpPr>
              <a:stCxn id="22" idx="6"/>
              <a:endCxn id="45" idx="2"/>
            </p:cNvCxnSpPr>
            <p:nvPr/>
          </p:nvCxnSpPr>
          <p:spPr>
            <a:xfrm flipV="1">
              <a:off x="2768409" y="2841412"/>
              <a:ext cx="1667403" cy="87601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cteur droit avec flèche 58">
              <a:extLst>
                <a:ext uri="{FF2B5EF4-FFF2-40B4-BE49-F238E27FC236}">
                  <a16:creationId xmlns:a16="http://schemas.microsoft.com/office/drawing/2014/main" id="{920DFC12-12DE-4C8D-B024-CFD6ABEB389E}"/>
                </a:ext>
              </a:extLst>
            </p:cNvPr>
            <p:cNvCxnSpPr>
              <a:stCxn id="44" idx="6"/>
              <a:endCxn id="9" idx="2"/>
            </p:cNvCxnSpPr>
            <p:nvPr/>
          </p:nvCxnSpPr>
          <p:spPr>
            <a:xfrm>
              <a:off x="4899498" y="1981020"/>
              <a:ext cx="1667403" cy="129058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cteur droit avec flèche 60">
              <a:extLst>
                <a:ext uri="{FF2B5EF4-FFF2-40B4-BE49-F238E27FC236}">
                  <a16:creationId xmlns:a16="http://schemas.microsoft.com/office/drawing/2014/main" id="{166C15F0-84D5-4751-9BFD-A56CBE8594F4}"/>
                </a:ext>
              </a:extLst>
            </p:cNvPr>
            <p:cNvCxnSpPr>
              <a:stCxn id="45" idx="6"/>
              <a:endCxn id="9" idx="2"/>
            </p:cNvCxnSpPr>
            <p:nvPr/>
          </p:nvCxnSpPr>
          <p:spPr>
            <a:xfrm>
              <a:off x="4899498" y="2841412"/>
              <a:ext cx="1667403" cy="43019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ZoneTexte 62">
              <a:extLst>
                <a:ext uri="{FF2B5EF4-FFF2-40B4-BE49-F238E27FC236}">
                  <a16:creationId xmlns:a16="http://schemas.microsoft.com/office/drawing/2014/main" id="{A39DF130-873F-4391-A2E8-BE85847CE339}"/>
                </a:ext>
              </a:extLst>
            </p:cNvPr>
            <p:cNvSpPr txBox="1"/>
            <p:nvPr/>
          </p:nvSpPr>
          <p:spPr>
            <a:xfrm rot="839872">
              <a:off x="5349134" y="2729791"/>
              <a:ext cx="61585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w</a:t>
              </a:r>
              <a:r>
                <a:rPr lang="en-US" sz="1400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21</a:t>
              </a:r>
              <a:r>
                <a:rPr lang="en-US" sz="1400" baseline="30000" dirty="0"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endParaRPr 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4" name="ZoneTexte 63">
              <a:extLst>
                <a:ext uri="{FF2B5EF4-FFF2-40B4-BE49-F238E27FC236}">
                  <a16:creationId xmlns:a16="http://schemas.microsoft.com/office/drawing/2014/main" id="{D4DD0B5F-247A-41C3-9371-375894D3A400}"/>
                </a:ext>
              </a:extLst>
            </p:cNvPr>
            <p:cNvSpPr txBox="1"/>
            <p:nvPr/>
          </p:nvSpPr>
          <p:spPr>
            <a:xfrm rot="20699538">
              <a:off x="5349134" y="3183530"/>
              <a:ext cx="61585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w</a:t>
              </a:r>
              <a:r>
                <a:rPr lang="en-US" sz="1400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31</a:t>
              </a:r>
              <a:r>
                <a:rPr lang="en-US" sz="1400" baseline="30000" dirty="0"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endParaRPr 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5" name="ZoneTexte 64">
              <a:extLst>
                <a:ext uri="{FF2B5EF4-FFF2-40B4-BE49-F238E27FC236}">
                  <a16:creationId xmlns:a16="http://schemas.microsoft.com/office/drawing/2014/main" id="{9E08FD5B-A942-4503-B829-C61CE395AFC9}"/>
                </a:ext>
              </a:extLst>
            </p:cNvPr>
            <p:cNvSpPr txBox="1"/>
            <p:nvPr/>
          </p:nvSpPr>
          <p:spPr>
            <a:xfrm rot="19354488">
              <a:off x="5349134" y="3650110"/>
              <a:ext cx="61585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w</a:t>
              </a:r>
              <a:r>
                <a:rPr lang="en-US" sz="1400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41</a:t>
              </a:r>
              <a:r>
                <a:rPr lang="en-US" sz="1400" baseline="30000" dirty="0"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endParaRPr 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6" name="ZoneTexte 65">
              <a:extLst>
                <a:ext uri="{FF2B5EF4-FFF2-40B4-BE49-F238E27FC236}">
                  <a16:creationId xmlns:a16="http://schemas.microsoft.com/office/drawing/2014/main" id="{633FC3F8-D17C-444D-BB12-95DA830B7208}"/>
                </a:ext>
              </a:extLst>
            </p:cNvPr>
            <p:cNvSpPr txBox="1"/>
            <p:nvPr/>
          </p:nvSpPr>
          <p:spPr>
            <a:xfrm rot="1619144">
              <a:off x="3850090" y="3259603"/>
              <a:ext cx="5956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w</a:t>
              </a:r>
              <a:r>
                <a:rPr lang="en-US" sz="1400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13</a:t>
              </a:r>
              <a:r>
                <a:rPr lang="en-US" sz="1400" baseline="30000" dirty="0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endParaRPr 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7" name="ZoneTexte 66">
              <a:extLst>
                <a:ext uri="{FF2B5EF4-FFF2-40B4-BE49-F238E27FC236}">
                  <a16:creationId xmlns:a16="http://schemas.microsoft.com/office/drawing/2014/main" id="{9B23EEF2-C643-4342-A18D-50513AF18DDE}"/>
                </a:ext>
              </a:extLst>
            </p:cNvPr>
            <p:cNvSpPr txBox="1"/>
            <p:nvPr/>
          </p:nvSpPr>
          <p:spPr>
            <a:xfrm rot="2798489">
              <a:off x="3850090" y="3901342"/>
              <a:ext cx="5956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w</a:t>
              </a:r>
              <a:r>
                <a:rPr lang="en-US" sz="1400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14</a:t>
              </a:r>
              <a:r>
                <a:rPr lang="en-US" sz="1400" baseline="30000" dirty="0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endParaRPr 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99" name="Groupe 98">
            <a:extLst>
              <a:ext uri="{FF2B5EF4-FFF2-40B4-BE49-F238E27FC236}">
                <a16:creationId xmlns:a16="http://schemas.microsoft.com/office/drawing/2014/main" id="{0122FF14-39C9-4248-98D0-94370D03C60A}"/>
              </a:ext>
            </a:extLst>
          </p:cNvPr>
          <p:cNvGrpSpPr/>
          <p:nvPr/>
        </p:nvGrpSpPr>
        <p:grpSpPr>
          <a:xfrm>
            <a:off x="0" y="0"/>
            <a:ext cx="9144000" cy="792000"/>
            <a:chOff x="0" y="0"/>
            <a:chExt cx="9144000" cy="792000"/>
          </a:xfrm>
        </p:grpSpPr>
        <p:sp>
          <p:nvSpPr>
            <p:cNvPr id="100" name="Forme libre 1">
              <a:extLst>
                <a:ext uri="{FF2B5EF4-FFF2-40B4-BE49-F238E27FC236}">
                  <a16:creationId xmlns:a16="http://schemas.microsoft.com/office/drawing/2014/main" id="{A2127D8A-05CA-4D61-A471-D56605482875}"/>
                </a:ext>
              </a:extLst>
            </p:cNvPr>
            <p:cNvSpPr/>
            <p:nvPr/>
          </p:nvSpPr>
          <p:spPr>
            <a:xfrm>
              <a:off x="0" y="0"/>
              <a:ext cx="9144000" cy="7920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DDDDDD"/>
            </a:solidFill>
            <a:ln w="19080">
              <a:solidFill>
                <a:srgbClr val="000000"/>
              </a:solidFill>
              <a:prstDash val="solid"/>
            </a:ln>
          </p:spPr>
          <p:txBody>
            <a:bodyPr wrap="none" lIns="99360" tIns="54360" rIns="99360" bIns="54360" anchor="ctr" anchorCtr="0" compatLnSpc="0">
              <a:noAutofit/>
            </a:bodyPr>
            <a:lstStyle/>
            <a:p>
              <a:pPr marL="0" marR="0" lvl="0" indent="0" algn="l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fr-FR" sz="1800" b="0" i="0" u="none" strike="noStrike" kern="1200" cap="none" spc="0" baseline="0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01" name="ZoneTexte 100">
              <a:extLst>
                <a:ext uri="{FF2B5EF4-FFF2-40B4-BE49-F238E27FC236}">
                  <a16:creationId xmlns:a16="http://schemas.microsoft.com/office/drawing/2014/main" id="{80D6A27A-6D24-4C19-AF58-20B5FE8107A8}"/>
                </a:ext>
              </a:extLst>
            </p:cNvPr>
            <p:cNvSpPr txBox="1"/>
            <p:nvPr/>
          </p:nvSpPr>
          <p:spPr>
            <a:xfrm>
              <a:off x="0" y="173621"/>
              <a:ext cx="9144000" cy="50381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0000" tIns="45000" rIns="90000" bIns="45000" anchorCtr="0" compatLnSpc="0">
              <a:spAutoFit/>
            </a:bodyPr>
            <a:lstStyle/>
            <a:p>
              <a:pPr marL="0" marR="0" lvl="0" indent="0" algn="ctr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en-US" sz="2800" b="0" i="0" u="none" strike="noStrike" kern="1200" cap="none" spc="0" baseline="0" dirty="0">
                  <a:ln>
                    <a:noFill/>
                  </a:ln>
                  <a:highlight>
                    <a:scrgbClr r="0" g="0" b="0">
                      <a:alpha val="0"/>
                    </a:scrgbClr>
                  </a:highlight>
                  <a:latin typeface="arial" pitchFamily="34"/>
                  <a:ea typeface="Noto Sans CJK SC Regular" pitchFamily="2"/>
                  <a:cs typeface="FreeSans" pitchFamily="2"/>
                </a:rPr>
                <a:t>Back-propagation algorithm : a quick glimpse</a:t>
              </a: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A82EDD10-4A75-4C31-9779-BF42785D02E0}"/>
              </a:ext>
            </a:extLst>
          </p:cNvPr>
          <p:cNvSpPr/>
          <p:nvPr/>
        </p:nvSpPr>
        <p:spPr>
          <a:xfrm>
            <a:off x="3622278" y="1205345"/>
            <a:ext cx="2310931" cy="345341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chemeClr val="bg1"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lèche : droite 55">
            <a:extLst>
              <a:ext uri="{FF2B5EF4-FFF2-40B4-BE49-F238E27FC236}">
                <a16:creationId xmlns:a16="http://schemas.microsoft.com/office/drawing/2014/main" id="{A264888A-15F8-46E3-AEDA-EE1D545F2D0D}"/>
              </a:ext>
            </a:extLst>
          </p:cNvPr>
          <p:cNvSpPr/>
          <p:nvPr/>
        </p:nvSpPr>
        <p:spPr>
          <a:xfrm>
            <a:off x="1021506" y="5361709"/>
            <a:ext cx="7814718" cy="945848"/>
          </a:xfrm>
          <a:prstGeom prst="rightArrow">
            <a:avLst/>
          </a:prstGeom>
          <a:gradFill flip="none" rotWithShape="1">
            <a:gsLst>
              <a:gs pos="0">
                <a:schemeClr val="accent4">
                  <a:lumMod val="0"/>
                  <a:lumOff val="100000"/>
                </a:schemeClr>
              </a:gs>
              <a:gs pos="35000">
                <a:schemeClr val="accent4">
                  <a:lumMod val="0"/>
                  <a:lumOff val="100000"/>
                </a:schemeClr>
              </a:gs>
              <a:gs pos="100000">
                <a:schemeClr val="accent4">
                  <a:lumMod val="100000"/>
                </a:schemeClr>
              </a:gs>
            </a:gsLst>
            <a:lin ang="2700000" scaled="1"/>
            <a:tileRect/>
          </a:gradFill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ZoneTexte 57">
            <a:extLst>
              <a:ext uri="{FF2B5EF4-FFF2-40B4-BE49-F238E27FC236}">
                <a16:creationId xmlns:a16="http://schemas.microsoft.com/office/drawing/2014/main" id="{0D9A006B-3FDB-4029-841A-44577860EE81}"/>
              </a:ext>
            </a:extLst>
          </p:cNvPr>
          <p:cNvSpPr txBox="1"/>
          <p:nvPr/>
        </p:nvSpPr>
        <p:spPr>
          <a:xfrm>
            <a:off x="3988488" y="5634578"/>
            <a:ext cx="18807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Forward pass</a:t>
            </a:r>
          </a:p>
        </p:txBody>
      </p:sp>
    </p:spTree>
    <p:extLst>
      <p:ext uri="{BB962C8B-B14F-4D97-AF65-F5344CB8AC3E}">
        <p14:creationId xmlns:p14="http://schemas.microsoft.com/office/powerpoint/2010/main" val="269137261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11E28935-5361-4F8A-B8F0-21661E182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5CB64-B36B-4367-8B88-6F3791B72476}" type="slidenum">
              <a:rPr lang="fr-FR" smtClean="0"/>
              <a:t>55</a:t>
            </a:fld>
            <a:endParaRPr lang="fr-FR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D1A49352-2E78-4F5D-8BB0-D6166BFC692E}"/>
              </a:ext>
            </a:extLst>
          </p:cNvPr>
          <p:cNvSpPr/>
          <p:nvPr/>
        </p:nvSpPr>
        <p:spPr>
          <a:xfrm>
            <a:off x="5283684" y="2686020"/>
            <a:ext cx="463686" cy="464593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D1792979-13A9-400F-B87D-D37DDC73E621}"/>
              </a:ext>
            </a:extLst>
          </p:cNvPr>
          <p:cNvCxnSpPr>
            <a:cxnSpLocks/>
            <a:stCxn id="21" idx="6"/>
            <a:endCxn id="25" idx="2"/>
          </p:cNvCxnSpPr>
          <p:nvPr/>
        </p:nvCxnSpPr>
        <p:spPr>
          <a:xfrm>
            <a:off x="1485192" y="2472495"/>
            <a:ext cx="1667403" cy="8760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C4CD7932-EAAC-4FDB-A1F7-8F266723AD3F}"/>
              </a:ext>
            </a:extLst>
          </p:cNvPr>
          <p:cNvCxnSpPr>
            <a:cxnSpLocks/>
            <a:stCxn id="21" idx="6"/>
            <a:endCxn id="26" idx="2"/>
          </p:cNvCxnSpPr>
          <p:nvPr/>
        </p:nvCxnSpPr>
        <p:spPr>
          <a:xfrm>
            <a:off x="1485192" y="2472495"/>
            <a:ext cx="1667403" cy="17364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8F01A57E-AD68-435D-A4D6-344CD028E1F2}"/>
              </a:ext>
            </a:extLst>
          </p:cNvPr>
          <p:cNvCxnSpPr>
            <a:cxnSpLocks/>
            <a:stCxn id="22" idx="6"/>
            <a:endCxn id="25" idx="2"/>
          </p:cNvCxnSpPr>
          <p:nvPr/>
        </p:nvCxnSpPr>
        <p:spPr>
          <a:xfrm flipV="1">
            <a:off x="1485192" y="3348513"/>
            <a:ext cx="1667403" cy="156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B791E7AF-FDFD-4BE9-B7BB-4C3751F18380}"/>
              </a:ext>
            </a:extLst>
          </p:cNvPr>
          <p:cNvCxnSpPr>
            <a:cxnSpLocks/>
            <a:stCxn id="22" idx="6"/>
            <a:endCxn id="26" idx="2"/>
          </p:cNvCxnSpPr>
          <p:nvPr/>
        </p:nvCxnSpPr>
        <p:spPr>
          <a:xfrm>
            <a:off x="1485192" y="3364139"/>
            <a:ext cx="1667403" cy="8447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53D6C894-44D8-4245-A61E-3C55857B4244}"/>
              </a:ext>
            </a:extLst>
          </p:cNvPr>
          <p:cNvCxnSpPr>
            <a:stCxn id="25" idx="6"/>
            <a:endCxn id="9" idx="2"/>
          </p:cNvCxnSpPr>
          <p:nvPr/>
        </p:nvCxnSpPr>
        <p:spPr>
          <a:xfrm flipV="1">
            <a:off x="3616281" y="2918317"/>
            <a:ext cx="1667403" cy="4301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8FB80DDF-5F97-499F-A6C4-B0F69F6F2BE9}"/>
              </a:ext>
            </a:extLst>
          </p:cNvPr>
          <p:cNvCxnSpPr>
            <a:stCxn id="26" idx="6"/>
            <a:endCxn id="9" idx="2"/>
          </p:cNvCxnSpPr>
          <p:nvPr/>
        </p:nvCxnSpPr>
        <p:spPr>
          <a:xfrm flipV="1">
            <a:off x="3616281" y="2918317"/>
            <a:ext cx="1667403" cy="12905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ZoneTexte 4">
            <a:extLst>
              <a:ext uri="{FF2B5EF4-FFF2-40B4-BE49-F238E27FC236}">
                <a16:creationId xmlns:a16="http://schemas.microsoft.com/office/drawing/2014/main" id="{6E9ECA89-CBF2-464E-B21D-D7B4C25E78F4}"/>
              </a:ext>
            </a:extLst>
          </p:cNvPr>
          <p:cNvSpPr txBox="1"/>
          <p:nvPr/>
        </p:nvSpPr>
        <p:spPr>
          <a:xfrm>
            <a:off x="84958" y="4658758"/>
            <a:ext cx="23219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Input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A19757A9-665A-41A5-9F4F-809BBE5D4BC4}"/>
              </a:ext>
            </a:extLst>
          </p:cNvPr>
          <p:cNvSpPr txBox="1"/>
          <p:nvPr/>
        </p:nvSpPr>
        <p:spPr>
          <a:xfrm>
            <a:off x="2223441" y="4658758"/>
            <a:ext cx="23219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Hidden layer</a:t>
            </a:r>
          </a:p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4 neurons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58746548-6C9C-4AFA-B771-3AB5605244A0}"/>
              </a:ext>
            </a:extLst>
          </p:cNvPr>
          <p:cNvSpPr txBox="1"/>
          <p:nvPr/>
        </p:nvSpPr>
        <p:spPr>
          <a:xfrm>
            <a:off x="4347136" y="4658758"/>
            <a:ext cx="23219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Output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0E84DFEA-7CDE-459B-AA04-12C942E71B09}"/>
              </a:ext>
            </a:extLst>
          </p:cNvPr>
          <p:cNvSpPr txBox="1"/>
          <p:nvPr/>
        </p:nvSpPr>
        <p:spPr>
          <a:xfrm>
            <a:off x="2566873" y="2171592"/>
            <a:ext cx="595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w</a:t>
            </a:r>
            <a:r>
              <a:rPr lang="en-US" sz="1400" baseline="-25000" dirty="0">
                <a:latin typeface="Arial" panose="020B0604020202020204" pitchFamily="34" charset="0"/>
                <a:cs typeface="Arial" panose="020B0604020202020204" pitchFamily="34" charset="0"/>
              </a:rPr>
              <a:t>12</a:t>
            </a:r>
            <a:r>
              <a:rPr lang="en-US" sz="1400" baseline="30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6C5AD0EC-C1C0-4E83-8DCC-227AA5FAA42C}"/>
              </a:ext>
            </a:extLst>
          </p:cNvPr>
          <p:cNvSpPr txBox="1"/>
          <p:nvPr/>
        </p:nvSpPr>
        <p:spPr>
          <a:xfrm rot="19957057">
            <a:off x="2566873" y="1488477"/>
            <a:ext cx="595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w</a:t>
            </a:r>
            <a:r>
              <a:rPr lang="en-US" sz="1400" baseline="-25000" dirty="0">
                <a:latin typeface="Arial" panose="020B0604020202020204" pitchFamily="34" charset="0"/>
                <a:cs typeface="Arial" panose="020B0604020202020204" pitchFamily="34" charset="0"/>
              </a:rPr>
              <a:t>11</a:t>
            </a:r>
            <a:r>
              <a:rPr lang="en-US" sz="1400" baseline="30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88B0FB66-6E3A-48A7-A59C-294B0679AC87}"/>
              </a:ext>
            </a:extLst>
          </p:cNvPr>
          <p:cNvSpPr txBox="1"/>
          <p:nvPr/>
        </p:nvSpPr>
        <p:spPr>
          <a:xfrm rot="2270444">
            <a:off x="4065917" y="1820044"/>
            <a:ext cx="6158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w</a:t>
            </a:r>
            <a:r>
              <a:rPr lang="en-US" sz="1400" baseline="-25000" dirty="0">
                <a:latin typeface="Arial" panose="020B0604020202020204" pitchFamily="34" charset="0"/>
                <a:cs typeface="Arial" panose="020B0604020202020204" pitchFamily="34" charset="0"/>
              </a:rPr>
              <a:t>11</a:t>
            </a:r>
            <a:r>
              <a:rPr lang="en-US" sz="1400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7" name="Groupe 46">
            <a:extLst>
              <a:ext uri="{FF2B5EF4-FFF2-40B4-BE49-F238E27FC236}">
                <a16:creationId xmlns:a16="http://schemas.microsoft.com/office/drawing/2014/main" id="{12055217-36ED-4CEE-AD31-11653A72E835}"/>
              </a:ext>
            </a:extLst>
          </p:cNvPr>
          <p:cNvGrpSpPr/>
          <p:nvPr/>
        </p:nvGrpSpPr>
        <p:grpSpPr>
          <a:xfrm>
            <a:off x="3152595" y="1395432"/>
            <a:ext cx="463686" cy="3045769"/>
            <a:chOff x="5194349" y="1191153"/>
            <a:chExt cx="463686" cy="3045769"/>
          </a:xfrm>
        </p:grpSpPr>
        <p:sp>
          <p:nvSpPr>
            <p:cNvPr id="25" name="Ellipse 24">
              <a:extLst>
                <a:ext uri="{FF2B5EF4-FFF2-40B4-BE49-F238E27FC236}">
                  <a16:creationId xmlns:a16="http://schemas.microsoft.com/office/drawing/2014/main" id="{C3E502B9-790E-42AA-B688-7679ED5E2526}"/>
                </a:ext>
              </a:extLst>
            </p:cNvPr>
            <p:cNvSpPr/>
            <p:nvPr/>
          </p:nvSpPr>
          <p:spPr>
            <a:xfrm>
              <a:off x="5194349" y="2911937"/>
              <a:ext cx="463686" cy="464593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Ellipse 25">
              <a:extLst>
                <a:ext uri="{FF2B5EF4-FFF2-40B4-BE49-F238E27FC236}">
                  <a16:creationId xmlns:a16="http://schemas.microsoft.com/office/drawing/2014/main" id="{A881A313-D49C-4A91-9C6D-44A20F7997A1}"/>
                </a:ext>
              </a:extLst>
            </p:cNvPr>
            <p:cNvSpPr/>
            <p:nvPr/>
          </p:nvSpPr>
          <p:spPr>
            <a:xfrm>
              <a:off x="5194349" y="3772329"/>
              <a:ext cx="463686" cy="464593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Ellipse 43">
              <a:extLst>
                <a:ext uri="{FF2B5EF4-FFF2-40B4-BE49-F238E27FC236}">
                  <a16:creationId xmlns:a16="http://schemas.microsoft.com/office/drawing/2014/main" id="{8C898FA7-8EE7-4A59-8416-609C2B9CCC93}"/>
                </a:ext>
              </a:extLst>
            </p:cNvPr>
            <p:cNvSpPr/>
            <p:nvPr/>
          </p:nvSpPr>
          <p:spPr>
            <a:xfrm>
              <a:off x="5194349" y="1191153"/>
              <a:ext cx="463686" cy="464593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Ellipse 44">
              <a:extLst>
                <a:ext uri="{FF2B5EF4-FFF2-40B4-BE49-F238E27FC236}">
                  <a16:creationId xmlns:a16="http://schemas.microsoft.com/office/drawing/2014/main" id="{43506B1E-81AA-44B7-8729-5710098956F9}"/>
                </a:ext>
              </a:extLst>
            </p:cNvPr>
            <p:cNvSpPr/>
            <p:nvPr/>
          </p:nvSpPr>
          <p:spPr>
            <a:xfrm>
              <a:off x="5194349" y="2051545"/>
              <a:ext cx="463686" cy="464593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4" name="Groupe 33">
            <a:extLst>
              <a:ext uri="{FF2B5EF4-FFF2-40B4-BE49-F238E27FC236}">
                <a16:creationId xmlns:a16="http://schemas.microsoft.com/office/drawing/2014/main" id="{CBEF592E-5C18-4A73-9348-C5BC4DB6CEDD}"/>
              </a:ext>
            </a:extLst>
          </p:cNvPr>
          <p:cNvGrpSpPr/>
          <p:nvPr/>
        </p:nvGrpSpPr>
        <p:grpSpPr>
          <a:xfrm>
            <a:off x="1021506" y="2240198"/>
            <a:ext cx="463686" cy="1356237"/>
            <a:chOff x="1021506" y="2240198"/>
            <a:chExt cx="463686" cy="1356237"/>
          </a:xfrm>
        </p:grpSpPr>
        <p:grpSp>
          <p:nvGrpSpPr>
            <p:cNvPr id="46" name="Groupe 45">
              <a:extLst>
                <a:ext uri="{FF2B5EF4-FFF2-40B4-BE49-F238E27FC236}">
                  <a16:creationId xmlns:a16="http://schemas.microsoft.com/office/drawing/2014/main" id="{32D6EDC2-A30F-47FC-9CA8-99FDBDD163FC}"/>
                </a:ext>
              </a:extLst>
            </p:cNvPr>
            <p:cNvGrpSpPr/>
            <p:nvPr/>
          </p:nvGrpSpPr>
          <p:grpSpPr>
            <a:xfrm>
              <a:off x="1021506" y="2240198"/>
              <a:ext cx="463686" cy="1356237"/>
              <a:chOff x="3063260" y="1980536"/>
              <a:chExt cx="463686" cy="1356237"/>
            </a:xfrm>
          </p:grpSpPr>
          <p:sp>
            <p:nvSpPr>
              <p:cNvPr id="21" name="Ellipse 20">
                <a:extLst>
                  <a:ext uri="{FF2B5EF4-FFF2-40B4-BE49-F238E27FC236}">
                    <a16:creationId xmlns:a16="http://schemas.microsoft.com/office/drawing/2014/main" id="{3FFD082E-8BD4-4D93-9151-B0E7ABDF1051}"/>
                  </a:ext>
                </a:extLst>
              </p:cNvPr>
              <p:cNvSpPr/>
              <p:nvPr/>
            </p:nvSpPr>
            <p:spPr>
              <a:xfrm>
                <a:off x="3063260" y="1980536"/>
                <a:ext cx="463686" cy="464593"/>
              </a:xfrm>
              <a:prstGeom prst="ellips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Ellipse 21">
                <a:extLst>
                  <a:ext uri="{FF2B5EF4-FFF2-40B4-BE49-F238E27FC236}">
                    <a16:creationId xmlns:a16="http://schemas.microsoft.com/office/drawing/2014/main" id="{463E3FDA-9A73-4216-988E-5FB4578697D0}"/>
                  </a:ext>
                </a:extLst>
              </p:cNvPr>
              <p:cNvSpPr/>
              <p:nvPr/>
            </p:nvSpPr>
            <p:spPr>
              <a:xfrm>
                <a:off x="3063260" y="2872180"/>
                <a:ext cx="463686" cy="464593"/>
              </a:xfrm>
              <a:prstGeom prst="ellips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8" name="ZoneTexte 47">
              <a:extLst>
                <a:ext uri="{FF2B5EF4-FFF2-40B4-BE49-F238E27FC236}">
                  <a16:creationId xmlns:a16="http://schemas.microsoft.com/office/drawing/2014/main" id="{C3E881FB-184E-4A56-8EBF-F5B40CA6D458}"/>
                </a:ext>
              </a:extLst>
            </p:cNvPr>
            <p:cNvSpPr txBox="1"/>
            <p:nvPr/>
          </p:nvSpPr>
          <p:spPr>
            <a:xfrm>
              <a:off x="1087095" y="2303454"/>
              <a:ext cx="3325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</a:p>
          </p:txBody>
        </p:sp>
        <p:sp>
          <p:nvSpPr>
            <p:cNvPr id="49" name="ZoneTexte 48">
              <a:extLst>
                <a:ext uri="{FF2B5EF4-FFF2-40B4-BE49-F238E27FC236}">
                  <a16:creationId xmlns:a16="http://schemas.microsoft.com/office/drawing/2014/main" id="{690C66EB-548D-4B1D-B8CE-B2742B8453A5}"/>
                </a:ext>
              </a:extLst>
            </p:cNvPr>
            <p:cNvSpPr txBox="1"/>
            <p:nvPr/>
          </p:nvSpPr>
          <p:spPr>
            <a:xfrm>
              <a:off x="1087095" y="3181786"/>
              <a:ext cx="3325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Y</a:t>
              </a:r>
            </a:p>
          </p:txBody>
        </p:sp>
      </p:grpSp>
      <p:cxnSp>
        <p:nvCxnSpPr>
          <p:cNvPr id="51" name="Connecteur droit avec flèche 50">
            <a:extLst>
              <a:ext uri="{FF2B5EF4-FFF2-40B4-BE49-F238E27FC236}">
                <a16:creationId xmlns:a16="http://schemas.microsoft.com/office/drawing/2014/main" id="{D334826B-6491-4FD8-85A4-2F9758455689}"/>
              </a:ext>
            </a:extLst>
          </p:cNvPr>
          <p:cNvCxnSpPr>
            <a:stCxn id="21" idx="6"/>
            <a:endCxn id="45" idx="2"/>
          </p:cNvCxnSpPr>
          <p:nvPr/>
        </p:nvCxnSpPr>
        <p:spPr>
          <a:xfrm>
            <a:off x="1485192" y="2472495"/>
            <a:ext cx="1667403" cy="156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eur droit avec flèche 52">
            <a:extLst>
              <a:ext uri="{FF2B5EF4-FFF2-40B4-BE49-F238E27FC236}">
                <a16:creationId xmlns:a16="http://schemas.microsoft.com/office/drawing/2014/main" id="{7E9E1E9E-E59F-41FC-A1FF-707A4962B167}"/>
              </a:ext>
            </a:extLst>
          </p:cNvPr>
          <p:cNvCxnSpPr>
            <a:cxnSpLocks/>
            <a:stCxn id="21" idx="6"/>
            <a:endCxn id="44" idx="2"/>
          </p:cNvCxnSpPr>
          <p:nvPr/>
        </p:nvCxnSpPr>
        <p:spPr>
          <a:xfrm flipV="1">
            <a:off x="1485192" y="1627729"/>
            <a:ext cx="1667403" cy="8447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eur droit avec flèche 54">
            <a:extLst>
              <a:ext uri="{FF2B5EF4-FFF2-40B4-BE49-F238E27FC236}">
                <a16:creationId xmlns:a16="http://schemas.microsoft.com/office/drawing/2014/main" id="{8E50BB0F-582C-469A-BACE-75B1875A2301}"/>
              </a:ext>
            </a:extLst>
          </p:cNvPr>
          <p:cNvCxnSpPr>
            <a:stCxn id="22" idx="6"/>
            <a:endCxn id="44" idx="2"/>
          </p:cNvCxnSpPr>
          <p:nvPr/>
        </p:nvCxnSpPr>
        <p:spPr>
          <a:xfrm flipV="1">
            <a:off x="1485192" y="1627729"/>
            <a:ext cx="1667403" cy="17364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eur droit avec flèche 56">
            <a:extLst>
              <a:ext uri="{FF2B5EF4-FFF2-40B4-BE49-F238E27FC236}">
                <a16:creationId xmlns:a16="http://schemas.microsoft.com/office/drawing/2014/main" id="{CBA75D63-A3F3-4871-9EE1-15A4438BC5EB}"/>
              </a:ext>
            </a:extLst>
          </p:cNvPr>
          <p:cNvCxnSpPr>
            <a:stCxn id="22" idx="6"/>
            <a:endCxn id="45" idx="2"/>
          </p:cNvCxnSpPr>
          <p:nvPr/>
        </p:nvCxnSpPr>
        <p:spPr>
          <a:xfrm flipV="1">
            <a:off x="1485192" y="2488121"/>
            <a:ext cx="1667403" cy="8760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cteur droit avec flèche 58">
            <a:extLst>
              <a:ext uri="{FF2B5EF4-FFF2-40B4-BE49-F238E27FC236}">
                <a16:creationId xmlns:a16="http://schemas.microsoft.com/office/drawing/2014/main" id="{920DFC12-12DE-4C8D-B024-CFD6ABEB389E}"/>
              </a:ext>
            </a:extLst>
          </p:cNvPr>
          <p:cNvCxnSpPr>
            <a:stCxn id="44" idx="6"/>
            <a:endCxn id="9" idx="2"/>
          </p:cNvCxnSpPr>
          <p:nvPr/>
        </p:nvCxnSpPr>
        <p:spPr>
          <a:xfrm>
            <a:off x="3616281" y="1627729"/>
            <a:ext cx="1667403" cy="12905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eur droit avec flèche 60">
            <a:extLst>
              <a:ext uri="{FF2B5EF4-FFF2-40B4-BE49-F238E27FC236}">
                <a16:creationId xmlns:a16="http://schemas.microsoft.com/office/drawing/2014/main" id="{166C15F0-84D5-4751-9BFD-A56CBE8594F4}"/>
              </a:ext>
            </a:extLst>
          </p:cNvPr>
          <p:cNvCxnSpPr>
            <a:stCxn id="45" idx="6"/>
            <a:endCxn id="9" idx="2"/>
          </p:cNvCxnSpPr>
          <p:nvPr/>
        </p:nvCxnSpPr>
        <p:spPr>
          <a:xfrm>
            <a:off x="3616281" y="2488121"/>
            <a:ext cx="1667403" cy="4301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ZoneTexte 62">
            <a:extLst>
              <a:ext uri="{FF2B5EF4-FFF2-40B4-BE49-F238E27FC236}">
                <a16:creationId xmlns:a16="http://schemas.microsoft.com/office/drawing/2014/main" id="{A39DF130-873F-4391-A2E8-BE85847CE339}"/>
              </a:ext>
            </a:extLst>
          </p:cNvPr>
          <p:cNvSpPr txBox="1"/>
          <p:nvPr/>
        </p:nvSpPr>
        <p:spPr>
          <a:xfrm rot="839872">
            <a:off x="4065917" y="2376500"/>
            <a:ext cx="6158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w</a:t>
            </a:r>
            <a:r>
              <a:rPr lang="en-US" sz="1400" baseline="-25000" dirty="0">
                <a:latin typeface="Arial" panose="020B0604020202020204" pitchFamily="34" charset="0"/>
                <a:cs typeface="Arial" panose="020B0604020202020204" pitchFamily="34" charset="0"/>
              </a:rPr>
              <a:t>21</a:t>
            </a:r>
            <a:r>
              <a:rPr lang="en-US" sz="1400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4" name="ZoneTexte 63">
            <a:extLst>
              <a:ext uri="{FF2B5EF4-FFF2-40B4-BE49-F238E27FC236}">
                <a16:creationId xmlns:a16="http://schemas.microsoft.com/office/drawing/2014/main" id="{D4DD0B5F-247A-41C3-9371-375894D3A400}"/>
              </a:ext>
            </a:extLst>
          </p:cNvPr>
          <p:cNvSpPr txBox="1"/>
          <p:nvPr/>
        </p:nvSpPr>
        <p:spPr>
          <a:xfrm rot="20699538">
            <a:off x="4065917" y="2830239"/>
            <a:ext cx="6158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w</a:t>
            </a:r>
            <a:r>
              <a:rPr lang="en-US" sz="1400" baseline="-25000" dirty="0">
                <a:latin typeface="Arial" panose="020B0604020202020204" pitchFamily="34" charset="0"/>
                <a:cs typeface="Arial" panose="020B0604020202020204" pitchFamily="34" charset="0"/>
              </a:rPr>
              <a:t>31</a:t>
            </a:r>
            <a:r>
              <a:rPr lang="en-US" sz="1400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5" name="ZoneTexte 64">
            <a:extLst>
              <a:ext uri="{FF2B5EF4-FFF2-40B4-BE49-F238E27FC236}">
                <a16:creationId xmlns:a16="http://schemas.microsoft.com/office/drawing/2014/main" id="{9E08FD5B-A942-4503-B829-C61CE395AFC9}"/>
              </a:ext>
            </a:extLst>
          </p:cNvPr>
          <p:cNvSpPr txBox="1"/>
          <p:nvPr/>
        </p:nvSpPr>
        <p:spPr>
          <a:xfrm rot="19354488">
            <a:off x="4065917" y="3296819"/>
            <a:ext cx="6158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w</a:t>
            </a:r>
            <a:r>
              <a:rPr lang="en-US" sz="1400" baseline="-25000" dirty="0">
                <a:latin typeface="Arial" panose="020B0604020202020204" pitchFamily="34" charset="0"/>
                <a:cs typeface="Arial" panose="020B0604020202020204" pitchFamily="34" charset="0"/>
              </a:rPr>
              <a:t>41</a:t>
            </a:r>
            <a:r>
              <a:rPr lang="en-US" sz="1400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6" name="ZoneTexte 65">
            <a:extLst>
              <a:ext uri="{FF2B5EF4-FFF2-40B4-BE49-F238E27FC236}">
                <a16:creationId xmlns:a16="http://schemas.microsoft.com/office/drawing/2014/main" id="{633FC3F8-D17C-444D-BB12-95DA830B7208}"/>
              </a:ext>
            </a:extLst>
          </p:cNvPr>
          <p:cNvSpPr txBox="1"/>
          <p:nvPr/>
        </p:nvSpPr>
        <p:spPr>
          <a:xfrm rot="1619144">
            <a:off x="2566873" y="2906312"/>
            <a:ext cx="595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w</a:t>
            </a:r>
            <a:r>
              <a:rPr lang="en-US" sz="1400" baseline="-25000" dirty="0">
                <a:latin typeface="Arial" panose="020B0604020202020204" pitchFamily="34" charset="0"/>
                <a:cs typeface="Arial" panose="020B0604020202020204" pitchFamily="34" charset="0"/>
              </a:rPr>
              <a:t>13</a:t>
            </a:r>
            <a:r>
              <a:rPr lang="en-US" sz="1400" baseline="30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7" name="ZoneTexte 66">
            <a:extLst>
              <a:ext uri="{FF2B5EF4-FFF2-40B4-BE49-F238E27FC236}">
                <a16:creationId xmlns:a16="http://schemas.microsoft.com/office/drawing/2014/main" id="{9B23EEF2-C643-4342-A18D-50513AF18DDE}"/>
              </a:ext>
            </a:extLst>
          </p:cNvPr>
          <p:cNvSpPr txBox="1"/>
          <p:nvPr/>
        </p:nvSpPr>
        <p:spPr>
          <a:xfrm rot="2798489">
            <a:off x="2566873" y="3548051"/>
            <a:ext cx="595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w</a:t>
            </a:r>
            <a:r>
              <a:rPr lang="en-US" sz="1400" baseline="-25000" dirty="0">
                <a:latin typeface="Arial" panose="020B0604020202020204" pitchFamily="34" charset="0"/>
                <a:cs typeface="Arial" panose="020B0604020202020204" pitchFamily="34" charset="0"/>
              </a:rPr>
              <a:t>14</a:t>
            </a:r>
            <a:r>
              <a:rPr lang="en-US" sz="1400" baseline="30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99" name="Groupe 98">
            <a:extLst>
              <a:ext uri="{FF2B5EF4-FFF2-40B4-BE49-F238E27FC236}">
                <a16:creationId xmlns:a16="http://schemas.microsoft.com/office/drawing/2014/main" id="{0122FF14-39C9-4248-98D0-94370D03C60A}"/>
              </a:ext>
            </a:extLst>
          </p:cNvPr>
          <p:cNvGrpSpPr/>
          <p:nvPr/>
        </p:nvGrpSpPr>
        <p:grpSpPr>
          <a:xfrm>
            <a:off x="0" y="0"/>
            <a:ext cx="9144000" cy="792000"/>
            <a:chOff x="0" y="0"/>
            <a:chExt cx="9144000" cy="792000"/>
          </a:xfrm>
        </p:grpSpPr>
        <p:sp>
          <p:nvSpPr>
            <p:cNvPr id="100" name="Forme libre 1">
              <a:extLst>
                <a:ext uri="{FF2B5EF4-FFF2-40B4-BE49-F238E27FC236}">
                  <a16:creationId xmlns:a16="http://schemas.microsoft.com/office/drawing/2014/main" id="{A2127D8A-05CA-4D61-A471-D56605482875}"/>
                </a:ext>
              </a:extLst>
            </p:cNvPr>
            <p:cNvSpPr/>
            <p:nvPr/>
          </p:nvSpPr>
          <p:spPr>
            <a:xfrm>
              <a:off x="0" y="0"/>
              <a:ext cx="9144000" cy="7920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DDDDDD"/>
            </a:solidFill>
            <a:ln w="19080">
              <a:solidFill>
                <a:srgbClr val="000000"/>
              </a:solidFill>
              <a:prstDash val="solid"/>
            </a:ln>
          </p:spPr>
          <p:txBody>
            <a:bodyPr wrap="none" lIns="99360" tIns="54360" rIns="99360" bIns="54360" anchor="ctr" anchorCtr="0" compatLnSpc="0">
              <a:noAutofit/>
            </a:bodyPr>
            <a:lstStyle/>
            <a:p>
              <a:pPr marL="0" marR="0" lvl="0" indent="0" algn="l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fr-FR" sz="1800" b="0" i="0" u="none" strike="noStrike" kern="1200" cap="none" spc="0" baseline="0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01" name="ZoneTexte 100">
              <a:extLst>
                <a:ext uri="{FF2B5EF4-FFF2-40B4-BE49-F238E27FC236}">
                  <a16:creationId xmlns:a16="http://schemas.microsoft.com/office/drawing/2014/main" id="{80D6A27A-6D24-4C19-AF58-20B5FE8107A8}"/>
                </a:ext>
              </a:extLst>
            </p:cNvPr>
            <p:cNvSpPr txBox="1"/>
            <p:nvPr/>
          </p:nvSpPr>
          <p:spPr>
            <a:xfrm>
              <a:off x="0" y="173621"/>
              <a:ext cx="9144000" cy="50381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0000" tIns="45000" rIns="90000" bIns="45000" anchorCtr="0" compatLnSpc="0">
              <a:spAutoFit/>
            </a:bodyPr>
            <a:lstStyle/>
            <a:p>
              <a:pPr marL="0" marR="0" lvl="0" indent="0" algn="ctr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en-US" sz="2800" b="0" i="0" u="none" strike="noStrike" kern="1200" cap="none" spc="0" baseline="0" dirty="0">
                  <a:ln>
                    <a:noFill/>
                  </a:ln>
                  <a:highlight>
                    <a:scrgbClr r="0" g="0" b="0">
                      <a:alpha val="0"/>
                    </a:scrgbClr>
                  </a:highlight>
                  <a:latin typeface="arial" pitchFamily="34"/>
                  <a:ea typeface="Noto Sans CJK SC Regular" pitchFamily="2"/>
                  <a:cs typeface="FreeSans" pitchFamily="2"/>
                </a:rPr>
                <a:t>Back-propagation algorithm : a quick glimpse</a:t>
              </a:r>
            </a:p>
          </p:txBody>
        </p:sp>
      </p:grp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A7E099C0-2AC1-4677-B482-03C195749180}"/>
              </a:ext>
            </a:extLst>
          </p:cNvPr>
          <p:cNvCxnSpPr>
            <a:cxnSpLocks/>
            <a:stCxn id="9" idx="6"/>
            <a:endCxn id="52" idx="2"/>
          </p:cNvCxnSpPr>
          <p:nvPr/>
        </p:nvCxnSpPr>
        <p:spPr>
          <a:xfrm flipV="1">
            <a:off x="5747370" y="2918316"/>
            <a:ext cx="673154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Ellipse 51">
            <a:extLst>
              <a:ext uri="{FF2B5EF4-FFF2-40B4-BE49-F238E27FC236}">
                <a16:creationId xmlns:a16="http://schemas.microsoft.com/office/drawing/2014/main" id="{4916BB5F-B4E3-4036-8843-FD5E318734BB}"/>
              </a:ext>
            </a:extLst>
          </p:cNvPr>
          <p:cNvSpPr/>
          <p:nvPr/>
        </p:nvSpPr>
        <p:spPr>
          <a:xfrm>
            <a:off x="6420524" y="2315643"/>
            <a:ext cx="1205346" cy="1205346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B836E5A2-B599-4D5E-BA5D-1573C3CD26A2}"/>
              </a:ext>
            </a:extLst>
          </p:cNvPr>
          <p:cNvSpPr txBox="1"/>
          <p:nvPr/>
        </p:nvSpPr>
        <p:spPr>
          <a:xfrm>
            <a:off x="6477467" y="2441263"/>
            <a:ext cx="109146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+/-</a:t>
            </a:r>
          </a:p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Loss function</a:t>
            </a:r>
          </a:p>
        </p:txBody>
      </p:sp>
      <p:cxnSp>
        <p:nvCxnSpPr>
          <p:cNvPr id="56" name="Connecteur droit avec flèche 55">
            <a:extLst>
              <a:ext uri="{FF2B5EF4-FFF2-40B4-BE49-F238E27FC236}">
                <a16:creationId xmlns:a16="http://schemas.microsoft.com/office/drawing/2014/main" id="{9FA4BD62-63C0-479D-B124-0E37207E1A4F}"/>
              </a:ext>
            </a:extLst>
          </p:cNvPr>
          <p:cNvCxnSpPr>
            <a:cxnSpLocks/>
            <a:stCxn id="52" idx="0"/>
            <a:endCxn id="58" idx="2"/>
          </p:cNvCxnSpPr>
          <p:nvPr/>
        </p:nvCxnSpPr>
        <p:spPr>
          <a:xfrm flipV="1">
            <a:off x="7023197" y="1732319"/>
            <a:ext cx="0" cy="583324"/>
          </a:xfrm>
          <a:prstGeom prst="straightConnector1">
            <a:avLst/>
          </a:prstGeom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ZoneTexte 57">
            <a:extLst>
              <a:ext uri="{FF2B5EF4-FFF2-40B4-BE49-F238E27FC236}">
                <a16:creationId xmlns:a16="http://schemas.microsoft.com/office/drawing/2014/main" id="{B37340CA-014C-4C10-A387-2BF20821EF59}"/>
              </a:ext>
            </a:extLst>
          </p:cNvPr>
          <p:cNvSpPr txBox="1"/>
          <p:nvPr/>
        </p:nvSpPr>
        <p:spPr>
          <a:xfrm>
            <a:off x="6272018" y="1362987"/>
            <a:ext cx="1502357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Ground truth</a:t>
            </a:r>
          </a:p>
        </p:txBody>
      </p:sp>
      <p:cxnSp>
        <p:nvCxnSpPr>
          <p:cNvPr id="38" name="Connecteur droit avec flèche 37">
            <a:extLst>
              <a:ext uri="{FF2B5EF4-FFF2-40B4-BE49-F238E27FC236}">
                <a16:creationId xmlns:a16="http://schemas.microsoft.com/office/drawing/2014/main" id="{DC410EDB-271D-4C8B-B76B-77F3E4C551E2}"/>
              </a:ext>
            </a:extLst>
          </p:cNvPr>
          <p:cNvCxnSpPr>
            <a:cxnSpLocks/>
            <a:stCxn id="52" idx="6"/>
          </p:cNvCxnSpPr>
          <p:nvPr/>
        </p:nvCxnSpPr>
        <p:spPr>
          <a:xfrm>
            <a:off x="7625870" y="2918316"/>
            <a:ext cx="41669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ZoneTexte 40">
            <a:extLst>
              <a:ext uri="{FF2B5EF4-FFF2-40B4-BE49-F238E27FC236}">
                <a16:creationId xmlns:a16="http://schemas.microsoft.com/office/drawing/2014/main" id="{D0AECB74-0184-42C0-8B35-9E7493A5634D}"/>
              </a:ext>
            </a:extLst>
          </p:cNvPr>
          <p:cNvSpPr txBox="1"/>
          <p:nvPr/>
        </p:nvSpPr>
        <p:spPr>
          <a:xfrm>
            <a:off x="8028886" y="2725838"/>
            <a:ext cx="733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Loss</a:t>
            </a:r>
          </a:p>
        </p:txBody>
      </p:sp>
      <p:sp>
        <p:nvSpPr>
          <p:cNvPr id="71" name="Flèche : droite 70">
            <a:extLst>
              <a:ext uri="{FF2B5EF4-FFF2-40B4-BE49-F238E27FC236}">
                <a16:creationId xmlns:a16="http://schemas.microsoft.com/office/drawing/2014/main" id="{C5A09C26-5C17-46CE-B191-944CDEA08A84}"/>
              </a:ext>
            </a:extLst>
          </p:cNvPr>
          <p:cNvSpPr/>
          <p:nvPr/>
        </p:nvSpPr>
        <p:spPr>
          <a:xfrm>
            <a:off x="1021506" y="5361709"/>
            <a:ext cx="7814718" cy="945848"/>
          </a:xfrm>
          <a:prstGeom prst="rightArrow">
            <a:avLst/>
          </a:prstGeom>
          <a:gradFill flip="none" rotWithShape="1">
            <a:gsLst>
              <a:gs pos="0">
                <a:schemeClr val="accent4">
                  <a:lumMod val="0"/>
                  <a:lumOff val="100000"/>
                </a:schemeClr>
              </a:gs>
              <a:gs pos="35000">
                <a:schemeClr val="accent4">
                  <a:lumMod val="0"/>
                  <a:lumOff val="100000"/>
                </a:schemeClr>
              </a:gs>
              <a:gs pos="100000">
                <a:schemeClr val="accent4">
                  <a:lumMod val="100000"/>
                </a:schemeClr>
              </a:gs>
            </a:gsLst>
            <a:lin ang="2700000" scaled="1"/>
            <a:tileRect/>
          </a:gradFill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ZoneTexte 71">
            <a:extLst>
              <a:ext uri="{FF2B5EF4-FFF2-40B4-BE49-F238E27FC236}">
                <a16:creationId xmlns:a16="http://schemas.microsoft.com/office/drawing/2014/main" id="{72F3ADB1-F32B-49C4-8AAC-41975BB538F1}"/>
              </a:ext>
            </a:extLst>
          </p:cNvPr>
          <p:cNvSpPr txBox="1"/>
          <p:nvPr/>
        </p:nvSpPr>
        <p:spPr>
          <a:xfrm>
            <a:off x="3988488" y="5634578"/>
            <a:ext cx="18807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Forward pass</a:t>
            </a:r>
          </a:p>
        </p:txBody>
      </p:sp>
    </p:spTree>
    <p:extLst>
      <p:ext uri="{BB962C8B-B14F-4D97-AF65-F5344CB8AC3E}">
        <p14:creationId xmlns:p14="http://schemas.microsoft.com/office/powerpoint/2010/main" val="141705259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Flèche : droite 49">
            <a:extLst>
              <a:ext uri="{FF2B5EF4-FFF2-40B4-BE49-F238E27FC236}">
                <a16:creationId xmlns:a16="http://schemas.microsoft.com/office/drawing/2014/main" id="{F24B22A5-D73E-4D79-B1BC-4EDBFABDCD75}"/>
              </a:ext>
            </a:extLst>
          </p:cNvPr>
          <p:cNvSpPr/>
          <p:nvPr/>
        </p:nvSpPr>
        <p:spPr>
          <a:xfrm rot="10800000">
            <a:off x="1021506" y="5361709"/>
            <a:ext cx="7814718" cy="945848"/>
          </a:xfrm>
          <a:prstGeom prst="rightArrow">
            <a:avLst/>
          </a:prstGeom>
          <a:gradFill flip="none" rotWithShape="1">
            <a:gsLst>
              <a:gs pos="0">
                <a:schemeClr val="accent4">
                  <a:lumMod val="0"/>
                  <a:lumOff val="100000"/>
                </a:schemeClr>
              </a:gs>
              <a:gs pos="35000">
                <a:schemeClr val="accent4">
                  <a:lumMod val="0"/>
                  <a:lumOff val="100000"/>
                </a:schemeClr>
              </a:gs>
              <a:gs pos="100000">
                <a:schemeClr val="accent4">
                  <a:lumMod val="100000"/>
                </a:schemeClr>
              </a:gs>
            </a:gsLst>
            <a:lin ang="2700000" scaled="1"/>
            <a:tileRect/>
          </a:gradFill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11E28935-5361-4F8A-B8F0-21661E182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5CB64-B36B-4367-8B88-6F3791B72476}" type="slidenum">
              <a:rPr lang="fr-FR" smtClean="0"/>
              <a:t>56</a:t>
            </a:fld>
            <a:endParaRPr lang="fr-FR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D1A49352-2E78-4F5D-8BB0-D6166BFC692E}"/>
              </a:ext>
            </a:extLst>
          </p:cNvPr>
          <p:cNvSpPr/>
          <p:nvPr/>
        </p:nvSpPr>
        <p:spPr>
          <a:xfrm>
            <a:off x="5283684" y="2686020"/>
            <a:ext cx="463686" cy="464593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D1792979-13A9-400F-B87D-D37DDC73E621}"/>
              </a:ext>
            </a:extLst>
          </p:cNvPr>
          <p:cNvCxnSpPr>
            <a:cxnSpLocks/>
            <a:stCxn id="21" idx="6"/>
            <a:endCxn id="25" idx="2"/>
          </p:cNvCxnSpPr>
          <p:nvPr/>
        </p:nvCxnSpPr>
        <p:spPr>
          <a:xfrm>
            <a:off x="1485192" y="2472495"/>
            <a:ext cx="1667403" cy="8760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C4CD7932-EAAC-4FDB-A1F7-8F266723AD3F}"/>
              </a:ext>
            </a:extLst>
          </p:cNvPr>
          <p:cNvCxnSpPr>
            <a:cxnSpLocks/>
            <a:stCxn id="21" idx="6"/>
            <a:endCxn id="26" idx="2"/>
          </p:cNvCxnSpPr>
          <p:nvPr/>
        </p:nvCxnSpPr>
        <p:spPr>
          <a:xfrm>
            <a:off x="1485192" y="2472495"/>
            <a:ext cx="1667403" cy="17364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8F01A57E-AD68-435D-A4D6-344CD028E1F2}"/>
              </a:ext>
            </a:extLst>
          </p:cNvPr>
          <p:cNvCxnSpPr>
            <a:cxnSpLocks/>
            <a:stCxn id="22" idx="6"/>
            <a:endCxn id="25" idx="2"/>
          </p:cNvCxnSpPr>
          <p:nvPr/>
        </p:nvCxnSpPr>
        <p:spPr>
          <a:xfrm flipV="1">
            <a:off x="1485192" y="3348513"/>
            <a:ext cx="1667403" cy="156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B791E7AF-FDFD-4BE9-B7BB-4C3751F18380}"/>
              </a:ext>
            </a:extLst>
          </p:cNvPr>
          <p:cNvCxnSpPr>
            <a:cxnSpLocks/>
            <a:stCxn id="22" idx="6"/>
            <a:endCxn id="26" idx="2"/>
          </p:cNvCxnSpPr>
          <p:nvPr/>
        </p:nvCxnSpPr>
        <p:spPr>
          <a:xfrm>
            <a:off x="1485192" y="3364139"/>
            <a:ext cx="1667403" cy="8447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53D6C894-44D8-4245-A61E-3C55857B4244}"/>
              </a:ext>
            </a:extLst>
          </p:cNvPr>
          <p:cNvCxnSpPr>
            <a:stCxn id="25" idx="6"/>
            <a:endCxn id="9" idx="2"/>
          </p:cNvCxnSpPr>
          <p:nvPr/>
        </p:nvCxnSpPr>
        <p:spPr>
          <a:xfrm flipV="1">
            <a:off x="3616281" y="2918317"/>
            <a:ext cx="1667403" cy="430196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8FB80DDF-5F97-499F-A6C4-B0F69F6F2BE9}"/>
              </a:ext>
            </a:extLst>
          </p:cNvPr>
          <p:cNvCxnSpPr>
            <a:stCxn id="26" idx="6"/>
            <a:endCxn id="9" idx="2"/>
          </p:cNvCxnSpPr>
          <p:nvPr/>
        </p:nvCxnSpPr>
        <p:spPr>
          <a:xfrm flipV="1">
            <a:off x="3616281" y="2918317"/>
            <a:ext cx="1667403" cy="1290588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ZoneTexte 4">
            <a:extLst>
              <a:ext uri="{FF2B5EF4-FFF2-40B4-BE49-F238E27FC236}">
                <a16:creationId xmlns:a16="http://schemas.microsoft.com/office/drawing/2014/main" id="{6E9ECA89-CBF2-464E-B21D-D7B4C25E78F4}"/>
              </a:ext>
            </a:extLst>
          </p:cNvPr>
          <p:cNvSpPr txBox="1"/>
          <p:nvPr/>
        </p:nvSpPr>
        <p:spPr>
          <a:xfrm>
            <a:off x="84958" y="4658758"/>
            <a:ext cx="23219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Input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A19757A9-665A-41A5-9F4F-809BBE5D4BC4}"/>
              </a:ext>
            </a:extLst>
          </p:cNvPr>
          <p:cNvSpPr txBox="1"/>
          <p:nvPr/>
        </p:nvSpPr>
        <p:spPr>
          <a:xfrm>
            <a:off x="2223441" y="4658758"/>
            <a:ext cx="23219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Hidden layer</a:t>
            </a:r>
          </a:p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4 neurons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58746548-6C9C-4AFA-B771-3AB5605244A0}"/>
              </a:ext>
            </a:extLst>
          </p:cNvPr>
          <p:cNvSpPr txBox="1"/>
          <p:nvPr/>
        </p:nvSpPr>
        <p:spPr>
          <a:xfrm>
            <a:off x="4347136" y="4658758"/>
            <a:ext cx="23219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Output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0E84DFEA-7CDE-459B-AA04-12C942E71B09}"/>
              </a:ext>
            </a:extLst>
          </p:cNvPr>
          <p:cNvSpPr txBox="1"/>
          <p:nvPr/>
        </p:nvSpPr>
        <p:spPr>
          <a:xfrm>
            <a:off x="2566873" y="2171592"/>
            <a:ext cx="595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w</a:t>
            </a:r>
            <a:r>
              <a:rPr lang="en-US" sz="1400" baseline="-25000" dirty="0">
                <a:latin typeface="Arial" panose="020B0604020202020204" pitchFamily="34" charset="0"/>
                <a:cs typeface="Arial" panose="020B0604020202020204" pitchFamily="34" charset="0"/>
              </a:rPr>
              <a:t>12</a:t>
            </a:r>
            <a:r>
              <a:rPr lang="en-US" sz="1400" baseline="30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6C5AD0EC-C1C0-4E83-8DCC-227AA5FAA42C}"/>
              </a:ext>
            </a:extLst>
          </p:cNvPr>
          <p:cNvSpPr txBox="1"/>
          <p:nvPr/>
        </p:nvSpPr>
        <p:spPr>
          <a:xfrm rot="19957057">
            <a:off x="2566873" y="1488477"/>
            <a:ext cx="595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w</a:t>
            </a:r>
            <a:r>
              <a:rPr lang="en-US" sz="1400" baseline="-25000" dirty="0">
                <a:latin typeface="Arial" panose="020B0604020202020204" pitchFamily="34" charset="0"/>
                <a:cs typeface="Arial" panose="020B0604020202020204" pitchFamily="34" charset="0"/>
              </a:rPr>
              <a:t>11</a:t>
            </a:r>
            <a:r>
              <a:rPr lang="en-US" sz="1400" baseline="30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88B0FB66-6E3A-48A7-A59C-294B0679AC87}"/>
              </a:ext>
            </a:extLst>
          </p:cNvPr>
          <p:cNvSpPr txBox="1"/>
          <p:nvPr/>
        </p:nvSpPr>
        <p:spPr>
          <a:xfrm rot="2270444">
            <a:off x="3960930" y="1919730"/>
            <a:ext cx="9408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w</a:t>
            </a:r>
            <a:r>
              <a:rPr lang="en-US" sz="1400" baseline="-25000" dirty="0">
                <a:latin typeface="Arial" panose="020B0604020202020204" pitchFamily="34" charset="0"/>
                <a:cs typeface="Arial" panose="020B0604020202020204" pitchFamily="34" charset="0"/>
              </a:rPr>
              <a:t>11</a:t>
            </a:r>
            <a:r>
              <a:rPr lang="en-US" sz="1400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</a:t>
            </a:r>
            <a:r>
              <a:rPr lang="en-US" sz="1400" baseline="-25000" dirty="0"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1</a:t>
            </a:r>
            <a:r>
              <a:rPr lang="en-US" sz="1400" baseline="30000" dirty="0"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2</a:t>
            </a:r>
            <a:endParaRPr lang="en-US" sz="1400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7" name="Groupe 46">
            <a:extLst>
              <a:ext uri="{FF2B5EF4-FFF2-40B4-BE49-F238E27FC236}">
                <a16:creationId xmlns:a16="http://schemas.microsoft.com/office/drawing/2014/main" id="{12055217-36ED-4CEE-AD31-11653A72E835}"/>
              </a:ext>
            </a:extLst>
          </p:cNvPr>
          <p:cNvGrpSpPr/>
          <p:nvPr/>
        </p:nvGrpSpPr>
        <p:grpSpPr>
          <a:xfrm>
            <a:off x="3152595" y="1395432"/>
            <a:ext cx="463686" cy="3045769"/>
            <a:chOff x="5194349" y="1191153"/>
            <a:chExt cx="463686" cy="3045769"/>
          </a:xfrm>
        </p:grpSpPr>
        <p:sp>
          <p:nvSpPr>
            <p:cNvPr id="25" name="Ellipse 24">
              <a:extLst>
                <a:ext uri="{FF2B5EF4-FFF2-40B4-BE49-F238E27FC236}">
                  <a16:creationId xmlns:a16="http://schemas.microsoft.com/office/drawing/2014/main" id="{C3E502B9-790E-42AA-B688-7679ED5E2526}"/>
                </a:ext>
              </a:extLst>
            </p:cNvPr>
            <p:cNvSpPr/>
            <p:nvPr/>
          </p:nvSpPr>
          <p:spPr>
            <a:xfrm>
              <a:off x="5194349" y="2911937"/>
              <a:ext cx="463686" cy="464593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Ellipse 25">
              <a:extLst>
                <a:ext uri="{FF2B5EF4-FFF2-40B4-BE49-F238E27FC236}">
                  <a16:creationId xmlns:a16="http://schemas.microsoft.com/office/drawing/2014/main" id="{A881A313-D49C-4A91-9C6D-44A20F7997A1}"/>
                </a:ext>
              </a:extLst>
            </p:cNvPr>
            <p:cNvSpPr/>
            <p:nvPr/>
          </p:nvSpPr>
          <p:spPr>
            <a:xfrm>
              <a:off x="5194349" y="3772329"/>
              <a:ext cx="463686" cy="464593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Ellipse 43">
              <a:extLst>
                <a:ext uri="{FF2B5EF4-FFF2-40B4-BE49-F238E27FC236}">
                  <a16:creationId xmlns:a16="http://schemas.microsoft.com/office/drawing/2014/main" id="{8C898FA7-8EE7-4A59-8416-609C2B9CCC93}"/>
                </a:ext>
              </a:extLst>
            </p:cNvPr>
            <p:cNvSpPr/>
            <p:nvPr/>
          </p:nvSpPr>
          <p:spPr>
            <a:xfrm>
              <a:off x="5194349" y="1191153"/>
              <a:ext cx="463686" cy="464593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Ellipse 44">
              <a:extLst>
                <a:ext uri="{FF2B5EF4-FFF2-40B4-BE49-F238E27FC236}">
                  <a16:creationId xmlns:a16="http://schemas.microsoft.com/office/drawing/2014/main" id="{43506B1E-81AA-44B7-8729-5710098956F9}"/>
                </a:ext>
              </a:extLst>
            </p:cNvPr>
            <p:cNvSpPr/>
            <p:nvPr/>
          </p:nvSpPr>
          <p:spPr>
            <a:xfrm>
              <a:off x="5194349" y="2051545"/>
              <a:ext cx="463686" cy="464593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4" name="Groupe 33">
            <a:extLst>
              <a:ext uri="{FF2B5EF4-FFF2-40B4-BE49-F238E27FC236}">
                <a16:creationId xmlns:a16="http://schemas.microsoft.com/office/drawing/2014/main" id="{CBEF592E-5C18-4A73-9348-C5BC4DB6CEDD}"/>
              </a:ext>
            </a:extLst>
          </p:cNvPr>
          <p:cNvGrpSpPr/>
          <p:nvPr/>
        </p:nvGrpSpPr>
        <p:grpSpPr>
          <a:xfrm>
            <a:off x="1021506" y="2240198"/>
            <a:ext cx="463686" cy="1356237"/>
            <a:chOff x="1021506" y="2240198"/>
            <a:chExt cx="463686" cy="1356237"/>
          </a:xfrm>
        </p:grpSpPr>
        <p:grpSp>
          <p:nvGrpSpPr>
            <p:cNvPr id="46" name="Groupe 45">
              <a:extLst>
                <a:ext uri="{FF2B5EF4-FFF2-40B4-BE49-F238E27FC236}">
                  <a16:creationId xmlns:a16="http://schemas.microsoft.com/office/drawing/2014/main" id="{32D6EDC2-A30F-47FC-9CA8-99FDBDD163FC}"/>
                </a:ext>
              </a:extLst>
            </p:cNvPr>
            <p:cNvGrpSpPr/>
            <p:nvPr/>
          </p:nvGrpSpPr>
          <p:grpSpPr>
            <a:xfrm>
              <a:off x="1021506" y="2240198"/>
              <a:ext cx="463686" cy="1356237"/>
              <a:chOff x="3063260" y="1980536"/>
              <a:chExt cx="463686" cy="1356237"/>
            </a:xfrm>
          </p:grpSpPr>
          <p:sp>
            <p:nvSpPr>
              <p:cNvPr id="21" name="Ellipse 20">
                <a:extLst>
                  <a:ext uri="{FF2B5EF4-FFF2-40B4-BE49-F238E27FC236}">
                    <a16:creationId xmlns:a16="http://schemas.microsoft.com/office/drawing/2014/main" id="{3FFD082E-8BD4-4D93-9151-B0E7ABDF1051}"/>
                  </a:ext>
                </a:extLst>
              </p:cNvPr>
              <p:cNvSpPr/>
              <p:nvPr/>
            </p:nvSpPr>
            <p:spPr>
              <a:xfrm>
                <a:off x="3063260" y="1980536"/>
                <a:ext cx="463686" cy="464593"/>
              </a:xfrm>
              <a:prstGeom prst="ellips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Ellipse 21">
                <a:extLst>
                  <a:ext uri="{FF2B5EF4-FFF2-40B4-BE49-F238E27FC236}">
                    <a16:creationId xmlns:a16="http://schemas.microsoft.com/office/drawing/2014/main" id="{463E3FDA-9A73-4216-988E-5FB4578697D0}"/>
                  </a:ext>
                </a:extLst>
              </p:cNvPr>
              <p:cNvSpPr/>
              <p:nvPr/>
            </p:nvSpPr>
            <p:spPr>
              <a:xfrm>
                <a:off x="3063260" y="2872180"/>
                <a:ext cx="463686" cy="464593"/>
              </a:xfrm>
              <a:prstGeom prst="ellips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8" name="ZoneTexte 47">
              <a:extLst>
                <a:ext uri="{FF2B5EF4-FFF2-40B4-BE49-F238E27FC236}">
                  <a16:creationId xmlns:a16="http://schemas.microsoft.com/office/drawing/2014/main" id="{C3E881FB-184E-4A56-8EBF-F5B40CA6D458}"/>
                </a:ext>
              </a:extLst>
            </p:cNvPr>
            <p:cNvSpPr txBox="1"/>
            <p:nvPr/>
          </p:nvSpPr>
          <p:spPr>
            <a:xfrm>
              <a:off x="1087095" y="2303454"/>
              <a:ext cx="3325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</a:p>
          </p:txBody>
        </p:sp>
        <p:sp>
          <p:nvSpPr>
            <p:cNvPr id="49" name="ZoneTexte 48">
              <a:extLst>
                <a:ext uri="{FF2B5EF4-FFF2-40B4-BE49-F238E27FC236}">
                  <a16:creationId xmlns:a16="http://schemas.microsoft.com/office/drawing/2014/main" id="{690C66EB-548D-4B1D-B8CE-B2742B8453A5}"/>
                </a:ext>
              </a:extLst>
            </p:cNvPr>
            <p:cNvSpPr txBox="1"/>
            <p:nvPr/>
          </p:nvSpPr>
          <p:spPr>
            <a:xfrm>
              <a:off x="1087095" y="3181786"/>
              <a:ext cx="3325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Y</a:t>
              </a:r>
            </a:p>
          </p:txBody>
        </p:sp>
      </p:grpSp>
      <p:cxnSp>
        <p:nvCxnSpPr>
          <p:cNvPr id="51" name="Connecteur droit avec flèche 50">
            <a:extLst>
              <a:ext uri="{FF2B5EF4-FFF2-40B4-BE49-F238E27FC236}">
                <a16:creationId xmlns:a16="http://schemas.microsoft.com/office/drawing/2014/main" id="{D334826B-6491-4FD8-85A4-2F9758455689}"/>
              </a:ext>
            </a:extLst>
          </p:cNvPr>
          <p:cNvCxnSpPr>
            <a:stCxn id="21" idx="6"/>
            <a:endCxn id="45" idx="2"/>
          </p:cNvCxnSpPr>
          <p:nvPr/>
        </p:nvCxnSpPr>
        <p:spPr>
          <a:xfrm>
            <a:off x="1485192" y="2472495"/>
            <a:ext cx="1667403" cy="156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eur droit avec flèche 52">
            <a:extLst>
              <a:ext uri="{FF2B5EF4-FFF2-40B4-BE49-F238E27FC236}">
                <a16:creationId xmlns:a16="http://schemas.microsoft.com/office/drawing/2014/main" id="{7E9E1E9E-E59F-41FC-A1FF-707A4962B167}"/>
              </a:ext>
            </a:extLst>
          </p:cNvPr>
          <p:cNvCxnSpPr>
            <a:cxnSpLocks/>
            <a:stCxn id="21" idx="6"/>
            <a:endCxn id="44" idx="2"/>
          </p:cNvCxnSpPr>
          <p:nvPr/>
        </p:nvCxnSpPr>
        <p:spPr>
          <a:xfrm flipV="1">
            <a:off x="1485192" y="1627729"/>
            <a:ext cx="1667403" cy="8447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eur droit avec flèche 54">
            <a:extLst>
              <a:ext uri="{FF2B5EF4-FFF2-40B4-BE49-F238E27FC236}">
                <a16:creationId xmlns:a16="http://schemas.microsoft.com/office/drawing/2014/main" id="{8E50BB0F-582C-469A-BACE-75B1875A2301}"/>
              </a:ext>
            </a:extLst>
          </p:cNvPr>
          <p:cNvCxnSpPr>
            <a:stCxn id="22" idx="6"/>
            <a:endCxn id="44" idx="2"/>
          </p:cNvCxnSpPr>
          <p:nvPr/>
        </p:nvCxnSpPr>
        <p:spPr>
          <a:xfrm flipV="1">
            <a:off x="1485192" y="1627729"/>
            <a:ext cx="1667403" cy="17364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eur droit avec flèche 56">
            <a:extLst>
              <a:ext uri="{FF2B5EF4-FFF2-40B4-BE49-F238E27FC236}">
                <a16:creationId xmlns:a16="http://schemas.microsoft.com/office/drawing/2014/main" id="{CBA75D63-A3F3-4871-9EE1-15A4438BC5EB}"/>
              </a:ext>
            </a:extLst>
          </p:cNvPr>
          <p:cNvCxnSpPr>
            <a:stCxn id="22" idx="6"/>
            <a:endCxn id="45" idx="2"/>
          </p:cNvCxnSpPr>
          <p:nvPr/>
        </p:nvCxnSpPr>
        <p:spPr>
          <a:xfrm flipV="1">
            <a:off x="1485192" y="2488121"/>
            <a:ext cx="1667403" cy="8760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cteur droit avec flèche 58">
            <a:extLst>
              <a:ext uri="{FF2B5EF4-FFF2-40B4-BE49-F238E27FC236}">
                <a16:creationId xmlns:a16="http://schemas.microsoft.com/office/drawing/2014/main" id="{920DFC12-12DE-4C8D-B024-CFD6ABEB389E}"/>
              </a:ext>
            </a:extLst>
          </p:cNvPr>
          <p:cNvCxnSpPr>
            <a:cxnSpLocks/>
            <a:stCxn id="44" idx="6"/>
            <a:endCxn id="9" idx="2"/>
          </p:cNvCxnSpPr>
          <p:nvPr/>
        </p:nvCxnSpPr>
        <p:spPr>
          <a:xfrm>
            <a:off x="3616281" y="1627729"/>
            <a:ext cx="1667403" cy="1290588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eur droit avec flèche 60">
            <a:extLst>
              <a:ext uri="{FF2B5EF4-FFF2-40B4-BE49-F238E27FC236}">
                <a16:creationId xmlns:a16="http://schemas.microsoft.com/office/drawing/2014/main" id="{166C15F0-84D5-4751-9BFD-A56CBE8594F4}"/>
              </a:ext>
            </a:extLst>
          </p:cNvPr>
          <p:cNvCxnSpPr>
            <a:stCxn id="45" idx="6"/>
            <a:endCxn id="9" idx="2"/>
          </p:cNvCxnSpPr>
          <p:nvPr/>
        </p:nvCxnSpPr>
        <p:spPr>
          <a:xfrm>
            <a:off x="3616281" y="2488121"/>
            <a:ext cx="1667403" cy="430196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ZoneTexte 62">
            <a:extLst>
              <a:ext uri="{FF2B5EF4-FFF2-40B4-BE49-F238E27FC236}">
                <a16:creationId xmlns:a16="http://schemas.microsoft.com/office/drawing/2014/main" id="{A39DF130-873F-4391-A2E8-BE85847CE339}"/>
              </a:ext>
            </a:extLst>
          </p:cNvPr>
          <p:cNvSpPr txBox="1"/>
          <p:nvPr/>
        </p:nvSpPr>
        <p:spPr>
          <a:xfrm rot="839872">
            <a:off x="3929738" y="2381786"/>
            <a:ext cx="10032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w</a:t>
            </a:r>
            <a:r>
              <a:rPr lang="en-US" sz="1400" baseline="-25000" dirty="0">
                <a:latin typeface="Arial" panose="020B0604020202020204" pitchFamily="34" charset="0"/>
                <a:cs typeface="Arial" panose="020B0604020202020204" pitchFamily="34" charset="0"/>
              </a:rPr>
              <a:t>21</a:t>
            </a:r>
            <a:r>
              <a:rPr lang="en-US" sz="1400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+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 </a:t>
            </a:r>
            <a:r>
              <a:rPr lang="en-US" sz="1400" baseline="-25000" dirty="0"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1</a:t>
            </a:r>
            <a:r>
              <a:rPr lang="en-US" sz="1400" baseline="30000" dirty="0"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2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4" name="ZoneTexte 63">
            <a:extLst>
              <a:ext uri="{FF2B5EF4-FFF2-40B4-BE49-F238E27FC236}">
                <a16:creationId xmlns:a16="http://schemas.microsoft.com/office/drawing/2014/main" id="{D4DD0B5F-247A-41C3-9371-375894D3A400}"/>
              </a:ext>
            </a:extLst>
          </p:cNvPr>
          <p:cNvSpPr txBox="1"/>
          <p:nvPr/>
        </p:nvSpPr>
        <p:spPr>
          <a:xfrm rot="20699538">
            <a:off x="3917184" y="2826310"/>
            <a:ext cx="10283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w</a:t>
            </a:r>
            <a:r>
              <a:rPr lang="en-US" sz="1400" baseline="-25000" dirty="0">
                <a:latin typeface="Arial" panose="020B0604020202020204" pitchFamily="34" charset="0"/>
                <a:cs typeface="Arial" panose="020B0604020202020204" pitchFamily="34" charset="0"/>
              </a:rPr>
              <a:t>31</a:t>
            </a:r>
            <a:r>
              <a:rPr lang="en-US" sz="1400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+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 </a:t>
            </a:r>
            <a:r>
              <a:rPr lang="en-US" sz="1400" baseline="-25000" dirty="0"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1</a:t>
            </a:r>
            <a:r>
              <a:rPr lang="en-US" sz="1400" baseline="30000" dirty="0"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2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5" name="ZoneTexte 64">
            <a:extLst>
              <a:ext uri="{FF2B5EF4-FFF2-40B4-BE49-F238E27FC236}">
                <a16:creationId xmlns:a16="http://schemas.microsoft.com/office/drawing/2014/main" id="{9E08FD5B-A942-4503-B829-C61CE395AFC9}"/>
              </a:ext>
            </a:extLst>
          </p:cNvPr>
          <p:cNvSpPr txBox="1"/>
          <p:nvPr/>
        </p:nvSpPr>
        <p:spPr>
          <a:xfrm rot="19354488">
            <a:off x="3941004" y="3219494"/>
            <a:ext cx="9806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w</a:t>
            </a:r>
            <a:r>
              <a:rPr lang="en-US" sz="1400" baseline="-25000" dirty="0">
                <a:latin typeface="Arial" panose="020B0604020202020204" pitchFamily="34" charset="0"/>
                <a:cs typeface="Arial" panose="020B0604020202020204" pitchFamily="34" charset="0"/>
              </a:rPr>
              <a:t>41</a:t>
            </a:r>
            <a:r>
              <a:rPr lang="en-US" sz="1400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+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 </a:t>
            </a:r>
            <a:r>
              <a:rPr lang="en-US" sz="1400" baseline="-25000" dirty="0"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1</a:t>
            </a:r>
            <a:r>
              <a:rPr lang="en-US" sz="1400" baseline="30000" dirty="0"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2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6" name="ZoneTexte 65">
            <a:extLst>
              <a:ext uri="{FF2B5EF4-FFF2-40B4-BE49-F238E27FC236}">
                <a16:creationId xmlns:a16="http://schemas.microsoft.com/office/drawing/2014/main" id="{633FC3F8-D17C-444D-BB12-95DA830B7208}"/>
              </a:ext>
            </a:extLst>
          </p:cNvPr>
          <p:cNvSpPr txBox="1"/>
          <p:nvPr/>
        </p:nvSpPr>
        <p:spPr>
          <a:xfrm rot="1619144">
            <a:off x="2566873" y="2906312"/>
            <a:ext cx="595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w</a:t>
            </a:r>
            <a:r>
              <a:rPr lang="en-US" sz="1400" baseline="-25000" dirty="0">
                <a:latin typeface="Arial" panose="020B0604020202020204" pitchFamily="34" charset="0"/>
                <a:cs typeface="Arial" panose="020B0604020202020204" pitchFamily="34" charset="0"/>
              </a:rPr>
              <a:t>13</a:t>
            </a:r>
            <a:r>
              <a:rPr lang="en-US" sz="1400" baseline="30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7" name="ZoneTexte 66">
            <a:extLst>
              <a:ext uri="{FF2B5EF4-FFF2-40B4-BE49-F238E27FC236}">
                <a16:creationId xmlns:a16="http://schemas.microsoft.com/office/drawing/2014/main" id="{9B23EEF2-C643-4342-A18D-50513AF18DDE}"/>
              </a:ext>
            </a:extLst>
          </p:cNvPr>
          <p:cNvSpPr txBox="1"/>
          <p:nvPr/>
        </p:nvSpPr>
        <p:spPr>
          <a:xfrm rot="2798489">
            <a:off x="2566873" y="3548051"/>
            <a:ext cx="595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w</a:t>
            </a:r>
            <a:r>
              <a:rPr lang="en-US" sz="1400" baseline="-25000" dirty="0">
                <a:latin typeface="Arial" panose="020B0604020202020204" pitchFamily="34" charset="0"/>
                <a:cs typeface="Arial" panose="020B0604020202020204" pitchFamily="34" charset="0"/>
              </a:rPr>
              <a:t>14</a:t>
            </a:r>
            <a:r>
              <a:rPr lang="en-US" sz="1400" baseline="30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99" name="Groupe 98">
            <a:extLst>
              <a:ext uri="{FF2B5EF4-FFF2-40B4-BE49-F238E27FC236}">
                <a16:creationId xmlns:a16="http://schemas.microsoft.com/office/drawing/2014/main" id="{0122FF14-39C9-4248-98D0-94370D03C60A}"/>
              </a:ext>
            </a:extLst>
          </p:cNvPr>
          <p:cNvGrpSpPr/>
          <p:nvPr/>
        </p:nvGrpSpPr>
        <p:grpSpPr>
          <a:xfrm>
            <a:off x="0" y="0"/>
            <a:ext cx="9144000" cy="792000"/>
            <a:chOff x="0" y="0"/>
            <a:chExt cx="9144000" cy="792000"/>
          </a:xfrm>
        </p:grpSpPr>
        <p:sp>
          <p:nvSpPr>
            <p:cNvPr id="100" name="Forme libre 1">
              <a:extLst>
                <a:ext uri="{FF2B5EF4-FFF2-40B4-BE49-F238E27FC236}">
                  <a16:creationId xmlns:a16="http://schemas.microsoft.com/office/drawing/2014/main" id="{A2127D8A-05CA-4D61-A471-D56605482875}"/>
                </a:ext>
              </a:extLst>
            </p:cNvPr>
            <p:cNvSpPr/>
            <p:nvPr/>
          </p:nvSpPr>
          <p:spPr>
            <a:xfrm>
              <a:off x="0" y="0"/>
              <a:ext cx="9144000" cy="7920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DDDDDD"/>
            </a:solidFill>
            <a:ln w="19080">
              <a:solidFill>
                <a:srgbClr val="000000"/>
              </a:solidFill>
              <a:prstDash val="solid"/>
            </a:ln>
          </p:spPr>
          <p:txBody>
            <a:bodyPr wrap="none" lIns="99360" tIns="54360" rIns="99360" bIns="54360" anchor="ctr" anchorCtr="0" compatLnSpc="0">
              <a:noAutofit/>
            </a:bodyPr>
            <a:lstStyle/>
            <a:p>
              <a:pPr marL="0" marR="0" lvl="0" indent="0" algn="l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fr-FR" sz="1800" b="0" i="0" u="none" strike="noStrike" kern="1200" cap="none" spc="0" baseline="0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01" name="ZoneTexte 100">
              <a:extLst>
                <a:ext uri="{FF2B5EF4-FFF2-40B4-BE49-F238E27FC236}">
                  <a16:creationId xmlns:a16="http://schemas.microsoft.com/office/drawing/2014/main" id="{80D6A27A-6D24-4C19-AF58-20B5FE8107A8}"/>
                </a:ext>
              </a:extLst>
            </p:cNvPr>
            <p:cNvSpPr txBox="1"/>
            <p:nvPr/>
          </p:nvSpPr>
          <p:spPr>
            <a:xfrm>
              <a:off x="0" y="173621"/>
              <a:ext cx="9144000" cy="50381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0000" tIns="45000" rIns="90000" bIns="45000" anchorCtr="0" compatLnSpc="0">
              <a:spAutoFit/>
            </a:bodyPr>
            <a:lstStyle/>
            <a:p>
              <a:pPr marL="0" marR="0" lvl="0" indent="0" algn="ctr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en-US" sz="2800" b="0" i="0" u="none" strike="noStrike" kern="1200" cap="none" spc="0" baseline="0" dirty="0">
                  <a:ln>
                    <a:noFill/>
                  </a:ln>
                  <a:highlight>
                    <a:scrgbClr r="0" g="0" b="0">
                      <a:alpha val="0"/>
                    </a:scrgbClr>
                  </a:highlight>
                  <a:latin typeface="arial" pitchFamily="34"/>
                  <a:ea typeface="Noto Sans CJK SC Regular" pitchFamily="2"/>
                  <a:cs typeface="FreeSans" pitchFamily="2"/>
                </a:rPr>
                <a:t>Back-propagation algorithm : a quick glimpse</a:t>
              </a:r>
            </a:p>
          </p:txBody>
        </p:sp>
      </p:grpSp>
      <p:sp>
        <p:nvSpPr>
          <p:cNvPr id="4" name="ZoneTexte 3">
            <a:extLst>
              <a:ext uri="{FF2B5EF4-FFF2-40B4-BE49-F238E27FC236}">
                <a16:creationId xmlns:a16="http://schemas.microsoft.com/office/drawing/2014/main" id="{5F89DD2B-E6AC-4736-B33E-4B4EFA2C0F34}"/>
              </a:ext>
            </a:extLst>
          </p:cNvPr>
          <p:cNvSpPr txBox="1"/>
          <p:nvPr/>
        </p:nvSpPr>
        <p:spPr>
          <a:xfrm>
            <a:off x="3914941" y="5634578"/>
            <a:ext cx="20278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Backward pass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E27822EA-616A-49AE-A456-BA934263D418}"/>
              </a:ext>
            </a:extLst>
          </p:cNvPr>
          <p:cNvSpPr/>
          <p:nvPr/>
        </p:nvSpPr>
        <p:spPr>
          <a:xfrm>
            <a:off x="768928" y="1205345"/>
            <a:ext cx="2854748" cy="345341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chemeClr val="bg1"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ZoneTexte 61">
                <a:extLst>
                  <a:ext uri="{FF2B5EF4-FFF2-40B4-BE49-F238E27FC236}">
                    <a16:creationId xmlns:a16="http://schemas.microsoft.com/office/drawing/2014/main" id="{0F5BFD72-F743-40EC-BDB2-B976E1D02458}"/>
                  </a:ext>
                </a:extLst>
              </p:cNvPr>
              <p:cNvSpPr txBox="1"/>
              <p:nvPr/>
            </p:nvSpPr>
            <p:spPr>
              <a:xfrm>
                <a:off x="6063219" y="2647162"/>
                <a:ext cx="1846385" cy="52668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fr-F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𝑖𝑛𝑖𝑚𝑖𝑧𝑒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𝐿𝑜𝑠𝑠</m:t>
                          </m:r>
                        </m:num>
                        <m:den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2" name="ZoneTexte 61">
                <a:extLst>
                  <a:ext uri="{FF2B5EF4-FFF2-40B4-BE49-F238E27FC236}">
                    <a16:creationId xmlns:a16="http://schemas.microsoft.com/office/drawing/2014/main" id="{0F5BFD72-F743-40EC-BDB2-B976E1D024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3219" y="2647162"/>
                <a:ext cx="1846385" cy="52668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6579461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Flèche : droite 49">
            <a:extLst>
              <a:ext uri="{FF2B5EF4-FFF2-40B4-BE49-F238E27FC236}">
                <a16:creationId xmlns:a16="http://schemas.microsoft.com/office/drawing/2014/main" id="{F24B22A5-D73E-4D79-B1BC-4EDBFABDCD75}"/>
              </a:ext>
            </a:extLst>
          </p:cNvPr>
          <p:cNvSpPr/>
          <p:nvPr/>
        </p:nvSpPr>
        <p:spPr>
          <a:xfrm rot="10800000">
            <a:off x="1021506" y="5361709"/>
            <a:ext cx="7814718" cy="945848"/>
          </a:xfrm>
          <a:prstGeom prst="rightArrow">
            <a:avLst/>
          </a:prstGeom>
          <a:gradFill flip="none" rotWithShape="1">
            <a:gsLst>
              <a:gs pos="0">
                <a:schemeClr val="accent4">
                  <a:lumMod val="0"/>
                  <a:lumOff val="100000"/>
                </a:schemeClr>
              </a:gs>
              <a:gs pos="35000">
                <a:schemeClr val="accent4">
                  <a:lumMod val="0"/>
                  <a:lumOff val="100000"/>
                </a:schemeClr>
              </a:gs>
              <a:gs pos="100000">
                <a:schemeClr val="accent4">
                  <a:lumMod val="100000"/>
                </a:schemeClr>
              </a:gs>
            </a:gsLst>
            <a:lin ang="2700000" scaled="1"/>
            <a:tileRect/>
          </a:gradFill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11E28935-5361-4F8A-B8F0-21661E182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5CB64-B36B-4367-8B88-6F3791B72476}" type="slidenum">
              <a:rPr lang="fr-FR" smtClean="0"/>
              <a:t>57</a:t>
            </a:fld>
            <a:endParaRPr lang="fr-FR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D1A49352-2E78-4F5D-8BB0-D6166BFC692E}"/>
              </a:ext>
            </a:extLst>
          </p:cNvPr>
          <p:cNvSpPr/>
          <p:nvPr/>
        </p:nvSpPr>
        <p:spPr>
          <a:xfrm>
            <a:off x="5283684" y="2686020"/>
            <a:ext cx="463686" cy="464593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D1792979-13A9-400F-B87D-D37DDC73E621}"/>
              </a:ext>
            </a:extLst>
          </p:cNvPr>
          <p:cNvCxnSpPr>
            <a:cxnSpLocks/>
            <a:stCxn id="21" idx="6"/>
            <a:endCxn id="25" idx="2"/>
          </p:cNvCxnSpPr>
          <p:nvPr/>
        </p:nvCxnSpPr>
        <p:spPr>
          <a:xfrm>
            <a:off x="1485192" y="2472495"/>
            <a:ext cx="1667403" cy="876018"/>
          </a:xfrm>
          <a:prstGeom prst="straightConnector1">
            <a:avLst/>
          </a:prstGeom>
          <a:ln>
            <a:solidFill>
              <a:schemeClr val="tx1">
                <a:alpha val="10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C4CD7932-EAAC-4FDB-A1F7-8F266723AD3F}"/>
              </a:ext>
            </a:extLst>
          </p:cNvPr>
          <p:cNvCxnSpPr>
            <a:cxnSpLocks/>
            <a:stCxn id="21" idx="6"/>
            <a:endCxn id="26" idx="2"/>
          </p:cNvCxnSpPr>
          <p:nvPr/>
        </p:nvCxnSpPr>
        <p:spPr>
          <a:xfrm>
            <a:off x="1485192" y="2472495"/>
            <a:ext cx="1667403" cy="1736410"/>
          </a:xfrm>
          <a:prstGeom prst="straightConnector1">
            <a:avLst/>
          </a:prstGeom>
          <a:ln>
            <a:solidFill>
              <a:schemeClr val="tx1">
                <a:alpha val="10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8F01A57E-AD68-435D-A4D6-344CD028E1F2}"/>
              </a:ext>
            </a:extLst>
          </p:cNvPr>
          <p:cNvCxnSpPr>
            <a:cxnSpLocks/>
            <a:stCxn id="22" idx="6"/>
            <a:endCxn id="25" idx="2"/>
          </p:cNvCxnSpPr>
          <p:nvPr/>
        </p:nvCxnSpPr>
        <p:spPr>
          <a:xfrm flipV="1">
            <a:off x="1485192" y="3348513"/>
            <a:ext cx="1667403" cy="15626"/>
          </a:xfrm>
          <a:prstGeom prst="straightConnector1">
            <a:avLst/>
          </a:prstGeom>
          <a:ln>
            <a:solidFill>
              <a:schemeClr val="tx1">
                <a:alpha val="10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B791E7AF-FDFD-4BE9-B7BB-4C3751F18380}"/>
              </a:ext>
            </a:extLst>
          </p:cNvPr>
          <p:cNvCxnSpPr>
            <a:cxnSpLocks/>
            <a:stCxn id="22" idx="6"/>
            <a:endCxn id="26" idx="2"/>
          </p:cNvCxnSpPr>
          <p:nvPr/>
        </p:nvCxnSpPr>
        <p:spPr>
          <a:xfrm>
            <a:off x="1485192" y="3364139"/>
            <a:ext cx="1667403" cy="844766"/>
          </a:xfrm>
          <a:prstGeom prst="straightConnector1">
            <a:avLst/>
          </a:prstGeom>
          <a:ln>
            <a:solidFill>
              <a:schemeClr val="tx1">
                <a:alpha val="10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53D6C894-44D8-4245-A61E-3C55857B4244}"/>
              </a:ext>
            </a:extLst>
          </p:cNvPr>
          <p:cNvCxnSpPr>
            <a:stCxn id="25" idx="6"/>
            <a:endCxn id="9" idx="2"/>
          </p:cNvCxnSpPr>
          <p:nvPr/>
        </p:nvCxnSpPr>
        <p:spPr>
          <a:xfrm flipV="1">
            <a:off x="3616281" y="2918317"/>
            <a:ext cx="1667403" cy="430196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8FB80DDF-5F97-499F-A6C4-B0F69F6F2BE9}"/>
              </a:ext>
            </a:extLst>
          </p:cNvPr>
          <p:cNvCxnSpPr>
            <a:stCxn id="26" idx="6"/>
            <a:endCxn id="9" idx="2"/>
          </p:cNvCxnSpPr>
          <p:nvPr/>
        </p:nvCxnSpPr>
        <p:spPr>
          <a:xfrm flipV="1">
            <a:off x="3616281" y="2918317"/>
            <a:ext cx="1667403" cy="1290588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ZoneTexte 4">
            <a:extLst>
              <a:ext uri="{FF2B5EF4-FFF2-40B4-BE49-F238E27FC236}">
                <a16:creationId xmlns:a16="http://schemas.microsoft.com/office/drawing/2014/main" id="{6E9ECA89-CBF2-464E-B21D-D7B4C25E78F4}"/>
              </a:ext>
            </a:extLst>
          </p:cNvPr>
          <p:cNvSpPr txBox="1"/>
          <p:nvPr/>
        </p:nvSpPr>
        <p:spPr>
          <a:xfrm>
            <a:off x="84958" y="4658758"/>
            <a:ext cx="23219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Input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A19757A9-665A-41A5-9F4F-809BBE5D4BC4}"/>
              </a:ext>
            </a:extLst>
          </p:cNvPr>
          <p:cNvSpPr txBox="1"/>
          <p:nvPr/>
        </p:nvSpPr>
        <p:spPr>
          <a:xfrm>
            <a:off x="2223441" y="4658758"/>
            <a:ext cx="23219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Hidden layer</a:t>
            </a:r>
          </a:p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4 neurons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58746548-6C9C-4AFA-B771-3AB5605244A0}"/>
              </a:ext>
            </a:extLst>
          </p:cNvPr>
          <p:cNvSpPr txBox="1"/>
          <p:nvPr/>
        </p:nvSpPr>
        <p:spPr>
          <a:xfrm>
            <a:off x="4347136" y="4658758"/>
            <a:ext cx="23219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Output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6C5AD0EC-C1C0-4E83-8DCC-227AA5FAA42C}"/>
              </a:ext>
            </a:extLst>
          </p:cNvPr>
          <p:cNvSpPr txBox="1"/>
          <p:nvPr/>
        </p:nvSpPr>
        <p:spPr>
          <a:xfrm rot="19957057">
            <a:off x="1604999" y="1817303"/>
            <a:ext cx="9672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w</a:t>
            </a:r>
            <a:r>
              <a:rPr lang="en-US" sz="1400" baseline="-25000" dirty="0">
                <a:latin typeface="Arial" panose="020B0604020202020204" pitchFamily="34" charset="0"/>
                <a:cs typeface="Arial" panose="020B0604020202020204" pitchFamily="34" charset="0"/>
              </a:rPr>
              <a:t>11</a:t>
            </a:r>
            <a:r>
              <a:rPr lang="en-US" sz="1400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</a:t>
            </a:r>
            <a:r>
              <a:rPr lang="en-US" sz="1400" baseline="-25000" dirty="0"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1</a:t>
            </a:r>
            <a:r>
              <a:rPr lang="en-US" sz="1400" baseline="30000" dirty="0"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1</a:t>
            </a:r>
            <a:endParaRPr lang="en-US" sz="1400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88B0FB66-6E3A-48A7-A59C-294B0679AC87}"/>
              </a:ext>
            </a:extLst>
          </p:cNvPr>
          <p:cNvSpPr txBox="1"/>
          <p:nvPr/>
        </p:nvSpPr>
        <p:spPr>
          <a:xfrm rot="2270444">
            <a:off x="3960930" y="1919730"/>
            <a:ext cx="9408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w</a:t>
            </a:r>
            <a:r>
              <a:rPr lang="en-US" sz="1400" baseline="-25000" dirty="0">
                <a:latin typeface="Arial" panose="020B0604020202020204" pitchFamily="34" charset="0"/>
                <a:cs typeface="Arial" panose="020B0604020202020204" pitchFamily="34" charset="0"/>
              </a:rPr>
              <a:t>11</a:t>
            </a:r>
            <a:r>
              <a:rPr lang="en-US" sz="1400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</a:t>
            </a:r>
            <a:r>
              <a:rPr lang="en-US" sz="1400" baseline="-25000" dirty="0"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1</a:t>
            </a:r>
            <a:r>
              <a:rPr lang="en-US" sz="1400" baseline="30000" dirty="0"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2</a:t>
            </a:r>
            <a:endParaRPr lang="en-US" sz="1400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7" name="Groupe 46">
            <a:extLst>
              <a:ext uri="{FF2B5EF4-FFF2-40B4-BE49-F238E27FC236}">
                <a16:creationId xmlns:a16="http://schemas.microsoft.com/office/drawing/2014/main" id="{12055217-36ED-4CEE-AD31-11653A72E835}"/>
              </a:ext>
            </a:extLst>
          </p:cNvPr>
          <p:cNvGrpSpPr/>
          <p:nvPr/>
        </p:nvGrpSpPr>
        <p:grpSpPr>
          <a:xfrm>
            <a:off x="3152595" y="1395432"/>
            <a:ext cx="463686" cy="3045769"/>
            <a:chOff x="5194349" y="1191153"/>
            <a:chExt cx="463686" cy="3045769"/>
          </a:xfrm>
        </p:grpSpPr>
        <p:sp>
          <p:nvSpPr>
            <p:cNvPr id="25" name="Ellipse 24">
              <a:extLst>
                <a:ext uri="{FF2B5EF4-FFF2-40B4-BE49-F238E27FC236}">
                  <a16:creationId xmlns:a16="http://schemas.microsoft.com/office/drawing/2014/main" id="{C3E502B9-790E-42AA-B688-7679ED5E2526}"/>
                </a:ext>
              </a:extLst>
            </p:cNvPr>
            <p:cNvSpPr/>
            <p:nvPr/>
          </p:nvSpPr>
          <p:spPr>
            <a:xfrm>
              <a:off x="5194349" y="2911937"/>
              <a:ext cx="463686" cy="464593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Ellipse 25">
              <a:extLst>
                <a:ext uri="{FF2B5EF4-FFF2-40B4-BE49-F238E27FC236}">
                  <a16:creationId xmlns:a16="http://schemas.microsoft.com/office/drawing/2014/main" id="{A881A313-D49C-4A91-9C6D-44A20F7997A1}"/>
                </a:ext>
              </a:extLst>
            </p:cNvPr>
            <p:cNvSpPr/>
            <p:nvPr/>
          </p:nvSpPr>
          <p:spPr>
            <a:xfrm>
              <a:off x="5194349" y="3772329"/>
              <a:ext cx="463686" cy="464593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Ellipse 43">
              <a:extLst>
                <a:ext uri="{FF2B5EF4-FFF2-40B4-BE49-F238E27FC236}">
                  <a16:creationId xmlns:a16="http://schemas.microsoft.com/office/drawing/2014/main" id="{8C898FA7-8EE7-4A59-8416-609C2B9CCC93}"/>
                </a:ext>
              </a:extLst>
            </p:cNvPr>
            <p:cNvSpPr/>
            <p:nvPr/>
          </p:nvSpPr>
          <p:spPr>
            <a:xfrm>
              <a:off x="5194349" y="1191153"/>
              <a:ext cx="463686" cy="464593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Ellipse 44">
              <a:extLst>
                <a:ext uri="{FF2B5EF4-FFF2-40B4-BE49-F238E27FC236}">
                  <a16:creationId xmlns:a16="http://schemas.microsoft.com/office/drawing/2014/main" id="{43506B1E-81AA-44B7-8729-5710098956F9}"/>
                </a:ext>
              </a:extLst>
            </p:cNvPr>
            <p:cNvSpPr/>
            <p:nvPr/>
          </p:nvSpPr>
          <p:spPr>
            <a:xfrm>
              <a:off x="5194349" y="2051545"/>
              <a:ext cx="463686" cy="464593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4" name="Groupe 33">
            <a:extLst>
              <a:ext uri="{FF2B5EF4-FFF2-40B4-BE49-F238E27FC236}">
                <a16:creationId xmlns:a16="http://schemas.microsoft.com/office/drawing/2014/main" id="{CBEF592E-5C18-4A73-9348-C5BC4DB6CEDD}"/>
              </a:ext>
            </a:extLst>
          </p:cNvPr>
          <p:cNvGrpSpPr/>
          <p:nvPr/>
        </p:nvGrpSpPr>
        <p:grpSpPr>
          <a:xfrm>
            <a:off x="1021506" y="2240198"/>
            <a:ext cx="463686" cy="1356237"/>
            <a:chOff x="1021506" y="2240198"/>
            <a:chExt cx="463686" cy="1356237"/>
          </a:xfrm>
        </p:grpSpPr>
        <p:grpSp>
          <p:nvGrpSpPr>
            <p:cNvPr id="46" name="Groupe 45">
              <a:extLst>
                <a:ext uri="{FF2B5EF4-FFF2-40B4-BE49-F238E27FC236}">
                  <a16:creationId xmlns:a16="http://schemas.microsoft.com/office/drawing/2014/main" id="{32D6EDC2-A30F-47FC-9CA8-99FDBDD163FC}"/>
                </a:ext>
              </a:extLst>
            </p:cNvPr>
            <p:cNvGrpSpPr/>
            <p:nvPr/>
          </p:nvGrpSpPr>
          <p:grpSpPr>
            <a:xfrm>
              <a:off x="1021506" y="2240198"/>
              <a:ext cx="463686" cy="1356237"/>
              <a:chOff x="3063260" y="1980536"/>
              <a:chExt cx="463686" cy="1356237"/>
            </a:xfrm>
          </p:grpSpPr>
          <p:sp>
            <p:nvSpPr>
              <p:cNvPr id="21" name="Ellipse 20">
                <a:extLst>
                  <a:ext uri="{FF2B5EF4-FFF2-40B4-BE49-F238E27FC236}">
                    <a16:creationId xmlns:a16="http://schemas.microsoft.com/office/drawing/2014/main" id="{3FFD082E-8BD4-4D93-9151-B0E7ABDF1051}"/>
                  </a:ext>
                </a:extLst>
              </p:cNvPr>
              <p:cNvSpPr/>
              <p:nvPr/>
            </p:nvSpPr>
            <p:spPr>
              <a:xfrm>
                <a:off x="3063260" y="1980536"/>
                <a:ext cx="463686" cy="464593"/>
              </a:xfrm>
              <a:prstGeom prst="ellips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Ellipse 21">
                <a:extLst>
                  <a:ext uri="{FF2B5EF4-FFF2-40B4-BE49-F238E27FC236}">
                    <a16:creationId xmlns:a16="http://schemas.microsoft.com/office/drawing/2014/main" id="{463E3FDA-9A73-4216-988E-5FB4578697D0}"/>
                  </a:ext>
                </a:extLst>
              </p:cNvPr>
              <p:cNvSpPr/>
              <p:nvPr/>
            </p:nvSpPr>
            <p:spPr>
              <a:xfrm>
                <a:off x="3063260" y="2872180"/>
                <a:ext cx="463686" cy="464593"/>
              </a:xfrm>
              <a:prstGeom prst="ellips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8" name="ZoneTexte 47">
              <a:extLst>
                <a:ext uri="{FF2B5EF4-FFF2-40B4-BE49-F238E27FC236}">
                  <a16:creationId xmlns:a16="http://schemas.microsoft.com/office/drawing/2014/main" id="{C3E881FB-184E-4A56-8EBF-F5B40CA6D458}"/>
                </a:ext>
              </a:extLst>
            </p:cNvPr>
            <p:cNvSpPr txBox="1"/>
            <p:nvPr/>
          </p:nvSpPr>
          <p:spPr>
            <a:xfrm>
              <a:off x="1087095" y="2303454"/>
              <a:ext cx="3325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</a:p>
          </p:txBody>
        </p:sp>
        <p:sp>
          <p:nvSpPr>
            <p:cNvPr id="49" name="ZoneTexte 48">
              <a:extLst>
                <a:ext uri="{FF2B5EF4-FFF2-40B4-BE49-F238E27FC236}">
                  <a16:creationId xmlns:a16="http://schemas.microsoft.com/office/drawing/2014/main" id="{690C66EB-548D-4B1D-B8CE-B2742B8453A5}"/>
                </a:ext>
              </a:extLst>
            </p:cNvPr>
            <p:cNvSpPr txBox="1"/>
            <p:nvPr/>
          </p:nvSpPr>
          <p:spPr>
            <a:xfrm>
              <a:off x="1087095" y="3181786"/>
              <a:ext cx="3325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Y</a:t>
              </a:r>
            </a:p>
          </p:txBody>
        </p:sp>
      </p:grpSp>
      <p:cxnSp>
        <p:nvCxnSpPr>
          <p:cNvPr id="51" name="Connecteur droit avec flèche 50">
            <a:extLst>
              <a:ext uri="{FF2B5EF4-FFF2-40B4-BE49-F238E27FC236}">
                <a16:creationId xmlns:a16="http://schemas.microsoft.com/office/drawing/2014/main" id="{D334826B-6491-4FD8-85A4-2F9758455689}"/>
              </a:ext>
            </a:extLst>
          </p:cNvPr>
          <p:cNvCxnSpPr>
            <a:stCxn id="21" idx="6"/>
            <a:endCxn id="45" idx="2"/>
          </p:cNvCxnSpPr>
          <p:nvPr/>
        </p:nvCxnSpPr>
        <p:spPr>
          <a:xfrm>
            <a:off x="1485192" y="2472495"/>
            <a:ext cx="1667403" cy="15626"/>
          </a:xfrm>
          <a:prstGeom prst="straightConnector1">
            <a:avLst/>
          </a:prstGeom>
          <a:ln>
            <a:solidFill>
              <a:schemeClr val="tx1">
                <a:alpha val="10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eur droit avec flèche 52">
            <a:extLst>
              <a:ext uri="{FF2B5EF4-FFF2-40B4-BE49-F238E27FC236}">
                <a16:creationId xmlns:a16="http://schemas.microsoft.com/office/drawing/2014/main" id="{7E9E1E9E-E59F-41FC-A1FF-707A4962B167}"/>
              </a:ext>
            </a:extLst>
          </p:cNvPr>
          <p:cNvCxnSpPr>
            <a:cxnSpLocks/>
            <a:stCxn id="21" idx="6"/>
            <a:endCxn id="44" idx="2"/>
          </p:cNvCxnSpPr>
          <p:nvPr/>
        </p:nvCxnSpPr>
        <p:spPr>
          <a:xfrm flipV="1">
            <a:off x="1485192" y="1627729"/>
            <a:ext cx="1667403" cy="844766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eur droit avec flèche 54">
            <a:extLst>
              <a:ext uri="{FF2B5EF4-FFF2-40B4-BE49-F238E27FC236}">
                <a16:creationId xmlns:a16="http://schemas.microsoft.com/office/drawing/2014/main" id="{8E50BB0F-582C-469A-BACE-75B1875A2301}"/>
              </a:ext>
            </a:extLst>
          </p:cNvPr>
          <p:cNvCxnSpPr>
            <a:stCxn id="22" idx="6"/>
            <a:endCxn id="44" idx="2"/>
          </p:cNvCxnSpPr>
          <p:nvPr/>
        </p:nvCxnSpPr>
        <p:spPr>
          <a:xfrm flipV="1">
            <a:off x="1485192" y="1627729"/>
            <a:ext cx="1667403" cy="1736410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eur droit avec flèche 56">
            <a:extLst>
              <a:ext uri="{FF2B5EF4-FFF2-40B4-BE49-F238E27FC236}">
                <a16:creationId xmlns:a16="http://schemas.microsoft.com/office/drawing/2014/main" id="{CBA75D63-A3F3-4871-9EE1-15A4438BC5EB}"/>
              </a:ext>
            </a:extLst>
          </p:cNvPr>
          <p:cNvCxnSpPr>
            <a:stCxn id="22" idx="6"/>
            <a:endCxn id="45" idx="2"/>
          </p:cNvCxnSpPr>
          <p:nvPr/>
        </p:nvCxnSpPr>
        <p:spPr>
          <a:xfrm flipV="1">
            <a:off x="1485192" y="2488121"/>
            <a:ext cx="1667403" cy="876018"/>
          </a:xfrm>
          <a:prstGeom prst="straightConnector1">
            <a:avLst/>
          </a:prstGeom>
          <a:ln>
            <a:solidFill>
              <a:schemeClr val="tx1">
                <a:alpha val="10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cteur droit avec flèche 58">
            <a:extLst>
              <a:ext uri="{FF2B5EF4-FFF2-40B4-BE49-F238E27FC236}">
                <a16:creationId xmlns:a16="http://schemas.microsoft.com/office/drawing/2014/main" id="{920DFC12-12DE-4C8D-B024-CFD6ABEB389E}"/>
              </a:ext>
            </a:extLst>
          </p:cNvPr>
          <p:cNvCxnSpPr>
            <a:cxnSpLocks/>
            <a:stCxn id="44" idx="6"/>
            <a:endCxn id="9" idx="2"/>
          </p:cNvCxnSpPr>
          <p:nvPr/>
        </p:nvCxnSpPr>
        <p:spPr>
          <a:xfrm>
            <a:off x="3616281" y="1627729"/>
            <a:ext cx="1667403" cy="1290588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eur droit avec flèche 60">
            <a:extLst>
              <a:ext uri="{FF2B5EF4-FFF2-40B4-BE49-F238E27FC236}">
                <a16:creationId xmlns:a16="http://schemas.microsoft.com/office/drawing/2014/main" id="{166C15F0-84D5-4751-9BFD-A56CBE8594F4}"/>
              </a:ext>
            </a:extLst>
          </p:cNvPr>
          <p:cNvCxnSpPr>
            <a:stCxn id="45" idx="6"/>
            <a:endCxn id="9" idx="2"/>
          </p:cNvCxnSpPr>
          <p:nvPr/>
        </p:nvCxnSpPr>
        <p:spPr>
          <a:xfrm>
            <a:off x="3616281" y="2488121"/>
            <a:ext cx="1667403" cy="430196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ZoneTexte 62">
            <a:extLst>
              <a:ext uri="{FF2B5EF4-FFF2-40B4-BE49-F238E27FC236}">
                <a16:creationId xmlns:a16="http://schemas.microsoft.com/office/drawing/2014/main" id="{A39DF130-873F-4391-A2E8-BE85847CE339}"/>
              </a:ext>
            </a:extLst>
          </p:cNvPr>
          <p:cNvSpPr txBox="1"/>
          <p:nvPr/>
        </p:nvSpPr>
        <p:spPr>
          <a:xfrm rot="839872">
            <a:off x="3929738" y="2381786"/>
            <a:ext cx="10032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w</a:t>
            </a:r>
            <a:r>
              <a:rPr lang="en-US" sz="1400" baseline="-25000" dirty="0">
                <a:latin typeface="Arial" panose="020B0604020202020204" pitchFamily="34" charset="0"/>
                <a:cs typeface="Arial" panose="020B0604020202020204" pitchFamily="34" charset="0"/>
              </a:rPr>
              <a:t>21</a:t>
            </a:r>
            <a:r>
              <a:rPr lang="en-US" sz="1400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+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 </a:t>
            </a:r>
            <a:r>
              <a:rPr lang="en-US" sz="1400" baseline="-25000" dirty="0"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1</a:t>
            </a:r>
            <a:r>
              <a:rPr lang="en-US" sz="1400" baseline="30000" dirty="0"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2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4" name="ZoneTexte 63">
            <a:extLst>
              <a:ext uri="{FF2B5EF4-FFF2-40B4-BE49-F238E27FC236}">
                <a16:creationId xmlns:a16="http://schemas.microsoft.com/office/drawing/2014/main" id="{D4DD0B5F-247A-41C3-9371-375894D3A400}"/>
              </a:ext>
            </a:extLst>
          </p:cNvPr>
          <p:cNvSpPr txBox="1"/>
          <p:nvPr/>
        </p:nvSpPr>
        <p:spPr>
          <a:xfrm rot="20699538">
            <a:off x="3917184" y="2826310"/>
            <a:ext cx="10283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w</a:t>
            </a:r>
            <a:r>
              <a:rPr lang="en-US" sz="1400" baseline="-25000" dirty="0">
                <a:latin typeface="Arial" panose="020B0604020202020204" pitchFamily="34" charset="0"/>
                <a:cs typeface="Arial" panose="020B0604020202020204" pitchFamily="34" charset="0"/>
              </a:rPr>
              <a:t>31</a:t>
            </a:r>
            <a:r>
              <a:rPr lang="en-US" sz="1400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+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 </a:t>
            </a:r>
            <a:r>
              <a:rPr lang="en-US" sz="1400" baseline="-25000" dirty="0"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1</a:t>
            </a:r>
            <a:r>
              <a:rPr lang="en-US" sz="1400" baseline="30000" dirty="0"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2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5" name="ZoneTexte 64">
            <a:extLst>
              <a:ext uri="{FF2B5EF4-FFF2-40B4-BE49-F238E27FC236}">
                <a16:creationId xmlns:a16="http://schemas.microsoft.com/office/drawing/2014/main" id="{9E08FD5B-A942-4503-B829-C61CE395AFC9}"/>
              </a:ext>
            </a:extLst>
          </p:cNvPr>
          <p:cNvSpPr txBox="1"/>
          <p:nvPr/>
        </p:nvSpPr>
        <p:spPr>
          <a:xfrm rot="19354488">
            <a:off x="3941004" y="3219494"/>
            <a:ext cx="9806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w</a:t>
            </a:r>
            <a:r>
              <a:rPr lang="en-US" sz="1400" baseline="-25000" dirty="0">
                <a:latin typeface="Arial" panose="020B0604020202020204" pitchFamily="34" charset="0"/>
                <a:cs typeface="Arial" panose="020B0604020202020204" pitchFamily="34" charset="0"/>
              </a:rPr>
              <a:t>41</a:t>
            </a:r>
            <a:r>
              <a:rPr lang="en-US" sz="1400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+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 </a:t>
            </a:r>
            <a:r>
              <a:rPr lang="en-US" sz="1400" baseline="-25000" dirty="0"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1</a:t>
            </a:r>
            <a:r>
              <a:rPr lang="en-US" sz="1400" baseline="30000" dirty="0"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2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99" name="Groupe 98">
            <a:extLst>
              <a:ext uri="{FF2B5EF4-FFF2-40B4-BE49-F238E27FC236}">
                <a16:creationId xmlns:a16="http://schemas.microsoft.com/office/drawing/2014/main" id="{0122FF14-39C9-4248-98D0-94370D03C60A}"/>
              </a:ext>
            </a:extLst>
          </p:cNvPr>
          <p:cNvGrpSpPr/>
          <p:nvPr/>
        </p:nvGrpSpPr>
        <p:grpSpPr>
          <a:xfrm>
            <a:off x="0" y="0"/>
            <a:ext cx="9144000" cy="792000"/>
            <a:chOff x="0" y="0"/>
            <a:chExt cx="9144000" cy="792000"/>
          </a:xfrm>
        </p:grpSpPr>
        <p:sp>
          <p:nvSpPr>
            <p:cNvPr id="100" name="Forme libre 1">
              <a:extLst>
                <a:ext uri="{FF2B5EF4-FFF2-40B4-BE49-F238E27FC236}">
                  <a16:creationId xmlns:a16="http://schemas.microsoft.com/office/drawing/2014/main" id="{A2127D8A-05CA-4D61-A471-D56605482875}"/>
                </a:ext>
              </a:extLst>
            </p:cNvPr>
            <p:cNvSpPr/>
            <p:nvPr/>
          </p:nvSpPr>
          <p:spPr>
            <a:xfrm>
              <a:off x="0" y="0"/>
              <a:ext cx="9144000" cy="7920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DDDDDD"/>
            </a:solidFill>
            <a:ln w="19080">
              <a:solidFill>
                <a:srgbClr val="000000"/>
              </a:solidFill>
              <a:prstDash val="solid"/>
            </a:ln>
          </p:spPr>
          <p:txBody>
            <a:bodyPr wrap="none" lIns="99360" tIns="54360" rIns="99360" bIns="54360" anchor="ctr" anchorCtr="0" compatLnSpc="0">
              <a:noAutofit/>
            </a:bodyPr>
            <a:lstStyle/>
            <a:p>
              <a:pPr marL="0" marR="0" lvl="0" indent="0" algn="l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fr-FR" sz="1800" b="0" i="0" u="none" strike="noStrike" kern="1200" cap="none" spc="0" baseline="0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01" name="ZoneTexte 100">
              <a:extLst>
                <a:ext uri="{FF2B5EF4-FFF2-40B4-BE49-F238E27FC236}">
                  <a16:creationId xmlns:a16="http://schemas.microsoft.com/office/drawing/2014/main" id="{80D6A27A-6D24-4C19-AF58-20B5FE8107A8}"/>
                </a:ext>
              </a:extLst>
            </p:cNvPr>
            <p:cNvSpPr txBox="1"/>
            <p:nvPr/>
          </p:nvSpPr>
          <p:spPr>
            <a:xfrm>
              <a:off x="0" y="173621"/>
              <a:ext cx="9144000" cy="50381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0000" tIns="45000" rIns="90000" bIns="45000" anchorCtr="0" compatLnSpc="0">
              <a:spAutoFit/>
            </a:bodyPr>
            <a:lstStyle/>
            <a:p>
              <a:pPr marL="0" marR="0" lvl="0" indent="0" algn="ctr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en-US" sz="2800" b="0" i="0" u="none" strike="noStrike" kern="1200" cap="none" spc="0" baseline="0" dirty="0">
                  <a:ln>
                    <a:noFill/>
                  </a:ln>
                  <a:highlight>
                    <a:scrgbClr r="0" g="0" b="0">
                      <a:alpha val="0"/>
                    </a:scrgbClr>
                  </a:highlight>
                  <a:latin typeface="arial" pitchFamily="34"/>
                  <a:ea typeface="Noto Sans CJK SC Regular" pitchFamily="2"/>
                  <a:cs typeface="FreeSans" pitchFamily="2"/>
                </a:rPr>
                <a:t>Back-propagation algorithm : a quick glimpse</a:t>
              </a:r>
            </a:p>
          </p:txBody>
        </p:sp>
      </p:grpSp>
      <p:sp>
        <p:nvSpPr>
          <p:cNvPr id="4" name="ZoneTexte 3">
            <a:extLst>
              <a:ext uri="{FF2B5EF4-FFF2-40B4-BE49-F238E27FC236}">
                <a16:creationId xmlns:a16="http://schemas.microsoft.com/office/drawing/2014/main" id="{5F89DD2B-E6AC-4736-B33E-4B4EFA2C0F34}"/>
              </a:ext>
            </a:extLst>
          </p:cNvPr>
          <p:cNvSpPr txBox="1"/>
          <p:nvPr/>
        </p:nvSpPr>
        <p:spPr>
          <a:xfrm>
            <a:off x="3914941" y="5634578"/>
            <a:ext cx="20278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Backward pass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ZoneTexte 61">
                <a:extLst>
                  <a:ext uri="{FF2B5EF4-FFF2-40B4-BE49-F238E27FC236}">
                    <a16:creationId xmlns:a16="http://schemas.microsoft.com/office/drawing/2014/main" id="{0F5BFD72-F743-40EC-BDB2-B976E1D02458}"/>
                  </a:ext>
                </a:extLst>
              </p:cNvPr>
              <p:cNvSpPr txBox="1"/>
              <p:nvPr/>
            </p:nvSpPr>
            <p:spPr>
              <a:xfrm>
                <a:off x="6063219" y="2647162"/>
                <a:ext cx="1846385" cy="52668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fr-F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𝑖𝑛𝑖𝑚𝑖𝑧𝑒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𝐿𝑜𝑠𝑠</m:t>
                          </m:r>
                        </m:num>
                        <m:den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2" name="ZoneTexte 61">
                <a:extLst>
                  <a:ext uri="{FF2B5EF4-FFF2-40B4-BE49-F238E27FC236}">
                    <a16:creationId xmlns:a16="http://schemas.microsoft.com/office/drawing/2014/main" id="{0F5BFD72-F743-40EC-BDB2-B976E1D024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3219" y="2647162"/>
                <a:ext cx="1846385" cy="52668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ZoneTexte 51">
            <a:extLst>
              <a:ext uri="{FF2B5EF4-FFF2-40B4-BE49-F238E27FC236}">
                <a16:creationId xmlns:a16="http://schemas.microsoft.com/office/drawing/2014/main" id="{473B12A9-7AEF-4F5D-96FE-6D7C2EF53D56}"/>
              </a:ext>
            </a:extLst>
          </p:cNvPr>
          <p:cNvSpPr txBox="1"/>
          <p:nvPr/>
        </p:nvSpPr>
        <p:spPr>
          <a:xfrm rot="18886538">
            <a:off x="1755372" y="2226718"/>
            <a:ext cx="9672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w</a:t>
            </a:r>
            <a:r>
              <a:rPr lang="en-US" sz="1400" baseline="-25000" dirty="0">
                <a:latin typeface="Arial" panose="020B0604020202020204" pitchFamily="34" charset="0"/>
                <a:cs typeface="Arial" panose="020B0604020202020204" pitchFamily="34" charset="0"/>
              </a:rPr>
              <a:t>11</a:t>
            </a:r>
            <a:r>
              <a:rPr lang="en-US" sz="1400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</a:t>
            </a:r>
            <a:r>
              <a:rPr lang="en-US" sz="1400" baseline="-25000" dirty="0"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1</a:t>
            </a:r>
            <a:r>
              <a:rPr lang="en-US" sz="1400" baseline="30000" dirty="0"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1</a:t>
            </a:r>
            <a:endParaRPr lang="en-US" sz="1400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848161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1FB99947-DBD6-4EA9-80C6-CB076AF278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5CB64-B36B-4367-8B88-6F3791B72476}" type="slidenum">
              <a:rPr lang="fr-FR" smtClean="0"/>
              <a:t>58</a:t>
            </a:fld>
            <a:endParaRPr lang="fr-FR"/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E2FC7BA3-80DC-44FC-8487-9DF2304ECFD1}"/>
              </a:ext>
            </a:extLst>
          </p:cNvPr>
          <p:cNvGrpSpPr/>
          <p:nvPr/>
        </p:nvGrpSpPr>
        <p:grpSpPr>
          <a:xfrm>
            <a:off x="0" y="0"/>
            <a:ext cx="9144000" cy="792000"/>
            <a:chOff x="0" y="0"/>
            <a:chExt cx="9144000" cy="792000"/>
          </a:xfrm>
        </p:grpSpPr>
        <p:sp>
          <p:nvSpPr>
            <p:cNvPr id="4" name="Forme libre 1">
              <a:extLst>
                <a:ext uri="{FF2B5EF4-FFF2-40B4-BE49-F238E27FC236}">
                  <a16:creationId xmlns:a16="http://schemas.microsoft.com/office/drawing/2014/main" id="{81DE3947-ED14-4A04-A4C0-FB4893EAF5A1}"/>
                </a:ext>
              </a:extLst>
            </p:cNvPr>
            <p:cNvSpPr/>
            <p:nvPr/>
          </p:nvSpPr>
          <p:spPr>
            <a:xfrm>
              <a:off x="0" y="0"/>
              <a:ext cx="9144000" cy="7920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DDDDDD"/>
            </a:solidFill>
            <a:ln w="19080">
              <a:solidFill>
                <a:srgbClr val="000000"/>
              </a:solidFill>
              <a:prstDash val="solid"/>
            </a:ln>
          </p:spPr>
          <p:txBody>
            <a:bodyPr wrap="none" lIns="99360" tIns="54360" rIns="99360" bIns="54360" anchor="ctr" anchorCtr="0" compatLnSpc="0">
              <a:noAutofit/>
            </a:bodyPr>
            <a:lstStyle/>
            <a:p>
              <a:pPr marL="0" marR="0" lvl="0" indent="0" algn="l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fr-FR" sz="1800" b="0" i="0" u="none" strike="noStrike" kern="1200" cap="none" spc="0" baseline="0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5" name="ZoneTexte 4">
              <a:extLst>
                <a:ext uri="{FF2B5EF4-FFF2-40B4-BE49-F238E27FC236}">
                  <a16:creationId xmlns:a16="http://schemas.microsoft.com/office/drawing/2014/main" id="{8F5BC078-FE0C-44FC-8A18-1DA0DE86A598}"/>
                </a:ext>
              </a:extLst>
            </p:cNvPr>
            <p:cNvSpPr txBox="1"/>
            <p:nvPr/>
          </p:nvSpPr>
          <p:spPr>
            <a:xfrm>
              <a:off x="0" y="173621"/>
              <a:ext cx="9144000" cy="50381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0000" tIns="45000" rIns="90000" bIns="45000" anchorCtr="0" compatLnSpc="0">
              <a:spAutoFit/>
            </a:bodyPr>
            <a:lstStyle/>
            <a:p>
              <a:pPr marL="0" marR="0" lvl="0" indent="0" algn="ctr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en-US" sz="2800" b="0" i="0" u="none" strike="noStrike" kern="1200" cap="none" spc="0" baseline="0" dirty="0">
                  <a:ln>
                    <a:noFill/>
                  </a:ln>
                  <a:highlight>
                    <a:scrgbClr r="0" g="0" b="0">
                      <a:alpha val="0"/>
                    </a:scrgbClr>
                  </a:highlight>
                  <a:latin typeface="arial" pitchFamily="34"/>
                  <a:ea typeface="Noto Sans CJK SC Regular" pitchFamily="2"/>
                  <a:cs typeface="FreeSans" pitchFamily="2"/>
                </a:rPr>
                <a:t>The network is learning a “better” representation</a:t>
              </a:r>
            </a:p>
          </p:txBody>
        </p:sp>
      </p:grpSp>
      <p:grpSp>
        <p:nvGrpSpPr>
          <p:cNvPr id="32" name="Groupe 31">
            <a:extLst>
              <a:ext uri="{FF2B5EF4-FFF2-40B4-BE49-F238E27FC236}">
                <a16:creationId xmlns:a16="http://schemas.microsoft.com/office/drawing/2014/main" id="{6E500DBD-F6D5-4955-9B35-12FBC289C881}"/>
              </a:ext>
            </a:extLst>
          </p:cNvPr>
          <p:cNvGrpSpPr>
            <a:grpSpLocks noChangeAspect="1"/>
          </p:cNvGrpSpPr>
          <p:nvPr/>
        </p:nvGrpSpPr>
        <p:grpSpPr>
          <a:xfrm>
            <a:off x="3196291" y="1551097"/>
            <a:ext cx="2864160" cy="1846662"/>
            <a:chOff x="2907396" y="2586266"/>
            <a:chExt cx="4725864" cy="3045769"/>
          </a:xfrm>
        </p:grpSpPr>
        <p:sp>
          <p:nvSpPr>
            <p:cNvPr id="35" name="Ellipse 34">
              <a:extLst>
                <a:ext uri="{FF2B5EF4-FFF2-40B4-BE49-F238E27FC236}">
                  <a16:creationId xmlns:a16="http://schemas.microsoft.com/office/drawing/2014/main" id="{19406505-805A-4EF1-AA9A-8128FEE55AE9}"/>
                </a:ext>
              </a:extLst>
            </p:cNvPr>
            <p:cNvSpPr/>
            <p:nvPr/>
          </p:nvSpPr>
          <p:spPr>
            <a:xfrm>
              <a:off x="7169574" y="3876854"/>
              <a:ext cx="463686" cy="464593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9" name="Connecteur droit avec flèche 38">
              <a:extLst>
                <a:ext uri="{FF2B5EF4-FFF2-40B4-BE49-F238E27FC236}">
                  <a16:creationId xmlns:a16="http://schemas.microsoft.com/office/drawing/2014/main" id="{DB1CE52E-9F62-490A-AD38-0F35C23FF5B7}"/>
                </a:ext>
              </a:extLst>
            </p:cNvPr>
            <p:cNvCxnSpPr>
              <a:cxnSpLocks/>
              <a:stCxn id="70" idx="6"/>
              <a:endCxn id="66" idx="2"/>
            </p:cNvCxnSpPr>
            <p:nvPr/>
          </p:nvCxnSpPr>
          <p:spPr>
            <a:xfrm>
              <a:off x="3371082" y="3663329"/>
              <a:ext cx="1667403" cy="87601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cteur droit avec flèche 39">
              <a:extLst>
                <a:ext uri="{FF2B5EF4-FFF2-40B4-BE49-F238E27FC236}">
                  <a16:creationId xmlns:a16="http://schemas.microsoft.com/office/drawing/2014/main" id="{D2ECF790-BDE8-4672-81AF-71FC1E451D88}"/>
                </a:ext>
              </a:extLst>
            </p:cNvPr>
            <p:cNvCxnSpPr>
              <a:cxnSpLocks/>
              <a:stCxn id="70" idx="6"/>
              <a:endCxn id="67" idx="2"/>
            </p:cNvCxnSpPr>
            <p:nvPr/>
          </p:nvCxnSpPr>
          <p:spPr>
            <a:xfrm>
              <a:off x="3371082" y="3663329"/>
              <a:ext cx="1667403" cy="173641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cteur droit avec flèche 40">
              <a:extLst>
                <a:ext uri="{FF2B5EF4-FFF2-40B4-BE49-F238E27FC236}">
                  <a16:creationId xmlns:a16="http://schemas.microsoft.com/office/drawing/2014/main" id="{9BCC3862-96DE-463A-BC52-2DA6748E255B}"/>
                </a:ext>
              </a:extLst>
            </p:cNvPr>
            <p:cNvCxnSpPr>
              <a:cxnSpLocks/>
              <a:stCxn id="71" idx="6"/>
              <a:endCxn id="66" idx="2"/>
            </p:cNvCxnSpPr>
            <p:nvPr/>
          </p:nvCxnSpPr>
          <p:spPr>
            <a:xfrm flipV="1">
              <a:off x="3371082" y="4539347"/>
              <a:ext cx="1667403" cy="1562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cteur droit avec flèche 41">
              <a:extLst>
                <a:ext uri="{FF2B5EF4-FFF2-40B4-BE49-F238E27FC236}">
                  <a16:creationId xmlns:a16="http://schemas.microsoft.com/office/drawing/2014/main" id="{60DFFFBD-4A4A-4CEB-953E-18CBB4C43802}"/>
                </a:ext>
              </a:extLst>
            </p:cNvPr>
            <p:cNvCxnSpPr>
              <a:cxnSpLocks/>
              <a:stCxn id="71" idx="6"/>
              <a:endCxn id="67" idx="2"/>
            </p:cNvCxnSpPr>
            <p:nvPr/>
          </p:nvCxnSpPr>
          <p:spPr>
            <a:xfrm>
              <a:off x="3371082" y="4554973"/>
              <a:ext cx="1667403" cy="84476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cteur droit avec flèche 43">
              <a:extLst>
                <a:ext uri="{FF2B5EF4-FFF2-40B4-BE49-F238E27FC236}">
                  <a16:creationId xmlns:a16="http://schemas.microsoft.com/office/drawing/2014/main" id="{36B2B7EB-4D38-4F2B-ABC8-36D4DB2E0183}"/>
                </a:ext>
              </a:extLst>
            </p:cNvPr>
            <p:cNvCxnSpPr>
              <a:stCxn id="66" idx="6"/>
              <a:endCxn id="35" idx="2"/>
            </p:cNvCxnSpPr>
            <p:nvPr/>
          </p:nvCxnSpPr>
          <p:spPr>
            <a:xfrm flipV="1">
              <a:off x="5502171" y="4109151"/>
              <a:ext cx="1667403" cy="43019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cteur droit avec flèche 45">
              <a:extLst>
                <a:ext uri="{FF2B5EF4-FFF2-40B4-BE49-F238E27FC236}">
                  <a16:creationId xmlns:a16="http://schemas.microsoft.com/office/drawing/2014/main" id="{2CF87C65-751D-4309-8293-38A5ECC57F05}"/>
                </a:ext>
              </a:extLst>
            </p:cNvPr>
            <p:cNvCxnSpPr>
              <a:stCxn id="67" idx="6"/>
              <a:endCxn id="35" idx="2"/>
            </p:cNvCxnSpPr>
            <p:nvPr/>
          </p:nvCxnSpPr>
          <p:spPr>
            <a:xfrm flipV="1">
              <a:off x="5502171" y="4109151"/>
              <a:ext cx="1667403" cy="129058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5" name="Groupe 54">
              <a:extLst>
                <a:ext uri="{FF2B5EF4-FFF2-40B4-BE49-F238E27FC236}">
                  <a16:creationId xmlns:a16="http://schemas.microsoft.com/office/drawing/2014/main" id="{1ACC6EFE-1BEF-4981-AC19-8BC494EC4F97}"/>
                </a:ext>
              </a:extLst>
            </p:cNvPr>
            <p:cNvGrpSpPr/>
            <p:nvPr/>
          </p:nvGrpSpPr>
          <p:grpSpPr>
            <a:xfrm>
              <a:off x="2907396" y="3431032"/>
              <a:ext cx="463686" cy="1356237"/>
              <a:chOff x="3063260" y="1980536"/>
              <a:chExt cx="463686" cy="1356237"/>
            </a:xfrm>
          </p:grpSpPr>
          <p:sp>
            <p:nvSpPr>
              <p:cNvPr id="70" name="Ellipse 69">
                <a:extLst>
                  <a:ext uri="{FF2B5EF4-FFF2-40B4-BE49-F238E27FC236}">
                    <a16:creationId xmlns:a16="http://schemas.microsoft.com/office/drawing/2014/main" id="{5AB9D8E5-DE15-4E89-A783-B809E7790825}"/>
                  </a:ext>
                </a:extLst>
              </p:cNvPr>
              <p:cNvSpPr/>
              <p:nvPr/>
            </p:nvSpPr>
            <p:spPr>
              <a:xfrm>
                <a:off x="3063260" y="1980536"/>
                <a:ext cx="463686" cy="464593"/>
              </a:xfrm>
              <a:prstGeom prst="ellips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Ellipse 70">
                <a:extLst>
                  <a:ext uri="{FF2B5EF4-FFF2-40B4-BE49-F238E27FC236}">
                    <a16:creationId xmlns:a16="http://schemas.microsoft.com/office/drawing/2014/main" id="{760F0555-A903-4B96-8BBB-B0C14A61ADAE}"/>
                  </a:ext>
                </a:extLst>
              </p:cNvPr>
              <p:cNvSpPr/>
              <p:nvPr/>
            </p:nvSpPr>
            <p:spPr>
              <a:xfrm>
                <a:off x="3063260" y="2872180"/>
                <a:ext cx="463686" cy="464593"/>
              </a:xfrm>
              <a:prstGeom prst="ellips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6" name="Groupe 55">
              <a:extLst>
                <a:ext uri="{FF2B5EF4-FFF2-40B4-BE49-F238E27FC236}">
                  <a16:creationId xmlns:a16="http://schemas.microsoft.com/office/drawing/2014/main" id="{FB26CAE2-BA2F-4A05-987B-FECA539D610C}"/>
                </a:ext>
              </a:extLst>
            </p:cNvPr>
            <p:cNvGrpSpPr/>
            <p:nvPr/>
          </p:nvGrpSpPr>
          <p:grpSpPr>
            <a:xfrm>
              <a:off x="5038485" y="2586266"/>
              <a:ext cx="463686" cy="3045769"/>
              <a:chOff x="5194349" y="1191153"/>
              <a:chExt cx="463686" cy="3045769"/>
            </a:xfrm>
          </p:grpSpPr>
          <p:sp>
            <p:nvSpPr>
              <p:cNvPr id="66" name="Ellipse 65">
                <a:extLst>
                  <a:ext uri="{FF2B5EF4-FFF2-40B4-BE49-F238E27FC236}">
                    <a16:creationId xmlns:a16="http://schemas.microsoft.com/office/drawing/2014/main" id="{5266E351-850D-450B-BD0C-10099EAE5CD1}"/>
                  </a:ext>
                </a:extLst>
              </p:cNvPr>
              <p:cNvSpPr/>
              <p:nvPr/>
            </p:nvSpPr>
            <p:spPr>
              <a:xfrm>
                <a:off x="5194349" y="2911937"/>
                <a:ext cx="463686" cy="464593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Ellipse 66">
                <a:extLst>
                  <a:ext uri="{FF2B5EF4-FFF2-40B4-BE49-F238E27FC236}">
                    <a16:creationId xmlns:a16="http://schemas.microsoft.com/office/drawing/2014/main" id="{0C62AAFB-636A-4639-AE16-9D1AB84DE65D}"/>
                  </a:ext>
                </a:extLst>
              </p:cNvPr>
              <p:cNvSpPr/>
              <p:nvPr/>
            </p:nvSpPr>
            <p:spPr>
              <a:xfrm>
                <a:off x="5194349" y="3772329"/>
                <a:ext cx="463686" cy="464593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Ellipse 67">
                <a:extLst>
                  <a:ext uri="{FF2B5EF4-FFF2-40B4-BE49-F238E27FC236}">
                    <a16:creationId xmlns:a16="http://schemas.microsoft.com/office/drawing/2014/main" id="{100A8D67-2758-4544-920E-AF2838E7830C}"/>
                  </a:ext>
                </a:extLst>
              </p:cNvPr>
              <p:cNvSpPr/>
              <p:nvPr/>
            </p:nvSpPr>
            <p:spPr>
              <a:xfrm>
                <a:off x="5194349" y="1191153"/>
                <a:ext cx="463686" cy="464593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Ellipse 68">
                <a:extLst>
                  <a:ext uri="{FF2B5EF4-FFF2-40B4-BE49-F238E27FC236}">
                    <a16:creationId xmlns:a16="http://schemas.microsoft.com/office/drawing/2014/main" id="{8D55A7D8-5538-4E05-9FC8-FF705FBDE590}"/>
                  </a:ext>
                </a:extLst>
              </p:cNvPr>
              <p:cNvSpPr/>
              <p:nvPr/>
            </p:nvSpPr>
            <p:spPr>
              <a:xfrm>
                <a:off x="5194349" y="2051545"/>
                <a:ext cx="463686" cy="464593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8" name="ZoneTexte 57">
              <a:extLst>
                <a:ext uri="{FF2B5EF4-FFF2-40B4-BE49-F238E27FC236}">
                  <a16:creationId xmlns:a16="http://schemas.microsoft.com/office/drawing/2014/main" id="{0DBD0E73-495B-4585-8D30-FFBED25F683F}"/>
                </a:ext>
              </a:extLst>
            </p:cNvPr>
            <p:cNvSpPr txBox="1"/>
            <p:nvPr/>
          </p:nvSpPr>
          <p:spPr>
            <a:xfrm>
              <a:off x="2972985" y="3442873"/>
              <a:ext cx="332510" cy="507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</a:p>
          </p:txBody>
        </p:sp>
        <p:sp>
          <p:nvSpPr>
            <p:cNvPr id="59" name="ZoneTexte 58">
              <a:extLst>
                <a:ext uri="{FF2B5EF4-FFF2-40B4-BE49-F238E27FC236}">
                  <a16:creationId xmlns:a16="http://schemas.microsoft.com/office/drawing/2014/main" id="{DC23DA2F-433C-4338-A57A-3BC30B99595D}"/>
                </a:ext>
              </a:extLst>
            </p:cNvPr>
            <p:cNvSpPr txBox="1"/>
            <p:nvPr/>
          </p:nvSpPr>
          <p:spPr>
            <a:xfrm>
              <a:off x="2972985" y="4321206"/>
              <a:ext cx="332510" cy="507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Y</a:t>
              </a:r>
            </a:p>
          </p:txBody>
        </p:sp>
        <p:cxnSp>
          <p:nvCxnSpPr>
            <p:cNvPr id="60" name="Connecteur droit avec flèche 59">
              <a:extLst>
                <a:ext uri="{FF2B5EF4-FFF2-40B4-BE49-F238E27FC236}">
                  <a16:creationId xmlns:a16="http://schemas.microsoft.com/office/drawing/2014/main" id="{26C23A8E-CC69-4F78-86D5-056A52D77ABF}"/>
                </a:ext>
              </a:extLst>
            </p:cNvPr>
            <p:cNvCxnSpPr>
              <a:stCxn id="70" idx="6"/>
              <a:endCxn id="69" idx="2"/>
            </p:cNvCxnSpPr>
            <p:nvPr/>
          </p:nvCxnSpPr>
          <p:spPr>
            <a:xfrm>
              <a:off x="3371082" y="3663329"/>
              <a:ext cx="1667403" cy="1562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cteur droit avec flèche 60">
              <a:extLst>
                <a:ext uri="{FF2B5EF4-FFF2-40B4-BE49-F238E27FC236}">
                  <a16:creationId xmlns:a16="http://schemas.microsoft.com/office/drawing/2014/main" id="{6A00AB71-D6D4-4F89-B98B-635EF552D793}"/>
                </a:ext>
              </a:extLst>
            </p:cNvPr>
            <p:cNvCxnSpPr>
              <a:cxnSpLocks/>
              <a:stCxn id="70" idx="6"/>
              <a:endCxn id="68" idx="2"/>
            </p:cNvCxnSpPr>
            <p:nvPr/>
          </p:nvCxnSpPr>
          <p:spPr>
            <a:xfrm flipV="1">
              <a:off x="3371082" y="2818563"/>
              <a:ext cx="1667403" cy="84476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cteur droit avec flèche 61">
              <a:extLst>
                <a:ext uri="{FF2B5EF4-FFF2-40B4-BE49-F238E27FC236}">
                  <a16:creationId xmlns:a16="http://schemas.microsoft.com/office/drawing/2014/main" id="{3E30A6F2-A61E-4D8A-906B-CDBBE61E1963}"/>
                </a:ext>
              </a:extLst>
            </p:cNvPr>
            <p:cNvCxnSpPr>
              <a:stCxn id="71" idx="6"/>
              <a:endCxn id="68" idx="2"/>
            </p:cNvCxnSpPr>
            <p:nvPr/>
          </p:nvCxnSpPr>
          <p:spPr>
            <a:xfrm flipV="1">
              <a:off x="3371082" y="2818563"/>
              <a:ext cx="1667403" cy="173641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cteur droit avec flèche 62">
              <a:extLst>
                <a:ext uri="{FF2B5EF4-FFF2-40B4-BE49-F238E27FC236}">
                  <a16:creationId xmlns:a16="http://schemas.microsoft.com/office/drawing/2014/main" id="{F82C7035-701B-4CE7-B525-41FE5DC8D2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71082" y="3661817"/>
              <a:ext cx="1667403" cy="87601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necteur droit avec flèche 63">
              <a:extLst>
                <a:ext uri="{FF2B5EF4-FFF2-40B4-BE49-F238E27FC236}">
                  <a16:creationId xmlns:a16="http://schemas.microsoft.com/office/drawing/2014/main" id="{73386A6A-044E-4982-AF00-562155599F07}"/>
                </a:ext>
              </a:extLst>
            </p:cNvPr>
            <p:cNvCxnSpPr>
              <a:stCxn id="68" idx="6"/>
              <a:endCxn id="35" idx="2"/>
            </p:cNvCxnSpPr>
            <p:nvPr/>
          </p:nvCxnSpPr>
          <p:spPr>
            <a:xfrm>
              <a:off x="5502171" y="2818563"/>
              <a:ext cx="1667403" cy="129058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necteur droit avec flèche 64">
              <a:extLst>
                <a:ext uri="{FF2B5EF4-FFF2-40B4-BE49-F238E27FC236}">
                  <a16:creationId xmlns:a16="http://schemas.microsoft.com/office/drawing/2014/main" id="{74753813-0ECB-482A-9373-8AC61F0B0EF4}"/>
                </a:ext>
              </a:extLst>
            </p:cNvPr>
            <p:cNvCxnSpPr>
              <a:stCxn id="69" idx="6"/>
              <a:endCxn id="35" idx="2"/>
            </p:cNvCxnSpPr>
            <p:nvPr/>
          </p:nvCxnSpPr>
          <p:spPr>
            <a:xfrm>
              <a:off x="5502171" y="3678955"/>
              <a:ext cx="1667403" cy="43019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Image 8">
            <a:extLst>
              <a:ext uri="{FF2B5EF4-FFF2-40B4-BE49-F238E27FC236}">
                <a16:creationId xmlns:a16="http://schemas.microsoft.com/office/drawing/2014/main" id="{0DBD9C6C-CB7A-47DB-8EF5-B70945CF10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442" y="1214428"/>
            <a:ext cx="2720000" cy="2520000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C34B34CD-AB21-4A3B-8799-5DEBF799AE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8299" y="1214428"/>
            <a:ext cx="2633855" cy="2520000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D52BFD65-3A16-46AF-ADB3-15128DE326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3306" y="4376351"/>
            <a:ext cx="1881235" cy="1800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8" name="Flèche : droite 37">
            <a:extLst>
              <a:ext uri="{FF2B5EF4-FFF2-40B4-BE49-F238E27FC236}">
                <a16:creationId xmlns:a16="http://schemas.microsoft.com/office/drawing/2014/main" id="{7627B2E1-DE18-4B8A-8811-114C48AD771B}"/>
              </a:ext>
            </a:extLst>
          </p:cNvPr>
          <p:cNvSpPr/>
          <p:nvPr/>
        </p:nvSpPr>
        <p:spPr>
          <a:xfrm>
            <a:off x="4214948" y="5080350"/>
            <a:ext cx="818016" cy="392003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0" name="Image 49">
            <a:extLst>
              <a:ext uri="{FF2B5EF4-FFF2-40B4-BE49-F238E27FC236}">
                <a16:creationId xmlns:a16="http://schemas.microsoft.com/office/drawing/2014/main" id="{03339A35-5D01-4E89-A0F8-E0078085E35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3371" y="4196351"/>
            <a:ext cx="2459169" cy="2160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18129419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e 17">
            <a:extLst>
              <a:ext uri="{FF2B5EF4-FFF2-40B4-BE49-F238E27FC236}">
                <a16:creationId xmlns:a16="http://schemas.microsoft.com/office/drawing/2014/main" id="{36B26FE9-33B3-4E33-A4EA-B1476ECDC0D7}"/>
              </a:ext>
            </a:extLst>
          </p:cNvPr>
          <p:cNvGrpSpPr/>
          <p:nvPr/>
        </p:nvGrpSpPr>
        <p:grpSpPr>
          <a:xfrm>
            <a:off x="0" y="0"/>
            <a:ext cx="9144000" cy="792000"/>
            <a:chOff x="0" y="0"/>
            <a:chExt cx="9144000" cy="792000"/>
          </a:xfrm>
        </p:grpSpPr>
        <p:sp>
          <p:nvSpPr>
            <p:cNvPr id="19" name="Forme libre 1">
              <a:extLst>
                <a:ext uri="{FF2B5EF4-FFF2-40B4-BE49-F238E27FC236}">
                  <a16:creationId xmlns:a16="http://schemas.microsoft.com/office/drawing/2014/main" id="{FC0653B4-022D-4057-A049-1D85E68392E4}"/>
                </a:ext>
              </a:extLst>
            </p:cNvPr>
            <p:cNvSpPr/>
            <p:nvPr/>
          </p:nvSpPr>
          <p:spPr>
            <a:xfrm>
              <a:off x="0" y="0"/>
              <a:ext cx="9144000" cy="7920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DDDDDD"/>
            </a:solidFill>
            <a:ln w="19080">
              <a:solidFill>
                <a:srgbClr val="000000"/>
              </a:solidFill>
              <a:prstDash val="solid"/>
            </a:ln>
          </p:spPr>
          <p:txBody>
            <a:bodyPr wrap="none" lIns="99360" tIns="54360" rIns="99360" bIns="54360" anchor="ctr" anchorCtr="0" compatLnSpc="0">
              <a:noAutofit/>
            </a:bodyPr>
            <a:lstStyle/>
            <a:p>
              <a:pPr marL="0" marR="0" lvl="0" indent="0" algn="l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fr-FR" sz="1800" b="0" i="0" u="none" strike="noStrike" kern="1200" cap="none" spc="0" baseline="0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20" name="ZoneTexte 19">
              <a:extLst>
                <a:ext uri="{FF2B5EF4-FFF2-40B4-BE49-F238E27FC236}">
                  <a16:creationId xmlns:a16="http://schemas.microsoft.com/office/drawing/2014/main" id="{1A2F16BE-4C6A-41E0-A32B-F75376025C03}"/>
                </a:ext>
              </a:extLst>
            </p:cNvPr>
            <p:cNvSpPr txBox="1"/>
            <p:nvPr/>
          </p:nvSpPr>
          <p:spPr>
            <a:xfrm>
              <a:off x="0" y="173621"/>
              <a:ext cx="9144000" cy="50381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0000" tIns="45000" rIns="90000" bIns="45000" anchorCtr="0" compatLnSpc="0">
              <a:spAutoFit/>
            </a:bodyPr>
            <a:lstStyle/>
            <a:p>
              <a:pPr marL="0" marR="0" lvl="0" indent="0" algn="ctr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en-US" sz="2800" b="0" i="0" u="none" strike="noStrike" kern="1200" cap="none" spc="0" baseline="0" dirty="0" err="1">
                  <a:ln>
                    <a:noFill/>
                  </a:ln>
                  <a:highlight>
                    <a:scrgbClr r="0" g="0" b="0">
                      <a:alpha val="0"/>
                    </a:scrgbClr>
                  </a:highlight>
                  <a:latin typeface="arial" pitchFamily="34"/>
                  <a:ea typeface="Noto Sans CJK SC Regular" pitchFamily="2"/>
                  <a:cs typeface="FreeSans" pitchFamily="2"/>
                </a:rPr>
                <a:t>ReLU</a:t>
              </a:r>
              <a:r>
                <a:rPr lang="en-US" sz="2800" b="0" i="0" u="none" strike="noStrike" kern="1200" cap="none" spc="0" baseline="0" dirty="0">
                  <a:ln>
                    <a:noFill/>
                  </a:ln>
                  <a:highlight>
                    <a:scrgbClr r="0" g="0" b="0">
                      <a:alpha val="0"/>
                    </a:scrgbClr>
                  </a:highlight>
                  <a:latin typeface="arial" pitchFamily="34"/>
                  <a:ea typeface="Noto Sans CJK SC Regular" pitchFamily="2"/>
                  <a:cs typeface="FreeSans" pitchFamily="2"/>
                </a:rPr>
                <a:t> vs. Sigmoid</a:t>
              </a:r>
            </a:p>
          </p:txBody>
        </p:sp>
      </p:grpSp>
      <p:grpSp>
        <p:nvGrpSpPr>
          <p:cNvPr id="25" name="Groupe 24">
            <a:extLst>
              <a:ext uri="{FF2B5EF4-FFF2-40B4-BE49-F238E27FC236}">
                <a16:creationId xmlns:a16="http://schemas.microsoft.com/office/drawing/2014/main" id="{DACC74CA-5536-4599-B644-73E1BF6CBCEC}"/>
              </a:ext>
            </a:extLst>
          </p:cNvPr>
          <p:cNvGrpSpPr/>
          <p:nvPr/>
        </p:nvGrpSpPr>
        <p:grpSpPr>
          <a:xfrm>
            <a:off x="911682" y="1288993"/>
            <a:ext cx="7320636" cy="3240000"/>
            <a:chOff x="766330" y="3522519"/>
            <a:chExt cx="7320636" cy="3240000"/>
          </a:xfrm>
        </p:grpSpPr>
        <p:pic>
          <p:nvPicPr>
            <p:cNvPr id="16" name="Image 15">
              <a:extLst>
                <a:ext uri="{FF2B5EF4-FFF2-40B4-BE49-F238E27FC236}">
                  <a16:creationId xmlns:a16="http://schemas.microsoft.com/office/drawing/2014/main" id="{E6DB42D2-0C12-4D5B-8589-7E2E94CA7C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0821" y="3522519"/>
              <a:ext cx="3396145" cy="3240000"/>
            </a:xfrm>
            <a:prstGeom prst="rect">
              <a:avLst/>
            </a:prstGeom>
          </p:spPr>
        </p:pic>
        <p:pic>
          <p:nvPicPr>
            <p:cNvPr id="21" name="Image 20">
              <a:extLst>
                <a:ext uri="{FF2B5EF4-FFF2-40B4-BE49-F238E27FC236}">
                  <a16:creationId xmlns:a16="http://schemas.microsoft.com/office/drawing/2014/main" id="{8068BF8F-0959-49D5-8B8B-E9ED7ECA36D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6330" y="3522519"/>
              <a:ext cx="3396145" cy="324000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ZoneTexte 21">
                  <a:extLst>
                    <a:ext uri="{FF2B5EF4-FFF2-40B4-BE49-F238E27FC236}">
                      <a16:creationId xmlns:a16="http://schemas.microsoft.com/office/drawing/2014/main" id="{43AAD623-05CF-41D5-9BEF-601750F64195}"/>
                    </a:ext>
                  </a:extLst>
                </p:cNvPr>
                <p:cNvSpPr txBox="1"/>
                <p:nvPr/>
              </p:nvSpPr>
              <p:spPr>
                <a:xfrm>
                  <a:off x="5345958" y="3868654"/>
                  <a:ext cx="1689629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𝑅𝑒𝐿𝑈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  <m:d>
                          <m:d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,0</m:t>
                            </m:r>
                          </m:e>
                        </m:d>
                      </m:oMath>
                    </m:oMathPara>
                  </a14:m>
                  <a:endParaRPr lang="en-US" dirty="0"/>
                </a:p>
                <a:p>
                  <a:pPr algn="ctr"/>
                  <a:r>
                    <a:rPr lang="en-US" sz="14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Rectified Linear Unit</a:t>
                  </a:r>
                </a:p>
              </p:txBody>
            </p:sp>
          </mc:Choice>
          <mc:Fallback xmlns="">
            <p:sp>
              <p:nvSpPr>
                <p:cNvPr id="22" name="ZoneTexte 21">
                  <a:extLst>
                    <a:ext uri="{FF2B5EF4-FFF2-40B4-BE49-F238E27FC236}">
                      <a16:creationId xmlns:a16="http://schemas.microsoft.com/office/drawing/2014/main" id="{43AAD623-05CF-41D5-9BEF-601750F6419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45958" y="3868654"/>
                  <a:ext cx="1689629" cy="492443"/>
                </a:xfrm>
                <a:prstGeom prst="rect">
                  <a:avLst/>
                </a:prstGeom>
                <a:blipFill>
                  <a:blip r:embed="rId5"/>
                  <a:stretch>
                    <a:fillRect l="-3971" r="-3610" b="-2098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ZoneTexte 53">
                  <a:extLst>
                    <a:ext uri="{FF2B5EF4-FFF2-40B4-BE49-F238E27FC236}">
                      <a16:creationId xmlns:a16="http://schemas.microsoft.com/office/drawing/2014/main" id="{A0E3D304-2544-41E0-8813-D114C6B4EF68}"/>
                    </a:ext>
                  </a:extLst>
                </p:cNvPr>
                <p:cNvSpPr txBox="1"/>
                <p:nvPr/>
              </p:nvSpPr>
              <p:spPr>
                <a:xfrm>
                  <a:off x="1396990" y="3878926"/>
                  <a:ext cx="1106419" cy="80201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𝑠𝑖𝑔𝑚𝑜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ï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 : </m:t>
                        </m:r>
                      </m:oMath>
                    </m:oMathPara>
                  </a14:m>
                  <a:endParaRPr lang="fr-FR" b="0" i="1" dirty="0"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p>
                            </m:sSup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4" name="ZoneTexte 53">
                  <a:extLst>
                    <a:ext uri="{FF2B5EF4-FFF2-40B4-BE49-F238E27FC236}">
                      <a16:creationId xmlns:a16="http://schemas.microsoft.com/office/drawing/2014/main" id="{A0E3D304-2544-41E0-8813-D114C6B4EF6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96990" y="3878926"/>
                  <a:ext cx="1106419" cy="802014"/>
                </a:xfrm>
                <a:prstGeom prst="rect">
                  <a:avLst/>
                </a:prstGeom>
                <a:blipFill>
                  <a:blip r:embed="rId7"/>
                  <a:stretch>
                    <a:fillRect l="-6044" t="-76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7" name="Espace réservé du numéro de diapositive 36">
            <a:extLst>
              <a:ext uri="{FF2B5EF4-FFF2-40B4-BE49-F238E27FC236}">
                <a16:creationId xmlns:a16="http://schemas.microsoft.com/office/drawing/2014/main" id="{FCB142C1-A655-4B32-8356-C7B523702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5CB64-B36B-4367-8B88-6F3791B72476}" type="slidenum">
              <a:rPr lang="fr-FR" smtClean="0"/>
              <a:t>59</a:t>
            </a:fld>
            <a:endParaRPr lang="fr-FR"/>
          </a:p>
        </p:txBody>
      </p:sp>
      <p:cxnSp>
        <p:nvCxnSpPr>
          <p:cNvPr id="3" name="Connecteur droit avec flèche 2">
            <a:extLst>
              <a:ext uri="{FF2B5EF4-FFF2-40B4-BE49-F238E27FC236}">
                <a16:creationId xmlns:a16="http://schemas.microsoft.com/office/drawing/2014/main" id="{32D30AA6-6FF0-4B0E-92B0-DE486548E726}"/>
              </a:ext>
            </a:extLst>
          </p:cNvPr>
          <p:cNvCxnSpPr/>
          <p:nvPr/>
        </p:nvCxnSpPr>
        <p:spPr>
          <a:xfrm>
            <a:off x="6681653" y="4564825"/>
            <a:ext cx="0" cy="9455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ZoneTexte 3">
            <a:extLst>
              <a:ext uri="{FF2B5EF4-FFF2-40B4-BE49-F238E27FC236}">
                <a16:creationId xmlns:a16="http://schemas.microsoft.com/office/drawing/2014/main" id="{FF56A9B9-5AAB-4615-BFCD-7C131FE56B20}"/>
              </a:ext>
            </a:extLst>
          </p:cNvPr>
          <p:cNvSpPr txBox="1"/>
          <p:nvPr/>
        </p:nvSpPr>
        <p:spPr>
          <a:xfrm>
            <a:off x="5787644" y="5546930"/>
            <a:ext cx="1846413" cy="383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~96% accuracy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EE3C8EF8-3208-4714-8AEF-D3AE36CF7F96}"/>
              </a:ext>
            </a:extLst>
          </p:cNvPr>
          <p:cNvSpPr txBox="1"/>
          <p:nvPr/>
        </p:nvSpPr>
        <p:spPr>
          <a:xfrm>
            <a:off x="6073785" y="4729834"/>
            <a:ext cx="1215736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20 epochs</a:t>
            </a:r>
          </a:p>
        </p:txBody>
      </p: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0D6070A8-8DE0-401B-9BAC-5D451CFC8BEE}"/>
              </a:ext>
            </a:extLst>
          </p:cNvPr>
          <p:cNvCxnSpPr/>
          <p:nvPr/>
        </p:nvCxnSpPr>
        <p:spPr>
          <a:xfrm>
            <a:off x="2748490" y="4566502"/>
            <a:ext cx="0" cy="9455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ZoneTexte 22">
            <a:extLst>
              <a:ext uri="{FF2B5EF4-FFF2-40B4-BE49-F238E27FC236}">
                <a16:creationId xmlns:a16="http://schemas.microsoft.com/office/drawing/2014/main" id="{3DF0E277-C326-42A0-B03B-6A47A8816270}"/>
              </a:ext>
            </a:extLst>
          </p:cNvPr>
          <p:cNvSpPr txBox="1"/>
          <p:nvPr/>
        </p:nvSpPr>
        <p:spPr>
          <a:xfrm>
            <a:off x="1854481" y="5548607"/>
            <a:ext cx="1846413" cy="383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~90% accuracy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CC0A28D2-67E6-48BD-9270-FB235E026460}"/>
              </a:ext>
            </a:extLst>
          </p:cNvPr>
          <p:cNvSpPr txBox="1"/>
          <p:nvPr/>
        </p:nvSpPr>
        <p:spPr>
          <a:xfrm>
            <a:off x="2140622" y="4731511"/>
            <a:ext cx="1215736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20 epochs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225C9919-2BD3-46B5-800D-FD7095DF962E}"/>
              </a:ext>
            </a:extLst>
          </p:cNvPr>
          <p:cNvSpPr txBox="1"/>
          <p:nvPr/>
        </p:nvSpPr>
        <p:spPr>
          <a:xfrm>
            <a:off x="948536" y="5920469"/>
            <a:ext cx="3637519" cy="83099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Gradient is saturating for large output values and exp() is a computer-expensive operation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70440B7D-E30C-4CD0-8411-F630EA31DBCC}"/>
              </a:ext>
            </a:extLst>
          </p:cNvPr>
          <p:cNvSpPr txBox="1"/>
          <p:nvPr/>
        </p:nvSpPr>
        <p:spPr>
          <a:xfrm>
            <a:off x="4862893" y="5920468"/>
            <a:ext cx="3637519" cy="8309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Non-saturating gradient and very fast operation. However, negative values are discarded.</a:t>
            </a:r>
          </a:p>
        </p:txBody>
      </p:sp>
    </p:spTree>
    <p:extLst>
      <p:ext uri="{BB962C8B-B14F-4D97-AF65-F5344CB8AC3E}">
        <p14:creationId xmlns:p14="http://schemas.microsoft.com/office/powerpoint/2010/main" val="9302283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1">
            <a:extLst>
              <a:ext uri="{FF2B5EF4-FFF2-40B4-BE49-F238E27FC236}">
                <a16:creationId xmlns:a16="http://schemas.microsoft.com/office/drawing/2014/main" id="{380F0008-9AE3-4BA3-A615-F1CD6A302168}"/>
              </a:ext>
            </a:extLst>
          </p:cNvPr>
          <p:cNvGrpSpPr/>
          <p:nvPr/>
        </p:nvGrpSpPr>
        <p:grpSpPr>
          <a:xfrm>
            <a:off x="0" y="0"/>
            <a:ext cx="9144000" cy="792000"/>
            <a:chOff x="0" y="0"/>
            <a:chExt cx="9144000" cy="792000"/>
          </a:xfrm>
        </p:grpSpPr>
        <p:sp>
          <p:nvSpPr>
            <p:cNvPr id="3" name="Forme libre 1">
              <a:extLst>
                <a:ext uri="{FF2B5EF4-FFF2-40B4-BE49-F238E27FC236}">
                  <a16:creationId xmlns:a16="http://schemas.microsoft.com/office/drawing/2014/main" id="{B5C8720F-2C16-43D2-B94C-D4DEE4633D48}"/>
                </a:ext>
              </a:extLst>
            </p:cNvPr>
            <p:cNvSpPr/>
            <p:nvPr/>
          </p:nvSpPr>
          <p:spPr>
            <a:xfrm>
              <a:off x="0" y="0"/>
              <a:ext cx="9144000" cy="7920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DDDDDD"/>
            </a:solidFill>
            <a:ln w="19080">
              <a:solidFill>
                <a:srgbClr val="000000"/>
              </a:solidFill>
              <a:prstDash val="solid"/>
            </a:ln>
          </p:spPr>
          <p:txBody>
            <a:bodyPr wrap="none" lIns="99360" tIns="54360" rIns="99360" bIns="54360" anchor="ctr" anchorCtr="0" compatLnSpc="0">
              <a:noAutofit/>
            </a:bodyPr>
            <a:lstStyle/>
            <a:p>
              <a:pPr marL="0" marR="0" lvl="0" indent="0" algn="l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fr-FR" sz="1800" b="0" i="0" u="none" strike="noStrike" kern="1200" cap="none" spc="0" baseline="0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4" name="ZoneTexte 3">
              <a:extLst>
                <a:ext uri="{FF2B5EF4-FFF2-40B4-BE49-F238E27FC236}">
                  <a16:creationId xmlns:a16="http://schemas.microsoft.com/office/drawing/2014/main" id="{3AC09D09-2B48-493D-9F64-6BA3D83D8515}"/>
                </a:ext>
              </a:extLst>
            </p:cNvPr>
            <p:cNvSpPr txBox="1"/>
            <p:nvPr/>
          </p:nvSpPr>
          <p:spPr>
            <a:xfrm>
              <a:off x="0" y="173621"/>
              <a:ext cx="9144000" cy="50381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0000" tIns="45000" rIns="90000" bIns="45000" anchorCtr="0" compatLnSpc="0">
              <a:spAutoFit/>
            </a:bodyPr>
            <a:lstStyle/>
            <a:p>
              <a:pPr marL="0" marR="0" lvl="0" indent="0" algn="ctr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en-US" sz="2800" dirty="0">
                  <a:highlight>
                    <a:scrgbClr r="0" g="0" b="0">
                      <a:alpha val="0"/>
                    </a:scrgbClr>
                  </a:highlight>
                  <a:latin typeface="arial" pitchFamily="34"/>
                  <a:ea typeface="Noto Sans CJK SC Regular" pitchFamily="2"/>
                  <a:cs typeface="FreeSans" pitchFamily="2"/>
                </a:rPr>
                <a:t>Deep Learning : why “Deep” ?</a:t>
              </a:r>
              <a:endParaRPr lang="en-US" sz="2800" b="0" i="0" u="none" strike="noStrike" kern="1200" cap="none" spc="0" baseline="0" dirty="0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arial" pitchFamily="34"/>
                <a:ea typeface="Noto Sans CJK SC Regular" pitchFamily="2"/>
                <a:cs typeface="FreeSans" pitchFamily="2"/>
              </a:endParaRPr>
            </a:p>
          </p:txBody>
        </p:sp>
      </p:grpSp>
      <p:sp>
        <p:nvSpPr>
          <p:cNvPr id="7" name="CustomShape 26">
            <a:extLst>
              <a:ext uri="{FF2B5EF4-FFF2-40B4-BE49-F238E27FC236}">
                <a16:creationId xmlns:a16="http://schemas.microsoft.com/office/drawing/2014/main" id="{76961A01-47B1-4EDF-A40C-756D98F6A3E7}"/>
              </a:ext>
            </a:extLst>
          </p:cNvPr>
          <p:cNvSpPr>
            <a:spLocks noChangeAspect="1"/>
          </p:cNvSpPr>
          <p:nvPr/>
        </p:nvSpPr>
        <p:spPr>
          <a:xfrm rot="19746600">
            <a:off x="1866744" y="1552883"/>
            <a:ext cx="1835458" cy="1607204"/>
          </a:xfrm>
          <a:custGeom>
            <a:avLst/>
            <a:gdLst/>
            <a:ahLst/>
            <a:cxnLst/>
            <a:rect l="l" t="t" r="r" b="b"/>
            <a:pathLst>
              <a:path w="5923" h="4040">
                <a:moveTo>
                  <a:pt x="3093" y="1"/>
                </a:moveTo>
                <a:lnTo>
                  <a:pt x="5922" y="0"/>
                </a:lnTo>
                <a:lnTo>
                  <a:pt x="2829" y="4039"/>
                </a:lnTo>
                <a:lnTo>
                  <a:pt x="0" y="4039"/>
                </a:lnTo>
                <a:lnTo>
                  <a:pt x="3093" y="1"/>
                </a:lnTo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38160">
            <a:solidFill>
              <a:srgbClr val="1B75BC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" name="CustomShape 26">
            <a:extLst>
              <a:ext uri="{FF2B5EF4-FFF2-40B4-BE49-F238E27FC236}">
                <a16:creationId xmlns:a16="http://schemas.microsoft.com/office/drawing/2014/main" id="{8DF13096-A350-4D9F-AF75-8925E5D69DC7}"/>
              </a:ext>
            </a:extLst>
          </p:cNvPr>
          <p:cNvSpPr>
            <a:spLocks noChangeAspect="1"/>
          </p:cNvSpPr>
          <p:nvPr/>
        </p:nvSpPr>
        <p:spPr>
          <a:xfrm rot="19746600">
            <a:off x="3285682" y="1552883"/>
            <a:ext cx="1835458" cy="1607204"/>
          </a:xfrm>
          <a:custGeom>
            <a:avLst/>
            <a:gdLst/>
            <a:ahLst/>
            <a:cxnLst/>
            <a:rect l="l" t="t" r="r" b="b"/>
            <a:pathLst>
              <a:path w="5923" h="4040">
                <a:moveTo>
                  <a:pt x="3093" y="1"/>
                </a:moveTo>
                <a:lnTo>
                  <a:pt x="5922" y="0"/>
                </a:lnTo>
                <a:lnTo>
                  <a:pt x="2829" y="4039"/>
                </a:lnTo>
                <a:lnTo>
                  <a:pt x="0" y="4039"/>
                </a:lnTo>
                <a:lnTo>
                  <a:pt x="3093" y="1"/>
                </a:lnTo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38160">
            <a:solidFill>
              <a:srgbClr val="1B75BC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" name="CustomShape 26">
            <a:extLst>
              <a:ext uri="{FF2B5EF4-FFF2-40B4-BE49-F238E27FC236}">
                <a16:creationId xmlns:a16="http://schemas.microsoft.com/office/drawing/2014/main" id="{11FD1113-F602-4430-8A38-90F082761C78}"/>
              </a:ext>
            </a:extLst>
          </p:cNvPr>
          <p:cNvSpPr>
            <a:spLocks noChangeAspect="1"/>
          </p:cNvSpPr>
          <p:nvPr/>
        </p:nvSpPr>
        <p:spPr>
          <a:xfrm rot="19746600">
            <a:off x="4791707" y="1552883"/>
            <a:ext cx="1835458" cy="1607204"/>
          </a:xfrm>
          <a:custGeom>
            <a:avLst/>
            <a:gdLst/>
            <a:ahLst/>
            <a:cxnLst/>
            <a:rect l="l" t="t" r="r" b="b"/>
            <a:pathLst>
              <a:path w="5923" h="4040">
                <a:moveTo>
                  <a:pt x="3093" y="1"/>
                </a:moveTo>
                <a:lnTo>
                  <a:pt x="5922" y="0"/>
                </a:lnTo>
                <a:lnTo>
                  <a:pt x="2829" y="4039"/>
                </a:lnTo>
                <a:lnTo>
                  <a:pt x="0" y="4039"/>
                </a:lnTo>
                <a:lnTo>
                  <a:pt x="3093" y="1"/>
                </a:lnTo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38160">
            <a:solidFill>
              <a:srgbClr val="1B75BC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005D8BB9-CFCD-450B-80EF-6B4C6D3026D5}"/>
              </a:ext>
            </a:extLst>
          </p:cNvPr>
          <p:cNvCxnSpPr/>
          <p:nvPr/>
        </p:nvCxnSpPr>
        <p:spPr>
          <a:xfrm>
            <a:off x="2109088" y="2356485"/>
            <a:ext cx="253114" cy="0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096778D1-9CBB-419B-8B30-E8BD153E6B26}"/>
              </a:ext>
            </a:extLst>
          </p:cNvPr>
          <p:cNvCxnSpPr/>
          <p:nvPr/>
        </p:nvCxnSpPr>
        <p:spPr>
          <a:xfrm>
            <a:off x="2784473" y="2356485"/>
            <a:ext cx="981986" cy="0"/>
          </a:xfrm>
          <a:prstGeom prst="straightConnector1">
            <a:avLst/>
          </a:prstGeom>
          <a:ln>
            <a:solidFill>
              <a:schemeClr val="tx1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C8BDA55A-7AFC-45FF-AF38-1C7D479126BA}"/>
              </a:ext>
            </a:extLst>
          </p:cNvPr>
          <p:cNvCxnSpPr/>
          <p:nvPr/>
        </p:nvCxnSpPr>
        <p:spPr>
          <a:xfrm>
            <a:off x="4210504" y="2356485"/>
            <a:ext cx="981986" cy="0"/>
          </a:xfrm>
          <a:prstGeom prst="straightConnector1">
            <a:avLst/>
          </a:prstGeom>
          <a:ln>
            <a:solidFill>
              <a:schemeClr val="tx1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E8FD458C-DD96-4EB1-A3B3-0633FFEA4A0C}"/>
              </a:ext>
            </a:extLst>
          </p:cNvPr>
          <p:cNvCxnSpPr/>
          <p:nvPr/>
        </p:nvCxnSpPr>
        <p:spPr>
          <a:xfrm>
            <a:off x="5734502" y="2356485"/>
            <a:ext cx="981986" cy="0"/>
          </a:xfrm>
          <a:prstGeom prst="straightConnector1">
            <a:avLst/>
          </a:prstGeom>
          <a:ln>
            <a:solidFill>
              <a:schemeClr val="tx1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Image 445">
            <a:extLst>
              <a:ext uri="{FF2B5EF4-FFF2-40B4-BE49-F238E27FC236}">
                <a16:creationId xmlns:a16="http://schemas.microsoft.com/office/drawing/2014/main" id="{2D57CFAE-BA19-4473-A93B-AF11D9783EDA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6822465" y="1899645"/>
            <a:ext cx="913680" cy="913680"/>
          </a:xfrm>
          <a:prstGeom prst="rect">
            <a:avLst/>
          </a:prstGeom>
          <a:ln w="19080">
            <a:solidFill>
              <a:srgbClr val="B2B2B2"/>
            </a:solidFill>
            <a:round/>
          </a:ln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1D0D03A7-809D-450A-B26D-DF2B5D1C3565}"/>
              </a:ext>
            </a:extLst>
          </p:cNvPr>
          <p:cNvSpPr txBox="1"/>
          <p:nvPr/>
        </p:nvSpPr>
        <p:spPr>
          <a:xfrm>
            <a:off x="293914" y="5725891"/>
            <a:ext cx="8411246" cy="70788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 « Deep » in Deep Learning is a reference to the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successive layers of representations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the network is using to perform its task.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3BB920DC-F94B-4376-B05B-F295B95DD4A9}"/>
              </a:ext>
            </a:extLst>
          </p:cNvPr>
          <p:cNvSpPr txBox="1"/>
          <p:nvPr/>
        </p:nvSpPr>
        <p:spPr>
          <a:xfrm>
            <a:off x="6564852" y="1426416"/>
            <a:ext cx="1428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Prediction</a:t>
            </a:r>
          </a:p>
        </p:txBody>
      </p:sp>
      <p:pic>
        <p:nvPicPr>
          <p:cNvPr id="21" name="Image 425">
            <a:extLst>
              <a:ext uri="{FF2B5EF4-FFF2-40B4-BE49-F238E27FC236}">
                <a16:creationId xmlns:a16="http://schemas.microsoft.com/office/drawing/2014/main" id="{9A74A8C6-E4DD-4F9B-9EFC-6BD1F3CE41DE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1161324" y="1899645"/>
            <a:ext cx="913680" cy="913680"/>
          </a:xfrm>
          <a:prstGeom prst="rect">
            <a:avLst/>
          </a:prstGeom>
          <a:ln w="19080">
            <a:solidFill>
              <a:schemeClr val="tx1"/>
            </a:solidFill>
            <a:round/>
          </a:ln>
        </p:spPr>
      </p:pic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94711E8C-948A-4340-8A54-60D04C8241D8}"/>
              </a:ext>
            </a:extLst>
          </p:cNvPr>
          <p:cNvCxnSpPr/>
          <p:nvPr/>
        </p:nvCxnSpPr>
        <p:spPr>
          <a:xfrm>
            <a:off x="2109088" y="2356485"/>
            <a:ext cx="253114" cy="0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ZoneTexte 22">
            <a:extLst>
              <a:ext uri="{FF2B5EF4-FFF2-40B4-BE49-F238E27FC236}">
                <a16:creationId xmlns:a16="http://schemas.microsoft.com/office/drawing/2014/main" id="{BDC35CBA-38A2-41A2-90F6-B183C94C54FD}"/>
              </a:ext>
            </a:extLst>
          </p:cNvPr>
          <p:cNvSpPr txBox="1"/>
          <p:nvPr/>
        </p:nvSpPr>
        <p:spPr>
          <a:xfrm>
            <a:off x="757764" y="1458682"/>
            <a:ext cx="172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Input data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79FFBFA9-8C10-4374-93C7-C453F4E8EB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9198" y="3689482"/>
            <a:ext cx="590550" cy="18002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1114786F-623A-49F3-B002-F725D1726E6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1959" y="3689482"/>
            <a:ext cx="722904" cy="1800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8BAC495F-0AE6-4FB9-9D43-F7057425D96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5743" y="3689482"/>
            <a:ext cx="617518" cy="1800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ZoneTexte 23">
            <a:extLst>
              <a:ext uri="{FF2B5EF4-FFF2-40B4-BE49-F238E27FC236}">
                <a16:creationId xmlns:a16="http://schemas.microsoft.com/office/drawing/2014/main" id="{721C9762-C669-4F24-AE1C-2D8AF85B19E9}"/>
              </a:ext>
            </a:extLst>
          </p:cNvPr>
          <p:cNvSpPr txBox="1"/>
          <p:nvPr/>
        </p:nvSpPr>
        <p:spPr>
          <a:xfrm>
            <a:off x="6246211" y="3980347"/>
            <a:ext cx="206618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>
                <a:latin typeface="Arial" panose="020B0604020202020204" pitchFamily="34" charset="0"/>
                <a:cs typeface="Arial" panose="020B0604020202020204" pitchFamily="34" charset="0"/>
              </a:rPr>
              <a:t>For each layer, new representations of the input data are learnt and used to perform a specific task.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780CE623-78B3-45B3-B6AA-1292FF5A20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5CB64-B36B-4367-8B88-6F3791B72476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3489947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1FB99947-DBD6-4EA9-80C6-CB076AF278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5CB64-B36B-4367-8B88-6F3791B72476}" type="slidenum">
              <a:rPr lang="fr-FR" smtClean="0"/>
              <a:t>60</a:t>
            </a:fld>
            <a:endParaRPr lang="fr-FR"/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E2FC7BA3-80DC-44FC-8487-9DF2304ECFD1}"/>
              </a:ext>
            </a:extLst>
          </p:cNvPr>
          <p:cNvGrpSpPr/>
          <p:nvPr/>
        </p:nvGrpSpPr>
        <p:grpSpPr>
          <a:xfrm>
            <a:off x="0" y="0"/>
            <a:ext cx="9144000" cy="792000"/>
            <a:chOff x="0" y="0"/>
            <a:chExt cx="9144000" cy="792000"/>
          </a:xfrm>
        </p:grpSpPr>
        <p:sp>
          <p:nvSpPr>
            <p:cNvPr id="4" name="Forme libre 1">
              <a:extLst>
                <a:ext uri="{FF2B5EF4-FFF2-40B4-BE49-F238E27FC236}">
                  <a16:creationId xmlns:a16="http://schemas.microsoft.com/office/drawing/2014/main" id="{81DE3947-ED14-4A04-A4C0-FB4893EAF5A1}"/>
                </a:ext>
              </a:extLst>
            </p:cNvPr>
            <p:cNvSpPr/>
            <p:nvPr/>
          </p:nvSpPr>
          <p:spPr>
            <a:xfrm>
              <a:off x="0" y="0"/>
              <a:ext cx="9144000" cy="7920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DDDDDD"/>
            </a:solidFill>
            <a:ln w="19080">
              <a:solidFill>
                <a:srgbClr val="000000"/>
              </a:solidFill>
              <a:prstDash val="solid"/>
            </a:ln>
          </p:spPr>
          <p:txBody>
            <a:bodyPr wrap="none" lIns="99360" tIns="54360" rIns="99360" bIns="54360" anchor="ctr" anchorCtr="0" compatLnSpc="0">
              <a:noAutofit/>
            </a:bodyPr>
            <a:lstStyle/>
            <a:p>
              <a:pPr marL="0" marR="0" lvl="0" indent="0" algn="l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fr-FR" sz="1800" b="0" i="0" u="none" strike="noStrike" kern="1200" cap="none" spc="0" baseline="0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5" name="ZoneTexte 4">
              <a:extLst>
                <a:ext uri="{FF2B5EF4-FFF2-40B4-BE49-F238E27FC236}">
                  <a16:creationId xmlns:a16="http://schemas.microsoft.com/office/drawing/2014/main" id="{8F5BC078-FE0C-44FC-8A18-1DA0DE86A598}"/>
                </a:ext>
              </a:extLst>
            </p:cNvPr>
            <p:cNvSpPr txBox="1"/>
            <p:nvPr/>
          </p:nvSpPr>
          <p:spPr>
            <a:xfrm>
              <a:off x="0" y="173621"/>
              <a:ext cx="9144000" cy="50381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0000" tIns="45000" rIns="90000" bIns="45000" anchorCtr="0" compatLnSpc="0">
              <a:spAutoFit/>
            </a:bodyPr>
            <a:lstStyle/>
            <a:p>
              <a:pPr marL="0" marR="0" lvl="0" indent="0" algn="ctr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en-US" sz="2800" b="0" i="0" u="none" strike="noStrike" kern="1200" cap="none" spc="0" baseline="0" dirty="0">
                  <a:ln>
                    <a:noFill/>
                  </a:ln>
                  <a:highlight>
                    <a:scrgbClr r="0" g="0" b="0">
                      <a:alpha val="0"/>
                    </a:scrgbClr>
                  </a:highlight>
                  <a:latin typeface="arial" pitchFamily="34"/>
                  <a:ea typeface="Noto Sans CJK SC Regular" pitchFamily="2"/>
                  <a:cs typeface="FreeSans" pitchFamily="2"/>
                </a:rPr>
                <a:t>Batch processing</a:t>
              </a:r>
            </a:p>
          </p:txBody>
        </p:sp>
      </p:grpSp>
      <p:grpSp>
        <p:nvGrpSpPr>
          <p:cNvPr id="70" name="Groupe 69">
            <a:extLst>
              <a:ext uri="{FF2B5EF4-FFF2-40B4-BE49-F238E27FC236}">
                <a16:creationId xmlns:a16="http://schemas.microsoft.com/office/drawing/2014/main" id="{1F7F5403-A42F-4070-93F9-2B82DE35FE1F}"/>
              </a:ext>
            </a:extLst>
          </p:cNvPr>
          <p:cNvGrpSpPr/>
          <p:nvPr/>
        </p:nvGrpSpPr>
        <p:grpSpPr>
          <a:xfrm>
            <a:off x="814387" y="2946549"/>
            <a:ext cx="1270862" cy="3197724"/>
            <a:chOff x="814387" y="2946549"/>
            <a:chExt cx="1270862" cy="3197724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7DCE0FAA-DA5B-4AF3-A18E-61EFE5B8C100}"/>
                </a:ext>
              </a:extLst>
            </p:cNvPr>
            <p:cNvSpPr/>
            <p:nvPr/>
          </p:nvSpPr>
          <p:spPr>
            <a:xfrm>
              <a:off x="814387" y="2946549"/>
              <a:ext cx="1270862" cy="269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B7D7000E-22A6-4DF6-BC8E-3D4F8CC6AD4F}"/>
                </a:ext>
              </a:extLst>
            </p:cNvPr>
            <p:cNvSpPr/>
            <p:nvPr/>
          </p:nvSpPr>
          <p:spPr>
            <a:xfrm>
              <a:off x="814387" y="3222677"/>
              <a:ext cx="1270862" cy="2695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86E8CA66-AC9C-43BA-AD26-0C644FB5195F}"/>
                </a:ext>
              </a:extLst>
            </p:cNvPr>
            <p:cNvSpPr/>
            <p:nvPr/>
          </p:nvSpPr>
          <p:spPr>
            <a:xfrm>
              <a:off x="814387" y="3487879"/>
              <a:ext cx="1270862" cy="2695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5CD99E89-110B-411C-95DF-B2F915BEDCCB}"/>
                </a:ext>
              </a:extLst>
            </p:cNvPr>
            <p:cNvSpPr/>
            <p:nvPr/>
          </p:nvSpPr>
          <p:spPr>
            <a:xfrm>
              <a:off x="814387" y="3753081"/>
              <a:ext cx="1270862" cy="2695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C7DF785F-B82D-4EBF-A87F-3C984DF86EF9}"/>
                </a:ext>
              </a:extLst>
            </p:cNvPr>
            <p:cNvSpPr/>
            <p:nvPr/>
          </p:nvSpPr>
          <p:spPr>
            <a:xfrm>
              <a:off x="814387" y="4018283"/>
              <a:ext cx="1270862" cy="2695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1AA01D3B-2F17-4463-8D44-F92CBC10FD40}"/>
                </a:ext>
              </a:extLst>
            </p:cNvPr>
            <p:cNvSpPr/>
            <p:nvPr/>
          </p:nvSpPr>
          <p:spPr>
            <a:xfrm>
              <a:off x="814387" y="4283485"/>
              <a:ext cx="1270862" cy="2695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12A728AE-73AC-4A13-BBA3-28EB529CF7DF}"/>
                </a:ext>
              </a:extLst>
            </p:cNvPr>
            <p:cNvSpPr/>
            <p:nvPr/>
          </p:nvSpPr>
          <p:spPr>
            <a:xfrm>
              <a:off x="814387" y="4548687"/>
              <a:ext cx="1270862" cy="2695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714AF1FA-9B05-4C6E-91DD-6DED6346BFD1}"/>
                </a:ext>
              </a:extLst>
            </p:cNvPr>
            <p:cNvSpPr/>
            <p:nvPr/>
          </p:nvSpPr>
          <p:spPr>
            <a:xfrm>
              <a:off x="814387" y="4813889"/>
              <a:ext cx="1270862" cy="2695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D12A887D-3932-437F-BF08-DFC0013DCAD3}"/>
                </a:ext>
              </a:extLst>
            </p:cNvPr>
            <p:cNvSpPr/>
            <p:nvPr/>
          </p:nvSpPr>
          <p:spPr>
            <a:xfrm>
              <a:off x="814387" y="5079091"/>
              <a:ext cx="1270862" cy="2695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7D54CEB7-17EE-462B-A353-704262610E6F}"/>
                </a:ext>
              </a:extLst>
            </p:cNvPr>
            <p:cNvSpPr/>
            <p:nvPr/>
          </p:nvSpPr>
          <p:spPr>
            <a:xfrm>
              <a:off x="814387" y="5344293"/>
              <a:ext cx="1270862" cy="2695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90676B88-53A0-4509-B8C2-5B347E4565B3}"/>
                </a:ext>
              </a:extLst>
            </p:cNvPr>
            <p:cNvSpPr/>
            <p:nvPr/>
          </p:nvSpPr>
          <p:spPr>
            <a:xfrm>
              <a:off x="814387" y="5609496"/>
              <a:ext cx="1270862" cy="2695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B332F2F5-8125-4AD0-B998-A6F7A06F9A39}"/>
                </a:ext>
              </a:extLst>
            </p:cNvPr>
            <p:cNvSpPr/>
            <p:nvPr/>
          </p:nvSpPr>
          <p:spPr>
            <a:xfrm>
              <a:off x="814387" y="5874696"/>
              <a:ext cx="1270862" cy="2695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5" name="ZoneTexte 54">
            <a:extLst>
              <a:ext uri="{FF2B5EF4-FFF2-40B4-BE49-F238E27FC236}">
                <a16:creationId xmlns:a16="http://schemas.microsoft.com/office/drawing/2014/main" id="{6DF260CD-0B98-403A-B9BA-52C6513FF870}"/>
              </a:ext>
            </a:extLst>
          </p:cNvPr>
          <p:cNvSpPr txBox="1"/>
          <p:nvPr/>
        </p:nvSpPr>
        <p:spPr>
          <a:xfrm>
            <a:off x="234082" y="6301771"/>
            <a:ext cx="2431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Training set = N</a:t>
            </a:r>
          </a:p>
        </p:txBody>
      </p:sp>
      <p:cxnSp>
        <p:nvCxnSpPr>
          <p:cNvPr id="59" name="Connecteur droit avec flèche 58">
            <a:extLst>
              <a:ext uri="{FF2B5EF4-FFF2-40B4-BE49-F238E27FC236}">
                <a16:creationId xmlns:a16="http://schemas.microsoft.com/office/drawing/2014/main" id="{F9B920F4-4C7B-46B8-8038-E6C03815C15C}"/>
              </a:ext>
            </a:extLst>
          </p:cNvPr>
          <p:cNvCxnSpPr>
            <a:cxnSpLocks/>
          </p:cNvCxnSpPr>
          <p:nvPr/>
        </p:nvCxnSpPr>
        <p:spPr>
          <a:xfrm flipV="1">
            <a:off x="2085249" y="3077999"/>
            <a:ext cx="892033" cy="66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ZoneTexte 59">
            <a:extLst>
              <a:ext uri="{FF2B5EF4-FFF2-40B4-BE49-F238E27FC236}">
                <a16:creationId xmlns:a16="http://schemas.microsoft.com/office/drawing/2014/main" id="{CD21A35C-6E10-443A-869C-8F41FED205E0}"/>
              </a:ext>
            </a:extLst>
          </p:cNvPr>
          <p:cNvSpPr txBox="1"/>
          <p:nvPr/>
        </p:nvSpPr>
        <p:spPr>
          <a:xfrm>
            <a:off x="2899064" y="2758172"/>
            <a:ext cx="27224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For each training data the weights are adjusted</a:t>
            </a:r>
          </a:p>
        </p:txBody>
      </p:sp>
      <p:pic>
        <p:nvPicPr>
          <p:cNvPr id="61" name="Image 60">
            <a:extLst>
              <a:ext uri="{FF2B5EF4-FFF2-40B4-BE49-F238E27FC236}">
                <a16:creationId xmlns:a16="http://schemas.microsoft.com/office/drawing/2014/main" id="{E87CEAA0-DBEF-4B59-ABE4-9D6074E7AB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387" y="1192702"/>
            <a:ext cx="7515225" cy="1114425"/>
          </a:xfrm>
          <a:prstGeom prst="rect">
            <a:avLst/>
          </a:prstGeom>
          <a:ln w="19050"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6" name="ZoneTexte 65">
            <a:extLst>
              <a:ext uri="{FF2B5EF4-FFF2-40B4-BE49-F238E27FC236}">
                <a16:creationId xmlns:a16="http://schemas.microsoft.com/office/drawing/2014/main" id="{CC0FFBEB-FD11-4361-B554-831E0EDDEAE2}"/>
              </a:ext>
            </a:extLst>
          </p:cNvPr>
          <p:cNvSpPr txBox="1"/>
          <p:nvPr/>
        </p:nvSpPr>
        <p:spPr>
          <a:xfrm>
            <a:off x="6203372" y="2619672"/>
            <a:ext cx="23119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weights are adjusted N times per epoch</a:t>
            </a:r>
          </a:p>
        </p:txBody>
      </p:sp>
      <p:cxnSp>
        <p:nvCxnSpPr>
          <p:cNvPr id="68" name="Connecteur droit avec flèche 67">
            <a:extLst>
              <a:ext uri="{FF2B5EF4-FFF2-40B4-BE49-F238E27FC236}">
                <a16:creationId xmlns:a16="http://schemas.microsoft.com/office/drawing/2014/main" id="{047D20F1-9CBF-463E-96B0-DC48876FD9B3}"/>
              </a:ext>
            </a:extLst>
          </p:cNvPr>
          <p:cNvCxnSpPr/>
          <p:nvPr/>
        </p:nvCxnSpPr>
        <p:spPr>
          <a:xfrm flipV="1">
            <a:off x="5621482" y="3081337"/>
            <a:ext cx="581890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805166B4-D062-478F-AD7E-0339D1533EC3}"/>
                  </a:ext>
                </a:extLst>
              </p:cNvPr>
              <p:cNvSpPr/>
              <p:nvPr/>
            </p:nvSpPr>
            <p:spPr>
              <a:xfrm>
                <a:off x="3959715" y="3429000"/>
                <a:ext cx="61228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805166B4-D062-478F-AD7E-0339D1533E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9715" y="3429000"/>
                <a:ext cx="612284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Image 5">
            <a:extLst>
              <a:ext uri="{FF2B5EF4-FFF2-40B4-BE49-F238E27FC236}">
                <a16:creationId xmlns:a16="http://schemas.microsoft.com/office/drawing/2014/main" id="{10B55B3F-CA4E-496C-B7B8-187A5053FA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22283" y="4084293"/>
            <a:ext cx="3580288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67516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DCCD86B7-F8D3-4D97-8AD0-F69EFC3A9B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358" y="1168958"/>
            <a:ext cx="7553325" cy="1114425"/>
          </a:xfrm>
          <a:prstGeom prst="rect">
            <a:avLst/>
          </a:prstGeom>
          <a:ln w="19050"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1FB99947-DBD6-4EA9-80C6-CB076AF278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5CB64-B36B-4367-8B88-6F3791B72476}" type="slidenum">
              <a:rPr lang="fr-FR" smtClean="0"/>
              <a:t>61</a:t>
            </a:fld>
            <a:endParaRPr lang="fr-FR"/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E2FC7BA3-80DC-44FC-8487-9DF2304ECFD1}"/>
              </a:ext>
            </a:extLst>
          </p:cNvPr>
          <p:cNvGrpSpPr/>
          <p:nvPr/>
        </p:nvGrpSpPr>
        <p:grpSpPr>
          <a:xfrm>
            <a:off x="0" y="0"/>
            <a:ext cx="9144000" cy="792000"/>
            <a:chOff x="0" y="0"/>
            <a:chExt cx="9144000" cy="792000"/>
          </a:xfrm>
        </p:grpSpPr>
        <p:sp>
          <p:nvSpPr>
            <p:cNvPr id="4" name="Forme libre 1">
              <a:extLst>
                <a:ext uri="{FF2B5EF4-FFF2-40B4-BE49-F238E27FC236}">
                  <a16:creationId xmlns:a16="http://schemas.microsoft.com/office/drawing/2014/main" id="{81DE3947-ED14-4A04-A4C0-FB4893EAF5A1}"/>
                </a:ext>
              </a:extLst>
            </p:cNvPr>
            <p:cNvSpPr/>
            <p:nvPr/>
          </p:nvSpPr>
          <p:spPr>
            <a:xfrm>
              <a:off x="0" y="0"/>
              <a:ext cx="9144000" cy="7920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DDDDDD"/>
            </a:solidFill>
            <a:ln w="19080">
              <a:solidFill>
                <a:srgbClr val="000000"/>
              </a:solidFill>
              <a:prstDash val="solid"/>
            </a:ln>
          </p:spPr>
          <p:txBody>
            <a:bodyPr wrap="none" lIns="99360" tIns="54360" rIns="99360" bIns="54360" anchor="ctr" anchorCtr="0" compatLnSpc="0">
              <a:noAutofit/>
            </a:bodyPr>
            <a:lstStyle/>
            <a:p>
              <a:pPr marL="0" marR="0" lvl="0" indent="0" algn="l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fr-FR" sz="1800" b="0" i="0" u="none" strike="noStrike" kern="1200" cap="none" spc="0" baseline="0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5" name="ZoneTexte 4">
              <a:extLst>
                <a:ext uri="{FF2B5EF4-FFF2-40B4-BE49-F238E27FC236}">
                  <a16:creationId xmlns:a16="http://schemas.microsoft.com/office/drawing/2014/main" id="{8F5BC078-FE0C-44FC-8A18-1DA0DE86A598}"/>
                </a:ext>
              </a:extLst>
            </p:cNvPr>
            <p:cNvSpPr txBox="1"/>
            <p:nvPr/>
          </p:nvSpPr>
          <p:spPr>
            <a:xfrm>
              <a:off x="0" y="173621"/>
              <a:ext cx="9144000" cy="50381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0000" tIns="45000" rIns="90000" bIns="45000" anchorCtr="0" compatLnSpc="0">
              <a:spAutoFit/>
            </a:bodyPr>
            <a:lstStyle/>
            <a:p>
              <a:pPr marL="0" marR="0" lvl="0" indent="0" algn="ctr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en-US" sz="2800" b="0" i="0" u="none" strike="noStrike" kern="1200" cap="none" spc="0" baseline="0" dirty="0">
                  <a:ln>
                    <a:noFill/>
                  </a:ln>
                  <a:highlight>
                    <a:scrgbClr r="0" g="0" b="0">
                      <a:alpha val="0"/>
                    </a:scrgbClr>
                  </a:highlight>
                  <a:latin typeface="arial" pitchFamily="34"/>
                  <a:ea typeface="Noto Sans CJK SC Regular" pitchFamily="2"/>
                  <a:cs typeface="FreeSans" pitchFamily="2"/>
                </a:rPr>
                <a:t>Batch processing</a:t>
              </a:r>
            </a:p>
          </p:txBody>
        </p:sp>
      </p:grpSp>
      <p:grpSp>
        <p:nvGrpSpPr>
          <p:cNvPr id="70" name="Groupe 69">
            <a:extLst>
              <a:ext uri="{FF2B5EF4-FFF2-40B4-BE49-F238E27FC236}">
                <a16:creationId xmlns:a16="http://schemas.microsoft.com/office/drawing/2014/main" id="{1F7F5403-A42F-4070-93F9-2B82DE35FE1F}"/>
              </a:ext>
            </a:extLst>
          </p:cNvPr>
          <p:cNvGrpSpPr/>
          <p:nvPr/>
        </p:nvGrpSpPr>
        <p:grpSpPr>
          <a:xfrm>
            <a:off x="814387" y="2946549"/>
            <a:ext cx="1270862" cy="3197724"/>
            <a:chOff x="814387" y="2946549"/>
            <a:chExt cx="1270862" cy="3197724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7DCE0FAA-DA5B-4AF3-A18E-61EFE5B8C100}"/>
                </a:ext>
              </a:extLst>
            </p:cNvPr>
            <p:cNvSpPr/>
            <p:nvPr/>
          </p:nvSpPr>
          <p:spPr>
            <a:xfrm>
              <a:off x="814387" y="2946549"/>
              <a:ext cx="1270862" cy="2695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B7D7000E-22A6-4DF6-BC8E-3D4F8CC6AD4F}"/>
                </a:ext>
              </a:extLst>
            </p:cNvPr>
            <p:cNvSpPr/>
            <p:nvPr/>
          </p:nvSpPr>
          <p:spPr>
            <a:xfrm>
              <a:off x="814387" y="3222677"/>
              <a:ext cx="1270862" cy="2695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86E8CA66-AC9C-43BA-AD26-0C644FB5195F}"/>
                </a:ext>
              </a:extLst>
            </p:cNvPr>
            <p:cNvSpPr/>
            <p:nvPr/>
          </p:nvSpPr>
          <p:spPr>
            <a:xfrm>
              <a:off x="814387" y="3487879"/>
              <a:ext cx="1270862" cy="2695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5CD99E89-110B-411C-95DF-B2F915BEDCCB}"/>
                </a:ext>
              </a:extLst>
            </p:cNvPr>
            <p:cNvSpPr/>
            <p:nvPr/>
          </p:nvSpPr>
          <p:spPr>
            <a:xfrm>
              <a:off x="814387" y="3753081"/>
              <a:ext cx="1270862" cy="2695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C7DF785F-B82D-4EBF-A87F-3C984DF86EF9}"/>
                </a:ext>
              </a:extLst>
            </p:cNvPr>
            <p:cNvSpPr/>
            <p:nvPr/>
          </p:nvSpPr>
          <p:spPr>
            <a:xfrm>
              <a:off x="814387" y="4018283"/>
              <a:ext cx="1270862" cy="269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1AA01D3B-2F17-4463-8D44-F92CBC10FD40}"/>
                </a:ext>
              </a:extLst>
            </p:cNvPr>
            <p:cNvSpPr/>
            <p:nvPr/>
          </p:nvSpPr>
          <p:spPr>
            <a:xfrm>
              <a:off x="814387" y="4283485"/>
              <a:ext cx="1270862" cy="269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12A728AE-73AC-4A13-BBA3-28EB529CF7DF}"/>
                </a:ext>
              </a:extLst>
            </p:cNvPr>
            <p:cNvSpPr/>
            <p:nvPr/>
          </p:nvSpPr>
          <p:spPr>
            <a:xfrm>
              <a:off x="814387" y="4548687"/>
              <a:ext cx="1270862" cy="269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714AF1FA-9B05-4C6E-91DD-6DED6346BFD1}"/>
                </a:ext>
              </a:extLst>
            </p:cNvPr>
            <p:cNvSpPr/>
            <p:nvPr/>
          </p:nvSpPr>
          <p:spPr>
            <a:xfrm>
              <a:off x="814387" y="4813889"/>
              <a:ext cx="1270862" cy="269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D12A887D-3932-437F-BF08-DFC0013DCAD3}"/>
                </a:ext>
              </a:extLst>
            </p:cNvPr>
            <p:cNvSpPr/>
            <p:nvPr/>
          </p:nvSpPr>
          <p:spPr>
            <a:xfrm>
              <a:off x="814387" y="5079091"/>
              <a:ext cx="1270862" cy="2695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7D54CEB7-17EE-462B-A353-704262610E6F}"/>
                </a:ext>
              </a:extLst>
            </p:cNvPr>
            <p:cNvSpPr/>
            <p:nvPr/>
          </p:nvSpPr>
          <p:spPr>
            <a:xfrm>
              <a:off x="814387" y="5344293"/>
              <a:ext cx="1270862" cy="2695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90676B88-53A0-4509-B8C2-5B347E4565B3}"/>
                </a:ext>
              </a:extLst>
            </p:cNvPr>
            <p:cNvSpPr/>
            <p:nvPr/>
          </p:nvSpPr>
          <p:spPr>
            <a:xfrm>
              <a:off x="814387" y="5609496"/>
              <a:ext cx="1270862" cy="2695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B332F2F5-8125-4AD0-B998-A6F7A06F9A39}"/>
                </a:ext>
              </a:extLst>
            </p:cNvPr>
            <p:cNvSpPr/>
            <p:nvPr/>
          </p:nvSpPr>
          <p:spPr>
            <a:xfrm>
              <a:off x="814387" y="5874696"/>
              <a:ext cx="1270862" cy="2695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5" name="ZoneTexte 54">
            <a:extLst>
              <a:ext uri="{FF2B5EF4-FFF2-40B4-BE49-F238E27FC236}">
                <a16:creationId xmlns:a16="http://schemas.microsoft.com/office/drawing/2014/main" id="{6DF260CD-0B98-403A-B9BA-52C6513FF870}"/>
              </a:ext>
            </a:extLst>
          </p:cNvPr>
          <p:cNvSpPr txBox="1"/>
          <p:nvPr/>
        </p:nvSpPr>
        <p:spPr>
          <a:xfrm>
            <a:off x="234082" y="6301771"/>
            <a:ext cx="2431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Training set = N</a:t>
            </a:r>
          </a:p>
        </p:txBody>
      </p:sp>
      <p:cxnSp>
        <p:nvCxnSpPr>
          <p:cNvPr id="59" name="Connecteur droit avec flèche 58">
            <a:extLst>
              <a:ext uri="{FF2B5EF4-FFF2-40B4-BE49-F238E27FC236}">
                <a16:creationId xmlns:a16="http://schemas.microsoft.com/office/drawing/2014/main" id="{F9B920F4-4C7B-46B8-8038-E6C03815C15C}"/>
              </a:ext>
            </a:extLst>
          </p:cNvPr>
          <p:cNvCxnSpPr>
            <a:cxnSpLocks/>
            <a:stCxn id="6" idx="1"/>
            <a:endCxn id="60" idx="1"/>
          </p:cNvCxnSpPr>
          <p:nvPr/>
        </p:nvCxnSpPr>
        <p:spPr>
          <a:xfrm flipV="1">
            <a:off x="2389909" y="4567462"/>
            <a:ext cx="784800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ZoneTexte 59">
            <a:extLst>
              <a:ext uri="{FF2B5EF4-FFF2-40B4-BE49-F238E27FC236}">
                <a16:creationId xmlns:a16="http://schemas.microsoft.com/office/drawing/2014/main" id="{CD21A35C-6E10-443A-869C-8F41FED205E0}"/>
              </a:ext>
            </a:extLst>
          </p:cNvPr>
          <p:cNvSpPr txBox="1"/>
          <p:nvPr/>
        </p:nvSpPr>
        <p:spPr>
          <a:xfrm>
            <a:off x="3174709" y="4105797"/>
            <a:ext cx="27224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For each batch, the weights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are adjusted once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using the average</a:t>
            </a:r>
          </a:p>
        </p:txBody>
      </p:sp>
      <p:sp>
        <p:nvSpPr>
          <p:cNvPr id="66" name="ZoneTexte 65">
            <a:extLst>
              <a:ext uri="{FF2B5EF4-FFF2-40B4-BE49-F238E27FC236}">
                <a16:creationId xmlns:a16="http://schemas.microsoft.com/office/drawing/2014/main" id="{CC0FFBEB-FD11-4361-B554-831E0EDDEAE2}"/>
              </a:ext>
            </a:extLst>
          </p:cNvPr>
          <p:cNvSpPr txBox="1"/>
          <p:nvPr/>
        </p:nvSpPr>
        <p:spPr>
          <a:xfrm>
            <a:off x="6203372" y="4105797"/>
            <a:ext cx="23119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weights are adjusted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N/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batch_size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8" name="Connecteur droit avec flèche 67">
            <a:extLst>
              <a:ext uri="{FF2B5EF4-FFF2-40B4-BE49-F238E27FC236}">
                <a16:creationId xmlns:a16="http://schemas.microsoft.com/office/drawing/2014/main" id="{047D20F1-9CBF-463E-96B0-DC48876FD9B3}"/>
              </a:ext>
            </a:extLst>
          </p:cNvPr>
          <p:cNvCxnSpPr>
            <a:cxnSpLocks/>
          </p:cNvCxnSpPr>
          <p:nvPr/>
        </p:nvCxnSpPr>
        <p:spPr>
          <a:xfrm>
            <a:off x="5759305" y="4548687"/>
            <a:ext cx="69864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ccolade fermante 5">
            <a:extLst>
              <a:ext uri="{FF2B5EF4-FFF2-40B4-BE49-F238E27FC236}">
                <a16:creationId xmlns:a16="http://schemas.microsoft.com/office/drawing/2014/main" id="{F2EC7065-BA48-4CDD-B96E-E371D87D72DA}"/>
              </a:ext>
            </a:extLst>
          </p:cNvPr>
          <p:cNvSpPr/>
          <p:nvPr/>
        </p:nvSpPr>
        <p:spPr>
          <a:xfrm>
            <a:off x="2192482" y="4055835"/>
            <a:ext cx="197427" cy="1023255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DA7A483D-A5E3-4F15-9E47-3D13693A5C82}"/>
                  </a:ext>
                </a:extLst>
              </p:cNvPr>
              <p:cNvSpPr txBox="1"/>
              <p:nvPr/>
            </p:nvSpPr>
            <p:spPr>
              <a:xfrm>
                <a:off x="3620827" y="5079090"/>
                <a:ext cx="1890389" cy="6707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𝑏𝑎𝑡𝑐h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𝑠𝑖𝑧𝑒</m:t>
                          </m:r>
                        </m:den>
                      </m:f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m:rPr>
                              <m:sty m:val="p"/>
                            </m:rPr>
                            <a:rPr lang="el-G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sSub>
                            <m:sSubPr>
                              <m:ctrlPr>
                                <a:rPr lang="el-GR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DA7A483D-A5E3-4F15-9E47-3D13693A5C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0827" y="5079090"/>
                <a:ext cx="1890389" cy="67076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Ellipse 13">
            <a:extLst>
              <a:ext uri="{FF2B5EF4-FFF2-40B4-BE49-F238E27FC236}">
                <a16:creationId xmlns:a16="http://schemas.microsoft.com/office/drawing/2014/main" id="{C7AD2A83-A7BF-48B3-B6F7-4EAB3C587FDD}"/>
              </a:ext>
            </a:extLst>
          </p:cNvPr>
          <p:cNvSpPr/>
          <p:nvPr/>
        </p:nvSpPr>
        <p:spPr>
          <a:xfrm>
            <a:off x="4062846" y="1797628"/>
            <a:ext cx="249382" cy="249382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0C2DA1D5-7438-4A79-A529-372BAD57EB3C}"/>
              </a:ext>
            </a:extLst>
          </p:cNvPr>
          <p:cNvSpPr txBox="1"/>
          <p:nvPr/>
        </p:nvSpPr>
        <p:spPr>
          <a:xfrm>
            <a:off x="3387435" y="2754977"/>
            <a:ext cx="1610591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Better to use a power of 2</a:t>
            </a:r>
          </a:p>
        </p:txBody>
      </p: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B0BB604A-827C-4A4B-8358-2B463FF5E608}"/>
              </a:ext>
            </a:extLst>
          </p:cNvPr>
          <p:cNvCxnSpPr>
            <a:cxnSpLocks/>
            <a:stCxn id="14" idx="4"/>
            <a:endCxn id="15" idx="0"/>
          </p:cNvCxnSpPr>
          <p:nvPr/>
        </p:nvCxnSpPr>
        <p:spPr>
          <a:xfrm>
            <a:off x="4187537" y="2047010"/>
            <a:ext cx="5194" cy="7079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49867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e 32">
            <a:extLst>
              <a:ext uri="{FF2B5EF4-FFF2-40B4-BE49-F238E27FC236}">
                <a16:creationId xmlns:a16="http://schemas.microsoft.com/office/drawing/2014/main" id="{64ACB036-1153-41F1-90FA-C4225C4B38FE}"/>
              </a:ext>
            </a:extLst>
          </p:cNvPr>
          <p:cNvGrpSpPr/>
          <p:nvPr/>
        </p:nvGrpSpPr>
        <p:grpSpPr>
          <a:xfrm>
            <a:off x="0" y="0"/>
            <a:ext cx="9144000" cy="792000"/>
            <a:chOff x="0" y="0"/>
            <a:chExt cx="9144000" cy="792000"/>
          </a:xfrm>
        </p:grpSpPr>
        <p:sp>
          <p:nvSpPr>
            <p:cNvPr id="34" name="Forme libre 1">
              <a:extLst>
                <a:ext uri="{FF2B5EF4-FFF2-40B4-BE49-F238E27FC236}">
                  <a16:creationId xmlns:a16="http://schemas.microsoft.com/office/drawing/2014/main" id="{2E882072-624F-4314-B5C3-A93C9FB957EF}"/>
                </a:ext>
              </a:extLst>
            </p:cNvPr>
            <p:cNvSpPr/>
            <p:nvPr/>
          </p:nvSpPr>
          <p:spPr>
            <a:xfrm>
              <a:off x="0" y="0"/>
              <a:ext cx="9144000" cy="7920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DDDDDD"/>
            </a:solidFill>
            <a:ln w="19080">
              <a:solidFill>
                <a:srgbClr val="000000"/>
              </a:solidFill>
              <a:prstDash val="solid"/>
            </a:ln>
          </p:spPr>
          <p:txBody>
            <a:bodyPr wrap="none" lIns="99360" tIns="54360" rIns="99360" bIns="54360" anchor="ctr" anchorCtr="0" compatLnSpc="0">
              <a:noAutofit/>
            </a:bodyPr>
            <a:lstStyle/>
            <a:p>
              <a:pPr marL="0" marR="0" lvl="0" indent="0" algn="l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fr-FR" sz="1800" b="0" i="0" u="none" strike="noStrike" kern="1200" cap="none" spc="0" baseline="0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35" name="ZoneTexte 34">
              <a:extLst>
                <a:ext uri="{FF2B5EF4-FFF2-40B4-BE49-F238E27FC236}">
                  <a16:creationId xmlns:a16="http://schemas.microsoft.com/office/drawing/2014/main" id="{67D092AD-EE11-4B4B-8491-F1021FC9A7A9}"/>
                </a:ext>
              </a:extLst>
            </p:cNvPr>
            <p:cNvSpPr txBox="1"/>
            <p:nvPr/>
          </p:nvSpPr>
          <p:spPr>
            <a:xfrm>
              <a:off x="0" y="173621"/>
              <a:ext cx="9144000" cy="50381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0000" tIns="45000" rIns="90000" bIns="45000" anchorCtr="0" compatLnSpc="0">
              <a:spAutoFit/>
            </a:bodyPr>
            <a:lstStyle/>
            <a:p>
              <a:pPr lvl="0" algn="ctr" hangingPunct="0"/>
              <a:r>
                <a:rPr lang="en-US" sz="2800" dirty="0">
                  <a:highlight>
                    <a:scrgbClr r="0" g="0" b="0">
                      <a:alpha val="0"/>
                    </a:scrgbClr>
                  </a:highlight>
                  <a:latin typeface="arial" pitchFamily="34"/>
                  <a:ea typeface="Noto Sans CJK SC Regular" pitchFamily="2"/>
                  <a:cs typeface="FreeSans" pitchFamily="2"/>
                </a:rPr>
                <a:t>What did we learn so far?</a:t>
              </a:r>
            </a:p>
          </p:txBody>
        </p:sp>
      </p:grpSp>
      <p:sp>
        <p:nvSpPr>
          <p:cNvPr id="36" name="ZoneTexte 35">
            <a:extLst>
              <a:ext uri="{FF2B5EF4-FFF2-40B4-BE49-F238E27FC236}">
                <a16:creationId xmlns:a16="http://schemas.microsoft.com/office/drawing/2014/main" id="{E029BEB9-7D9B-4A6F-B787-0A6744DE856F}"/>
              </a:ext>
            </a:extLst>
          </p:cNvPr>
          <p:cNvSpPr txBox="1"/>
          <p:nvPr/>
        </p:nvSpPr>
        <p:spPr>
          <a:xfrm>
            <a:off x="321912" y="1111827"/>
            <a:ext cx="8500177" cy="4370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How to build a multi-layer network :</a:t>
            </a:r>
          </a:p>
          <a:p>
            <a:pPr marL="285750" indent="-285750">
              <a:buFontTx/>
              <a:buChar char="-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The network learning capability increases with the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number of layers &amp; neurons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 complex data will require deeper network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But be careful to avoid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overfitting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lvl="0" indent="-285750">
              <a:buFontTx/>
              <a:buChar char="-"/>
            </a:pPr>
            <a:r>
              <a:rPr lang="en-US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the training :</a:t>
            </a:r>
          </a:p>
          <a:p>
            <a:pPr marL="742950" lvl="1" indent="-285750">
              <a:buFontTx/>
              <a:buChar char="-"/>
            </a:pPr>
            <a:endParaRPr lang="en-US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sz="1600" b="1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relu</a:t>
            </a:r>
            <a:r>
              <a:rPr lang="en-US" sz="16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activation function </a:t>
            </a:r>
            <a:r>
              <a:rPr lang="en-US" sz="16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 more effective and allow the network to learn faster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sz="16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mini-batch </a:t>
            </a:r>
            <a:r>
              <a:rPr lang="en-US" sz="16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allows for a </a:t>
            </a:r>
            <a:r>
              <a:rPr lang="en-US" sz="1600" u="sng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faster and more stable </a:t>
            </a:r>
            <a:r>
              <a:rPr lang="en-US" sz="16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training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47347FC-DC3A-443D-8F19-8A76C2EBAF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3988" y="1671637"/>
            <a:ext cx="6296025" cy="1000125"/>
          </a:xfrm>
          <a:prstGeom prst="rect">
            <a:avLst/>
          </a:prstGeom>
          <a:ln w="19050"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CA740867-3124-48DC-8A50-083C1A49E295}"/>
              </a:ext>
            </a:extLst>
          </p:cNvPr>
          <p:cNvSpPr txBox="1"/>
          <p:nvPr/>
        </p:nvSpPr>
        <p:spPr>
          <a:xfrm>
            <a:off x="2927638" y="5482254"/>
            <a:ext cx="328872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https://playground.tensorflow.org/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https://cs230.stanford.edu/lecture/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ctr"/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970793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EA77BF10-4BB8-4353-BD2D-B205957521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3851" y="3263504"/>
            <a:ext cx="2868269" cy="2880000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FB072155-7193-4269-B608-E372BB9B19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120" y="3263504"/>
            <a:ext cx="2868269" cy="2880000"/>
          </a:xfrm>
          <a:prstGeom prst="rect">
            <a:avLst/>
          </a:prstGeom>
        </p:spPr>
      </p:pic>
      <p:grpSp>
        <p:nvGrpSpPr>
          <p:cNvPr id="18" name="Groupe 17">
            <a:extLst>
              <a:ext uri="{FF2B5EF4-FFF2-40B4-BE49-F238E27FC236}">
                <a16:creationId xmlns:a16="http://schemas.microsoft.com/office/drawing/2014/main" id="{36B26FE9-33B3-4E33-A4EA-B1476ECDC0D7}"/>
              </a:ext>
            </a:extLst>
          </p:cNvPr>
          <p:cNvGrpSpPr/>
          <p:nvPr/>
        </p:nvGrpSpPr>
        <p:grpSpPr>
          <a:xfrm>
            <a:off x="0" y="0"/>
            <a:ext cx="9144000" cy="792000"/>
            <a:chOff x="0" y="0"/>
            <a:chExt cx="9144000" cy="792000"/>
          </a:xfrm>
        </p:grpSpPr>
        <p:sp>
          <p:nvSpPr>
            <p:cNvPr id="19" name="Forme libre 1">
              <a:extLst>
                <a:ext uri="{FF2B5EF4-FFF2-40B4-BE49-F238E27FC236}">
                  <a16:creationId xmlns:a16="http://schemas.microsoft.com/office/drawing/2014/main" id="{FC0653B4-022D-4057-A049-1D85E68392E4}"/>
                </a:ext>
              </a:extLst>
            </p:cNvPr>
            <p:cNvSpPr/>
            <p:nvPr/>
          </p:nvSpPr>
          <p:spPr>
            <a:xfrm>
              <a:off x="0" y="0"/>
              <a:ext cx="9144000" cy="7920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DDDDDD"/>
            </a:solidFill>
            <a:ln w="19080">
              <a:solidFill>
                <a:srgbClr val="000000"/>
              </a:solidFill>
              <a:prstDash val="solid"/>
            </a:ln>
          </p:spPr>
          <p:txBody>
            <a:bodyPr wrap="none" lIns="99360" tIns="54360" rIns="99360" bIns="54360" anchor="ctr" anchorCtr="0" compatLnSpc="0">
              <a:noAutofit/>
            </a:bodyPr>
            <a:lstStyle/>
            <a:p>
              <a:pPr marL="0" marR="0" lvl="0" indent="0" algn="l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fr-FR" sz="1800" b="0" i="0" u="none" strike="noStrike" kern="1200" cap="none" spc="0" baseline="0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20" name="ZoneTexte 19">
              <a:extLst>
                <a:ext uri="{FF2B5EF4-FFF2-40B4-BE49-F238E27FC236}">
                  <a16:creationId xmlns:a16="http://schemas.microsoft.com/office/drawing/2014/main" id="{1A2F16BE-4C6A-41E0-A32B-F75376025C03}"/>
                </a:ext>
              </a:extLst>
            </p:cNvPr>
            <p:cNvSpPr txBox="1"/>
            <p:nvPr/>
          </p:nvSpPr>
          <p:spPr>
            <a:xfrm>
              <a:off x="0" y="173621"/>
              <a:ext cx="9144000" cy="50381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0000" tIns="45000" rIns="90000" bIns="45000" anchorCtr="0" compatLnSpc="0">
              <a:spAutoFit/>
            </a:bodyPr>
            <a:lstStyle/>
            <a:p>
              <a:pPr marL="0" marR="0" lvl="0" indent="0" algn="ctr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en-US" sz="2800" b="0" i="0" u="none" strike="noStrike" kern="1200" cap="none" spc="0" baseline="0" dirty="0">
                  <a:ln>
                    <a:noFill/>
                  </a:ln>
                  <a:highlight>
                    <a:scrgbClr r="0" g="0" b="0">
                      <a:alpha val="0"/>
                    </a:scrgbClr>
                  </a:highlight>
                  <a:latin typeface="arial" pitchFamily="34"/>
                  <a:ea typeface="Noto Sans CJK SC Regular" pitchFamily="2"/>
                  <a:cs typeface="FreeSans" pitchFamily="2"/>
                </a:rPr>
                <a:t>Challenge : build your own ANN to solve a problem</a:t>
              </a:r>
            </a:p>
          </p:txBody>
        </p:sp>
      </p:grpSp>
      <p:sp>
        <p:nvSpPr>
          <p:cNvPr id="60" name="ZoneTexte 59">
            <a:extLst>
              <a:ext uri="{FF2B5EF4-FFF2-40B4-BE49-F238E27FC236}">
                <a16:creationId xmlns:a16="http://schemas.microsoft.com/office/drawing/2014/main" id="{DA9145E0-FEBD-4153-AC34-E86106D5B603}"/>
              </a:ext>
            </a:extLst>
          </p:cNvPr>
          <p:cNvSpPr txBox="1"/>
          <p:nvPr/>
        </p:nvSpPr>
        <p:spPr>
          <a:xfrm>
            <a:off x="924790" y="1681325"/>
            <a:ext cx="72944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>
                <a:latin typeface="Arial" panose="020B0604020202020204" pitchFamily="34" charset="0"/>
                <a:cs typeface="Arial" panose="020B0604020202020204" pitchFamily="34" charset="0"/>
              </a:rPr>
              <a:t>Example n°3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Clusterization_not_linearly_separated_spirale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3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" name="Espace réservé du numéro de diapositive 60">
            <a:extLst>
              <a:ext uri="{FF2B5EF4-FFF2-40B4-BE49-F238E27FC236}">
                <a16:creationId xmlns:a16="http://schemas.microsoft.com/office/drawing/2014/main" id="{D4E48D8B-2ADA-4A09-A9A6-1401DB8B9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AA45CB64-B36B-4367-8B88-6F3791B72476}" type="slidenum">
              <a:rPr lang="fr-FR" smtClean="0"/>
              <a:t>63</a:t>
            </a:fld>
            <a:endParaRPr lang="fr-FR"/>
          </a:p>
        </p:txBody>
      </p:sp>
      <p:grpSp>
        <p:nvGrpSpPr>
          <p:cNvPr id="73" name="Groupe 72">
            <a:extLst>
              <a:ext uri="{FF2B5EF4-FFF2-40B4-BE49-F238E27FC236}">
                <a16:creationId xmlns:a16="http://schemas.microsoft.com/office/drawing/2014/main" id="{2C6A6A8A-6CDE-412F-8CA7-0127F9300956}"/>
              </a:ext>
            </a:extLst>
          </p:cNvPr>
          <p:cNvGrpSpPr>
            <a:grpSpLocks noChangeAspect="1"/>
          </p:cNvGrpSpPr>
          <p:nvPr/>
        </p:nvGrpSpPr>
        <p:grpSpPr>
          <a:xfrm>
            <a:off x="3336324" y="3781876"/>
            <a:ext cx="2471351" cy="1593399"/>
            <a:chOff x="2907396" y="2586266"/>
            <a:chExt cx="4725864" cy="3045769"/>
          </a:xfrm>
        </p:grpSpPr>
        <p:sp>
          <p:nvSpPr>
            <p:cNvPr id="74" name="Ellipse 73">
              <a:extLst>
                <a:ext uri="{FF2B5EF4-FFF2-40B4-BE49-F238E27FC236}">
                  <a16:creationId xmlns:a16="http://schemas.microsoft.com/office/drawing/2014/main" id="{9C2D6525-78E5-4039-B3FB-958E922973BE}"/>
                </a:ext>
              </a:extLst>
            </p:cNvPr>
            <p:cNvSpPr/>
            <p:nvPr/>
          </p:nvSpPr>
          <p:spPr>
            <a:xfrm>
              <a:off x="7169574" y="3876854"/>
              <a:ext cx="463686" cy="464593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5" name="Connecteur droit avec flèche 74">
              <a:extLst>
                <a:ext uri="{FF2B5EF4-FFF2-40B4-BE49-F238E27FC236}">
                  <a16:creationId xmlns:a16="http://schemas.microsoft.com/office/drawing/2014/main" id="{A4B4E991-A76B-41E1-82EB-3DE6B5E80E65}"/>
                </a:ext>
              </a:extLst>
            </p:cNvPr>
            <p:cNvCxnSpPr>
              <a:cxnSpLocks/>
              <a:stCxn id="95" idx="6"/>
              <a:endCxn id="91" idx="2"/>
            </p:cNvCxnSpPr>
            <p:nvPr/>
          </p:nvCxnSpPr>
          <p:spPr>
            <a:xfrm>
              <a:off x="3371082" y="3663329"/>
              <a:ext cx="1667403" cy="87601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cteur droit avec flèche 75">
              <a:extLst>
                <a:ext uri="{FF2B5EF4-FFF2-40B4-BE49-F238E27FC236}">
                  <a16:creationId xmlns:a16="http://schemas.microsoft.com/office/drawing/2014/main" id="{EA82F457-5FEE-40C0-8EF9-ADFF7ABBB22D}"/>
                </a:ext>
              </a:extLst>
            </p:cNvPr>
            <p:cNvCxnSpPr>
              <a:cxnSpLocks/>
              <a:stCxn id="95" idx="6"/>
              <a:endCxn id="92" idx="2"/>
            </p:cNvCxnSpPr>
            <p:nvPr/>
          </p:nvCxnSpPr>
          <p:spPr>
            <a:xfrm>
              <a:off x="3371082" y="3663329"/>
              <a:ext cx="1667403" cy="173641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necteur droit avec flèche 76">
              <a:extLst>
                <a:ext uri="{FF2B5EF4-FFF2-40B4-BE49-F238E27FC236}">
                  <a16:creationId xmlns:a16="http://schemas.microsoft.com/office/drawing/2014/main" id="{CA807936-B176-45DD-8A92-83FEB3232B94}"/>
                </a:ext>
              </a:extLst>
            </p:cNvPr>
            <p:cNvCxnSpPr>
              <a:cxnSpLocks/>
              <a:stCxn id="96" idx="6"/>
              <a:endCxn id="91" idx="2"/>
            </p:cNvCxnSpPr>
            <p:nvPr/>
          </p:nvCxnSpPr>
          <p:spPr>
            <a:xfrm flipV="1">
              <a:off x="3371082" y="4539347"/>
              <a:ext cx="1667403" cy="1562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necteur droit avec flèche 77">
              <a:extLst>
                <a:ext uri="{FF2B5EF4-FFF2-40B4-BE49-F238E27FC236}">
                  <a16:creationId xmlns:a16="http://schemas.microsoft.com/office/drawing/2014/main" id="{1E45AB21-27CB-4EB9-ADB3-3C405C728C70}"/>
                </a:ext>
              </a:extLst>
            </p:cNvPr>
            <p:cNvCxnSpPr>
              <a:cxnSpLocks/>
              <a:stCxn id="96" idx="6"/>
              <a:endCxn id="92" idx="2"/>
            </p:cNvCxnSpPr>
            <p:nvPr/>
          </p:nvCxnSpPr>
          <p:spPr>
            <a:xfrm>
              <a:off x="3371082" y="4554973"/>
              <a:ext cx="1667403" cy="84476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cteur droit avec flèche 78">
              <a:extLst>
                <a:ext uri="{FF2B5EF4-FFF2-40B4-BE49-F238E27FC236}">
                  <a16:creationId xmlns:a16="http://schemas.microsoft.com/office/drawing/2014/main" id="{9AEA980C-5890-4905-899D-A3508D34079E}"/>
                </a:ext>
              </a:extLst>
            </p:cNvPr>
            <p:cNvCxnSpPr>
              <a:stCxn id="91" idx="6"/>
              <a:endCxn id="74" idx="2"/>
            </p:cNvCxnSpPr>
            <p:nvPr/>
          </p:nvCxnSpPr>
          <p:spPr>
            <a:xfrm flipV="1">
              <a:off x="5502171" y="4109151"/>
              <a:ext cx="1667403" cy="43019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cteur droit avec flèche 79">
              <a:extLst>
                <a:ext uri="{FF2B5EF4-FFF2-40B4-BE49-F238E27FC236}">
                  <a16:creationId xmlns:a16="http://schemas.microsoft.com/office/drawing/2014/main" id="{D0345DA6-03FF-40E1-97F4-4BFE2D306DF8}"/>
                </a:ext>
              </a:extLst>
            </p:cNvPr>
            <p:cNvCxnSpPr>
              <a:stCxn id="92" idx="6"/>
              <a:endCxn id="74" idx="2"/>
            </p:cNvCxnSpPr>
            <p:nvPr/>
          </p:nvCxnSpPr>
          <p:spPr>
            <a:xfrm flipV="1">
              <a:off x="5502171" y="4109151"/>
              <a:ext cx="1667403" cy="129058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1" name="Groupe 80">
              <a:extLst>
                <a:ext uri="{FF2B5EF4-FFF2-40B4-BE49-F238E27FC236}">
                  <a16:creationId xmlns:a16="http://schemas.microsoft.com/office/drawing/2014/main" id="{DE49285A-4750-4E1F-AE45-A682B2266E7A}"/>
                </a:ext>
              </a:extLst>
            </p:cNvPr>
            <p:cNvGrpSpPr/>
            <p:nvPr/>
          </p:nvGrpSpPr>
          <p:grpSpPr>
            <a:xfrm>
              <a:off x="2907396" y="3431032"/>
              <a:ext cx="463686" cy="1356237"/>
              <a:chOff x="3063260" y="1980536"/>
              <a:chExt cx="463686" cy="1356237"/>
            </a:xfrm>
          </p:grpSpPr>
          <p:sp>
            <p:nvSpPr>
              <p:cNvPr id="95" name="Ellipse 94">
                <a:extLst>
                  <a:ext uri="{FF2B5EF4-FFF2-40B4-BE49-F238E27FC236}">
                    <a16:creationId xmlns:a16="http://schemas.microsoft.com/office/drawing/2014/main" id="{F2C13804-6789-4FC0-A4CE-A76DE557713F}"/>
                  </a:ext>
                </a:extLst>
              </p:cNvPr>
              <p:cNvSpPr/>
              <p:nvPr/>
            </p:nvSpPr>
            <p:spPr>
              <a:xfrm>
                <a:off x="3063260" y="1980536"/>
                <a:ext cx="463686" cy="464593"/>
              </a:xfrm>
              <a:prstGeom prst="ellips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Ellipse 95">
                <a:extLst>
                  <a:ext uri="{FF2B5EF4-FFF2-40B4-BE49-F238E27FC236}">
                    <a16:creationId xmlns:a16="http://schemas.microsoft.com/office/drawing/2014/main" id="{1C2CE880-9C42-4D63-85B5-750A40C2F203}"/>
                  </a:ext>
                </a:extLst>
              </p:cNvPr>
              <p:cNvSpPr/>
              <p:nvPr/>
            </p:nvSpPr>
            <p:spPr>
              <a:xfrm>
                <a:off x="3063260" y="2872180"/>
                <a:ext cx="463686" cy="464593"/>
              </a:xfrm>
              <a:prstGeom prst="ellips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2" name="Groupe 81">
              <a:extLst>
                <a:ext uri="{FF2B5EF4-FFF2-40B4-BE49-F238E27FC236}">
                  <a16:creationId xmlns:a16="http://schemas.microsoft.com/office/drawing/2014/main" id="{CADEA039-0C06-4191-932F-3537B6F089DB}"/>
                </a:ext>
              </a:extLst>
            </p:cNvPr>
            <p:cNvGrpSpPr/>
            <p:nvPr/>
          </p:nvGrpSpPr>
          <p:grpSpPr>
            <a:xfrm>
              <a:off x="5038485" y="2586266"/>
              <a:ext cx="463686" cy="3045769"/>
              <a:chOff x="5194349" y="1191153"/>
              <a:chExt cx="463686" cy="3045769"/>
            </a:xfrm>
          </p:grpSpPr>
          <p:sp>
            <p:nvSpPr>
              <p:cNvPr id="91" name="Ellipse 90">
                <a:extLst>
                  <a:ext uri="{FF2B5EF4-FFF2-40B4-BE49-F238E27FC236}">
                    <a16:creationId xmlns:a16="http://schemas.microsoft.com/office/drawing/2014/main" id="{90631F69-A7F5-4C43-993D-85C43CFBA191}"/>
                  </a:ext>
                </a:extLst>
              </p:cNvPr>
              <p:cNvSpPr/>
              <p:nvPr/>
            </p:nvSpPr>
            <p:spPr>
              <a:xfrm>
                <a:off x="5194349" y="2911937"/>
                <a:ext cx="463686" cy="464593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Ellipse 91">
                <a:extLst>
                  <a:ext uri="{FF2B5EF4-FFF2-40B4-BE49-F238E27FC236}">
                    <a16:creationId xmlns:a16="http://schemas.microsoft.com/office/drawing/2014/main" id="{B06F67A6-9AB3-4404-AD47-C94D0FFAF2DE}"/>
                  </a:ext>
                </a:extLst>
              </p:cNvPr>
              <p:cNvSpPr/>
              <p:nvPr/>
            </p:nvSpPr>
            <p:spPr>
              <a:xfrm>
                <a:off x="5194349" y="3772329"/>
                <a:ext cx="463686" cy="464593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Ellipse 92">
                <a:extLst>
                  <a:ext uri="{FF2B5EF4-FFF2-40B4-BE49-F238E27FC236}">
                    <a16:creationId xmlns:a16="http://schemas.microsoft.com/office/drawing/2014/main" id="{D938D034-4DC9-4D23-AA8B-FD296A6B75C4}"/>
                  </a:ext>
                </a:extLst>
              </p:cNvPr>
              <p:cNvSpPr/>
              <p:nvPr/>
            </p:nvSpPr>
            <p:spPr>
              <a:xfrm>
                <a:off x="5194349" y="1191153"/>
                <a:ext cx="463686" cy="464593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Ellipse 93">
                <a:extLst>
                  <a:ext uri="{FF2B5EF4-FFF2-40B4-BE49-F238E27FC236}">
                    <a16:creationId xmlns:a16="http://schemas.microsoft.com/office/drawing/2014/main" id="{7C3A3D55-D151-4A22-83E7-42AEAB7FA065}"/>
                  </a:ext>
                </a:extLst>
              </p:cNvPr>
              <p:cNvSpPr/>
              <p:nvPr/>
            </p:nvSpPr>
            <p:spPr>
              <a:xfrm>
                <a:off x="5194349" y="2051545"/>
                <a:ext cx="463686" cy="464593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3" name="ZoneTexte 82">
              <a:extLst>
                <a:ext uri="{FF2B5EF4-FFF2-40B4-BE49-F238E27FC236}">
                  <a16:creationId xmlns:a16="http://schemas.microsoft.com/office/drawing/2014/main" id="{F06D5DF2-008D-4871-B3C8-11062E7F1377}"/>
                </a:ext>
              </a:extLst>
            </p:cNvPr>
            <p:cNvSpPr txBox="1"/>
            <p:nvPr/>
          </p:nvSpPr>
          <p:spPr>
            <a:xfrm>
              <a:off x="2972985" y="3403148"/>
              <a:ext cx="332509" cy="5076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</a:p>
          </p:txBody>
        </p:sp>
        <p:sp>
          <p:nvSpPr>
            <p:cNvPr id="84" name="ZoneTexte 83">
              <a:extLst>
                <a:ext uri="{FF2B5EF4-FFF2-40B4-BE49-F238E27FC236}">
                  <a16:creationId xmlns:a16="http://schemas.microsoft.com/office/drawing/2014/main" id="{13ABF663-E069-4076-ACE9-A521E5C5C17A}"/>
                </a:ext>
              </a:extLst>
            </p:cNvPr>
            <p:cNvSpPr txBox="1"/>
            <p:nvPr/>
          </p:nvSpPr>
          <p:spPr>
            <a:xfrm>
              <a:off x="2972985" y="4321206"/>
              <a:ext cx="332510" cy="507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Y</a:t>
              </a:r>
            </a:p>
          </p:txBody>
        </p:sp>
        <p:cxnSp>
          <p:nvCxnSpPr>
            <p:cNvPr id="85" name="Connecteur droit avec flèche 84">
              <a:extLst>
                <a:ext uri="{FF2B5EF4-FFF2-40B4-BE49-F238E27FC236}">
                  <a16:creationId xmlns:a16="http://schemas.microsoft.com/office/drawing/2014/main" id="{7B04F8AD-C60A-4EFA-BB05-50BB2E9DA59A}"/>
                </a:ext>
              </a:extLst>
            </p:cNvPr>
            <p:cNvCxnSpPr>
              <a:stCxn id="95" idx="6"/>
              <a:endCxn id="94" idx="2"/>
            </p:cNvCxnSpPr>
            <p:nvPr/>
          </p:nvCxnSpPr>
          <p:spPr>
            <a:xfrm>
              <a:off x="3371082" y="3663329"/>
              <a:ext cx="1667403" cy="1562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necteur droit avec flèche 85">
              <a:extLst>
                <a:ext uri="{FF2B5EF4-FFF2-40B4-BE49-F238E27FC236}">
                  <a16:creationId xmlns:a16="http://schemas.microsoft.com/office/drawing/2014/main" id="{2D334E63-B491-4273-877D-A19405953F86}"/>
                </a:ext>
              </a:extLst>
            </p:cNvPr>
            <p:cNvCxnSpPr>
              <a:cxnSpLocks/>
              <a:stCxn id="95" idx="6"/>
              <a:endCxn id="93" idx="2"/>
            </p:cNvCxnSpPr>
            <p:nvPr/>
          </p:nvCxnSpPr>
          <p:spPr>
            <a:xfrm flipV="1">
              <a:off x="3371082" y="2818563"/>
              <a:ext cx="1667403" cy="84476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necteur droit avec flèche 86">
              <a:extLst>
                <a:ext uri="{FF2B5EF4-FFF2-40B4-BE49-F238E27FC236}">
                  <a16:creationId xmlns:a16="http://schemas.microsoft.com/office/drawing/2014/main" id="{C349C32F-8F61-4C7C-9661-F22B78D644C0}"/>
                </a:ext>
              </a:extLst>
            </p:cNvPr>
            <p:cNvCxnSpPr>
              <a:stCxn id="96" idx="6"/>
              <a:endCxn id="93" idx="2"/>
            </p:cNvCxnSpPr>
            <p:nvPr/>
          </p:nvCxnSpPr>
          <p:spPr>
            <a:xfrm flipV="1">
              <a:off x="3371082" y="2818563"/>
              <a:ext cx="1667403" cy="173641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cteur droit avec flèche 87">
              <a:extLst>
                <a:ext uri="{FF2B5EF4-FFF2-40B4-BE49-F238E27FC236}">
                  <a16:creationId xmlns:a16="http://schemas.microsoft.com/office/drawing/2014/main" id="{3DD69478-E49A-415E-A9A6-30950251357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71082" y="3661817"/>
              <a:ext cx="1667403" cy="87601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cteur droit avec flèche 88">
              <a:extLst>
                <a:ext uri="{FF2B5EF4-FFF2-40B4-BE49-F238E27FC236}">
                  <a16:creationId xmlns:a16="http://schemas.microsoft.com/office/drawing/2014/main" id="{E3B8CDFE-C548-4EA7-BE50-8D1A2205AF3F}"/>
                </a:ext>
              </a:extLst>
            </p:cNvPr>
            <p:cNvCxnSpPr>
              <a:stCxn id="93" idx="6"/>
              <a:endCxn id="74" idx="2"/>
            </p:cNvCxnSpPr>
            <p:nvPr/>
          </p:nvCxnSpPr>
          <p:spPr>
            <a:xfrm>
              <a:off x="5502171" y="2818563"/>
              <a:ext cx="1667403" cy="129058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cteur droit avec flèche 89">
              <a:extLst>
                <a:ext uri="{FF2B5EF4-FFF2-40B4-BE49-F238E27FC236}">
                  <a16:creationId xmlns:a16="http://schemas.microsoft.com/office/drawing/2014/main" id="{E366287E-942D-4664-B837-8D330BD4B4C8}"/>
                </a:ext>
              </a:extLst>
            </p:cNvPr>
            <p:cNvCxnSpPr>
              <a:stCxn id="94" idx="6"/>
              <a:endCxn id="74" idx="2"/>
            </p:cNvCxnSpPr>
            <p:nvPr/>
          </p:nvCxnSpPr>
          <p:spPr>
            <a:xfrm>
              <a:off x="5502171" y="3678955"/>
              <a:ext cx="1667403" cy="43019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0125342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:a16="http://schemas.microsoft.com/office/drawing/2014/main" id="{54D965D7-65D5-453D-B217-CF762C05B0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844" y="4688030"/>
            <a:ext cx="2276571" cy="2160000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1FB99947-DBD6-4EA9-80C6-CB076AF278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5CB64-B36B-4367-8B88-6F3791B72476}" type="slidenum">
              <a:rPr lang="fr-FR" smtClean="0"/>
              <a:t>64</a:t>
            </a:fld>
            <a:endParaRPr lang="fr-FR"/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E2FC7BA3-80DC-44FC-8487-9DF2304ECFD1}"/>
              </a:ext>
            </a:extLst>
          </p:cNvPr>
          <p:cNvGrpSpPr/>
          <p:nvPr/>
        </p:nvGrpSpPr>
        <p:grpSpPr>
          <a:xfrm>
            <a:off x="0" y="0"/>
            <a:ext cx="9144000" cy="792000"/>
            <a:chOff x="0" y="0"/>
            <a:chExt cx="9144000" cy="792000"/>
          </a:xfrm>
        </p:grpSpPr>
        <p:sp>
          <p:nvSpPr>
            <p:cNvPr id="4" name="Forme libre 1">
              <a:extLst>
                <a:ext uri="{FF2B5EF4-FFF2-40B4-BE49-F238E27FC236}">
                  <a16:creationId xmlns:a16="http://schemas.microsoft.com/office/drawing/2014/main" id="{81DE3947-ED14-4A04-A4C0-FB4893EAF5A1}"/>
                </a:ext>
              </a:extLst>
            </p:cNvPr>
            <p:cNvSpPr/>
            <p:nvPr/>
          </p:nvSpPr>
          <p:spPr>
            <a:xfrm>
              <a:off x="0" y="0"/>
              <a:ext cx="9144000" cy="7920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DDDDDD"/>
            </a:solidFill>
            <a:ln w="19080">
              <a:solidFill>
                <a:srgbClr val="000000"/>
              </a:solidFill>
              <a:prstDash val="solid"/>
            </a:ln>
          </p:spPr>
          <p:txBody>
            <a:bodyPr wrap="none" lIns="99360" tIns="54360" rIns="99360" bIns="54360" anchor="ctr" anchorCtr="0" compatLnSpc="0">
              <a:noAutofit/>
            </a:bodyPr>
            <a:lstStyle/>
            <a:p>
              <a:pPr marL="0" marR="0" lvl="0" indent="0" algn="l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fr-FR" sz="1800" b="0" i="0" u="none" strike="noStrike" kern="1200" cap="none" spc="0" baseline="0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5" name="ZoneTexte 4">
              <a:extLst>
                <a:ext uri="{FF2B5EF4-FFF2-40B4-BE49-F238E27FC236}">
                  <a16:creationId xmlns:a16="http://schemas.microsoft.com/office/drawing/2014/main" id="{8F5BC078-FE0C-44FC-8A18-1DA0DE86A598}"/>
                </a:ext>
              </a:extLst>
            </p:cNvPr>
            <p:cNvSpPr txBox="1"/>
            <p:nvPr/>
          </p:nvSpPr>
          <p:spPr>
            <a:xfrm>
              <a:off x="0" y="173621"/>
              <a:ext cx="9144000" cy="50381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0000" tIns="45000" rIns="90000" bIns="45000" anchorCtr="0" compatLnSpc="0">
              <a:spAutoFit/>
            </a:bodyPr>
            <a:lstStyle/>
            <a:p>
              <a:pPr marL="0" marR="0" lvl="0" indent="0" algn="ctr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en-US" sz="2800" b="0" i="0" u="none" strike="noStrike" kern="1200" cap="none" spc="0" baseline="0" dirty="0">
                  <a:ln>
                    <a:noFill/>
                  </a:ln>
                  <a:highlight>
                    <a:scrgbClr r="0" g="0" b="0">
                      <a:alpha val="0"/>
                    </a:scrgbClr>
                  </a:highlight>
                  <a:latin typeface="arial" pitchFamily="34"/>
                  <a:ea typeface="Noto Sans CJK SC Regular" pitchFamily="2"/>
                  <a:cs typeface="FreeSans" pitchFamily="2"/>
                </a:rPr>
                <a:t>Number of neurons vs. fitting capacity </a:t>
              </a:r>
            </a:p>
          </p:txBody>
        </p:sp>
      </p:grpSp>
      <p:pic>
        <p:nvPicPr>
          <p:cNvPr id="16" name="Image 15">
            <a:extLst>
              <a:ext uri="{FF2B5EF4-FFF2-40B4-BE49-F238E27FC236}">
                <a16:creationId xmlns:a16="http://schemas.microsoft.com/office/drawing/2014/main" id="{84E481FD-7B43-4232-8A7A-81AD7FFE3F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3715" y="4698190"/>
            <a:ext cx="2276571" cy="2160000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1A878260-3C33-4DD2-8CA6-50ED52F2E0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71429" y="801872"/>
            <a:ext cx="2201143" cy="2160000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C3840EFE-0A7E-4683-B497-9FB55FF514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57950" y="4687142"/>
            <a:ext cx="2276571" cy="2160000"/>
          </a:xfrm>
          <a:prstGeom prst="rect">
            <a:avLst/>
          </a:prstGeom>
        </p:spPr>
      </p:pic>
      <p:sp>
        <p:nvSpPr>
          <p:cNvPr id="22" name="ZoneTexte 21">
            <a:extLst>
              <a:ext uri="{FF2B5EF4-FFF2-40B4-BE49-F238E27FC236}">
                <a16:creationId xmlns:a16="http://schemas.microsoft.com/office/drawing/2014/main" id="{3B9AEF94-2FBE-44E7-8345-004A93936DFD}"/>
              </a:ext>
            </a:extLst>
          </p:cNvPr>
          <p:cNvSpPr txBox="1"/>
          <p:nvPr/>
        </p:nvSpPr>
        <p:spPr>
          <a:xfrm>
            <a:off x="722545" y="4399564"/>
            <a:ext cx="1865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Underfitting</a:t>
            </a:r>
          </a:p>
        </p:txBody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id="{027FCA78-78C9-4622-B311-8FC73A05E08E}"/>
              </a:ext>
            </a:extLst>
          </p:cNvPr>
          <p:cNvGrpSpPr/>
          <p:nvPr/>
        </p:nvGrpSpPr>
        <p:grpSpPr>
          <a:xfrm>
            <a:off x="817160" y="3363433"/>
            <a:ext cx="1116715" cy="720000"/>
            <a:chOff x="821723" y="3636404"/>
            <a:chExt cx="1116715" cy="720000"/>
          </a:xfrm>
        </p:grpSpPr>
        <p:sp>
          <p:nvSpPr>
            <p:cNvPr id="32" name="Ellipse 31">
              <a:extLst>
                <a:ext uri="{FF2B5EF4-FFF2-40B4-BE49-F238E27FC236}">
                  <a16:creationId xmlns:a16="http://schemas.microsoft.com/office/drawing/2014/main" id="{6B5C5F13-CFD6-4D88-AF8E-D89F7A0F124B}"/>
                </a:ext>
              </a:extLst>
            </p:cNvPr>
            <p:cNvSpPr/>
            <p:nvPr/>
          </p:nvSpPr>
          <p:spPr>
            <a:xfrm>
              <a:off x="1828870" y="3941491"/>
              <a:ext cx="109568" cy="109827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" name="Connecteur droit avec flèche 32">
              <a:extLst>
                <a:ext uri="{FF2B5EF4-FFF2-40B4-BE49-F238E27FC236}">
                  <a16:creationId xmlns:a16="http://schemas.microsoft.com/office/drawing/2014/main" id="{5BF9BEE2-A2D1-47E0-9CC8-CD453562D536}"/>
                </a:ext>
              </a:extLst>
            </p:cNvPr>
            <p:cNvCxnSpPr>
              <a:cxnSpLocks/>
              <a:stCxn id="71" idx="6"/>
              <a:endCxn id="64" idx="2"/>
            </p:cNvCxnSpPr>
            <p:nvPr/>
          </p:nvCxnSpPr>
          <p:spPr>
            <a:xfrm>
              <a:off x="931291" y="3891015"/>
              <a:ext cx="394005" cy="20708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cteur droit avec flèche 33">
              <a:extLst>
                <a:ext uri="{FF2B5EF4-FFF2-40B4-BE49-F238E27FC236}">
                  <a16:creationId xmlns:a16="http://schemas.microsoft.com/office/drawing/2014/main" id="{0168813C-95B9-4734-90B6-91D349DD916C}"/>
                </a:ext>
              </a:extLst>
            </p:cNvPr>
            <p:cNvCxnSpPr>
              <a:cxnSpLocks/>
              <a:stCxn id="71" idx="6"/>
              <a:endCxn id="65" idx="2"/>
            </p:cNvCxnSpPr>
            <p:nvPr/>
          </p:nvCxnSpPr>
          <p:spPr>
            <a:xfrm>
              <a:off x="931291" y="3891015"/>
              <a:ext cx="394005" cy="41047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cteur droit avec flèche 34">
              <a:extLst>
                <a:ext uri="{FF2B5EF4-FFF2-40B4-BE49-F238E27FC236}">
                  <a16:creationId xmlns:a16="http://schemas.microsoft.com/office/drawing/2014/main" id="{FF1530D9-2D19-47BC-8825-4F30F155F27C}"/>
                </a:ext>
              </a:extLst>
            </p:cNvPr>
            <p:cNvCxnSpPr>
              <a:cxnSpLocks/>
              <a:stCxn id="72" idx="6"/>
              <a:endCxn id="64" idx="2"/>
            </p:cNvCxnSpPr>
            <p:nvPr/>
          </p:nvCxnSpPr>
          <p:spPr>
            <a:xfrm flipV="1">
              <a:off x="931291" y="4098100"/>
              <a:ext cx="394005" cy="369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cteur droit avec flèche 35">
              <a:extLst>
                <a:ext uri="{FF2B5EF4-FFF2-40B4-BE49-F238E27FC236}">
                  <a16:creationId xmlns:a16="http://schemas.microsoft.com/office/drawing/2014/main" id="{F24B6125-EB65-401C-AEA4-FB195B1C8E98}"/>
                </a:ext>
              </a:extLst>
            </p:cNvPr>
            <p:cNvCxnSpPr>
              <a:cxnSpLocks/>
              <a:stCxn id="72" idx="6"/>
              <a:endCxn id="65" idx="2"/>
            </p:cNvCxnSpPr>
            <p:nvPr/>
          </p:nvCxnSpPr>
          <p:spPr>
            <a:xfrm>
              <a:off x="931291" y="4101794"/>
              <a:ext cx="394005" cy="19969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cteur droit avec flèche 36">
              <a:extLst>
                <a:ext uri="{FF2B5EF4-FFF2-40B4-BE49-F238E27FC236}">
                  <a16:creationId xmlns:a16="http://schemas.microsoft.com/office/drawing/2014/main" id="{D7D7F5FA-55C0-430B-9C49-23A3B3CB676E}"/>
                </a:ext>
              </a:extLst>
            </p:cNvPr>
            <p:cNvCxnSpPr>
              <a:stCxn id="64" idx="6"/>
              <a:endCxn id="32" idx="2"/>
            </p:cNvCxnSpPr>
            <p:nvPr/>
          </p:nvCxnSpPr>
          <p:spPr>
            <a:xfrm flipV="1">
              <a:off x="1434865" y="3996404"/>
              <a:ext cx="394005" cy="10169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cteur droit avec flèche 37">
              <a:extLst>
                <a:ext uri="{FF2B5EF4-FFF2-40B4-BE49-F238E27FC236}">
                  <a16:creationId xmlns:a16="http://schemas.microsoft.com/office/drawing/2014/main" id="{4A376D28-F2B0-405C-934B-F78771C5262D}"/>
                </a:ext>
              </a:extLst>
            </p:cNvPr>
            <p:cNvCxnSpPr>
              <a:stCxn id="65" idx="6"/>
              <a:endCxn id="32" idx="2"/>
            </p:cNvCxnSpPr>
            <p:nvPr/>
          </p:nvCxnSpPr>
          <p:spPr>
            <a:xfrm flipV="1">
              <a:off x="1434865" y="3996404"/>
              <a:ext cx="394005" cy="30508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Ellipse 70">
              <a:extLst>
                <a:ext uri="{FF2B5EF4-FFF2-40B4-BE49-F238E27FC236}">
                  <a16:creationId xmlns:a16="http://schemas.microsoft.com/office/drawing/2014/main" id="{AF6072CB-1AF1-42B1-9E17-86A98CAEAD46}"/>
                </a:ext>
              </a:extLst>
            </p:cNvPr>
            <p:cNvSpPr/>
            <p:nvPr/>
          </p:nvSpPr>
          <p:spPr>
            <a:xfrm>
              <a:off x="821723" y="3836101"/>
              <a:ext cx="109568" cy="109827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Ellipse 71">
              <a:extLst>
                <a:ext uri="{FF2B5EF4-FFF2-40B4-BE49-F238E27FC236}">
                  <a16:creationId xmlns:a16="http://schemas.microsoft.com/office/drawing/2014/main" id="{83CB9C1F-EED1-4F34-89F6-FDB2B29855F0}"/>
                </a:ext>
              </a:extLst>
            </p:cNvPr>
            <p:cNvSpPr/>
            <p:nvPr/>
          </p:nvSpPr>
          <p:spPr>
            <a:xfrm>
              <a:off x="821723" y="4046880"/>
              <a:ext cx="109568" cy="109827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Ellipse 63">
              <a:extLst>
                <a:ext uri="{FF2B5EF4-FFF2-40B4-BE49-F238E27FC236}">
                  <a16:creationId xmlns:a16="http://schemas.microsoft.com/office/drawing/2014/main" id="{3FEA2B2F-D974-483F-BC0B-959EEE9BB1B0}"/>
                </a:ext>
              </a:extLst>
            </p:cNvPr>
            <p:cNvSpPr/>
            <p:nvPr/>
          </p:nvSpPr>
          <p:spPr>
            <a:xfrm>
              <a:off x="1325296" y="4043186"/>
              <a:ext cx="109568" cy="10982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Ellipse 64">
              <a:extLst>
                <a:ext uri="{FF2B5EF4-FFF2-40B4-BE49-F238E27FC236}">
                  <a16:creationId xmlns:a16="http://schemas.microsoft.com/office/drawing/2014/main" id="{6EBADC7B-40A6-4733-982A-10C1F1095B38}"/>
                </a:ext>
              </a:extLst>
            </p:cNvPr>
            <p:cNvSpPr/>
            <p:nvPr/>
          </p:nvSpPr>
          <p:spPr>
            <a:xfrm>
              <a:off x="1325296" y="4246577"/>
              <a:ext cx="109568" cy="10982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Ellipse 66">
              <a:extLst>
                <a:ext uri="{FF2B5EF4-FFF2-40B4-BE49-F238E27FC236}">
                  <a16:creationId xmlns:a16="http://schemas.microsoft.com/office/drawing/2014/main" id="{B0887570-78C2-405C-80AA-A98D5A91CE71}"/>
                </a:ext>
              </a:extLst>
            </p:cNvPr>
            <p:cNvSpPr/>
            <p:nvPr/>
          </p:nvSpPr>
          <p:spPr>
            <a:xfrm>
              <a:off x="1325296" y="3636404"/>
              <a:ext cx="109568" cy="10982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Ellipse 68">
              <a:extLst>
                <a:ext uri="{FF2B5EF4-FFF2-40B4-BE49-F238E27FC236}">
                  <a16:creationId xmlns:a16="http://schemas.microsoft.com/office/drawing/2014/main" id="{E9888F08-9859-43D7-88DA-C9B974A37E3C}"/>
                </a:ext>
              </a:extLst>
            </p:cNvPr>
            <p:cNvSpPr/>
            <p:nvPr/>
          </p:nvSpPr>
          <p:spPr>
            <a:xfrm>
              <a:off x="1325296" y="3839795"/>
              <a:ext cx="109568" cy="10982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6" name="Connecteur droit avec flèche 55">
              <a:extLst>
                <a:ext uri="{FF2B5EF4-FFF2-40B4-BE49-F238E27FC236}">
                  <a16:creationId xmlns:a16="http://schemas.microsoft.com/office/drawing/2014/main" id="{BB98F082-108B-421C-9814-A120760029B6}"/>
                </a:ext>
              </a:extLst>
            </p:cNvPr>
            <p:cNvCxnSpPr>
              <a:stCxn id="71" idx="6"/>
              <a:endCxn id="69" idx="2"/>
            </p:cNvCxnSpPr>
            <p:nvPr/>
          </p:nvCxnSpPr>
          <p:spPr>
            <a:xfrm>
              <a:off x="931291" y="3891015"/>
              <a:ext cx="394005" cy="369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cteur droit avec flèche 56">
              <a:extLst>
                <a:ext uri="{FF2B5EF4-FFF2-40B4-BE49-F238E27FC236}">
                  <a16:creationId xmlns:a16="http://schemas.microsoft.com/office/drawing/2014/main" id="{49B71985-5933-4A00-A0FA-74FD42A50DEF}"/>
                </a:ext>
              </a:extLst>
            </p:cNvPr>
            <p:cNvCxnSpPr>
              <a:cxnSpLocks/>
              <a:stCxn id="71" idx="6"/>
              <a:endCxn id="67" idx="2"/>
            </p:cNvCxnSpPr>
            <p:nvPr/>
          </p:nvCxnSpPr>
          <p:spPr>
            <a:xfrm flipV="1">
              <a:off x="931291" y="3691318"/>
              <a:ext cx="394005" cy="19969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cteur droit avec flèche 57">
              <a:extLst>
                <a:ext uri="{FF2B5EF4-FFF2-40B4-BE49-F238E27FC236}">
                  <a16:creationId xmlns:a16="http://schemas.microsoft.com/office/drawing/2014/main" id="{761A19C3-606E-4FF9-B2FD-9277E452FC19}"/>
                </a:ext>
              </a:extLst>
            </p:cNvPr>
            <p:cNvCxnSpPr>
              <a:stCxn id="72" idx="6"/>
              <a:endCxn id="67" idx="2"/>
            </p:cNvCxnSpPr>
            <p:nvPr/>
          </p:nvCxnSpPr>
          <p:spPr>
            <a:xfrm flipV="1">
              <a:off x="931291" y="3691318"/>
              <a:ext cx="394005" cy="41047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cteur droit avec flèche 60">
              <a:extLst>
                <a:ext uri="{FF2B5EF4-FFF2-40B4-BE49-F238E27FC236}">
                  <a16:creationId xmlns:a16="http://schemas.microsoft.com/office/drawing/2014/main" id="{E962A717-01F9-44AE-AEEF-A64C56EE016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1291" y="3890657"/>
              <a:ext cx="394005" cy="20708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cteur droit avec flèche 61">
              <a:extLst>
                <a:ext uri="{FF2B5EF4-FFF2-40B4-BE49-F238E27FC236}">
                  <a16:creationId xmlns:a16="http://schemas.microsoft.com/office/drawing/2014/main" id="{739BE94D-5D05-40AC-9FEC-E14DBF100C2B}"/>
                </a:ext>
              </a:extLst>
            </p:cNvPr>
            <p:cNvCxnSpPr>
              <a:stCxn id="67" idx="6"/>
              <a:endCxn id="32" idx="2"/>
            </p:cNvCxnSpPr>
            <p:nvPr/>
          </p:nvCxnSpPr>
          <p:spPr>
            <a:xfrm>
              <a:off x="1434865" y="3691318"/>
              <a:ext cx="394005" cy="30508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cteur droit avec flèche 62">
              <a:extLst>
                <a:ext uri="{FF2B5EF4-FFF2-40B4-BE49-F238E27FC236}">
                  <a16:creationId xmlns:a16="http://schemas.microsoft.com/office/drawing/2014/main" id="{105ACA37-40B3-4A7E-B6E3-71EF439C5A9A}"/>
                </a:ext>
              </a:extLst>
            </p:cNvPr>
            <p:cNvCxnSpPr>
              <a:stCxn id="69" idx="6"/>
              <a:endCxn id="32" idx="2"/>
            </p:cNvCxnSpPr>
            <p:nvPr/>
          </p:nvCxnSpPr>
          <p:spPr>
            <a:xfrm>
              <a:off x="1434865" y="3894709"/>
              <a:ext cx="394005" cy="10169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ZoneTexte 23">
            <a:extLst>
              <a:ext uri="{FF2B5EF4-FFF2-40B4-BE49-F238E27FC236}">
                <a16:creationId xmlns:a16="http://schemas.microsoft.com/office/drawing/2014/main" id="{426B1EE2-F988-4714-8BE1-1C8EEF11D7A8}"/>
              </a:ext>
            </a:extLst>
          </p:cNvPr>
          <p:cNvSpPr txBox="1"/>
          <p:nvPr/>
        </p:nvSpPr>
        <p:spPr>
          <a:xfrm>
            <a:off x="1890425" y="3538767"/>
            <a:ext cx="602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(17)</a:t>
            </a:r>
          </a:p>
        </p:txBody>
      </p:sp>
      <p:sp>
        <p:nvSpPr>
          <p:cNvPr id="204" name="ZoneTexte 203">
            <a:extLst>
              <a:ext uri="{FF2B5EF4-FFF2-40B4-BE49-F238E27FC236}">
                <a16:creationId xmlns:a16="http://schemas.microsoft.com/office/drawing/2014/main" id="{1000E1E1-0156-4D77-A768-F05D508DE9BE}"/>
              </a:ext>
            </a:extLst>
          </p:cNvPr>
          <p:cNvSpPr txBox="1"/>
          <p:nvPr/>
        </p:nvSpPr>
        <p:spPr>
          <a:xfrm>
            <a:off x="3639416" y="4399564"/>
            <a:ext cx="1865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Optimized</a:t>
            </a:r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7D4B670D-FA42-4E67-B5ED-432DC516F6C8}"/>
              </a:ext>
            </a:extLst>
          </p:cNvPr>
          <p:cNvGrpSpPr/>
          <p:nvPr/>
        </p:nvGrpSpPr>
        <p:grpSpPr>
          <a:xfrm>
            <a:off x="6697740" y="2998088"/>
            <a:ext cx="1796991" cy="1440000"/>
            <a:chOff x="6697740" y="2998088"/>
            <a:chExt cx="1796991" cy="1440000"/>
          </a:xfrm>
        </p:grpSpPr>
        <p:sp>
          <p:nvSpPr>
            <p:cNvPr id="206" name="Ellipse 205">
              <a:extLst>
                <a:ext uri="{FF2B5EF4-FFF2-40B4-BE49-F238E27FC236}">
                  <a16:creationId xmlns:a16="http://schemas.microsoft.com/office/drawing/2014/main" id="{0CBC9CB6-DF60-42AF-A925-81E3CCFA8895}"/>
                </a:ext>
              </a:extLst>
            </p:cNvPr>
            <p:cNvSpPr/>
            <p:nvPr/>
          </p:nvSpPr>
          <p:spPr>
            <a:xfrm>
              <a:off x="7663354" y="3675465"/>
              <a:ext cx="85045" cy="85246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7" name="Connecteur droit avec flèche 206">
              <a:extLst>
                <a:ext uri="{FF2B5EF4-FFF2-40B4-BE49-F238E27FC236}">
                  <a16:creationId xmlns:a16="http://schemas.microsoft.com/office/drawing/2014/main" id="{E0C86A49-3AC4-47AD-A5B7-6E7F19D21ECB}"/>
                </a:ext>
              </a:extLst>
            </p:cNvPr>
            <p:cNvCxnSpPr>
              <a:cxnSpLocks/>
              <a:stCxn id="340" idx="6"/>
              <a:endCxn id="330" idx="2"/>
            </p:cNvCxnSpPr>
            <p:nvPr/>
          </p:nvCxnSpPr>
          <p:spPr>
            <a:xfrm>
              <a:off x="6782785" y="3636287"/>
              <a:ext cx="236827" cy="3075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cteur droit avec flèche 207">
              <a:extLst>
                <a:ext uri="{FF2B5EF4-FFF2-40B4-BE49-F238E27FC236}">
                  <a16:creationId xmlns:a16="http://schemas.microsoft.com/office/drawing/2014/main" id="{EA4DF55D-AA51-47A7-966C-D026F70DE994}"/>
                </a:ext>
              </a:extLst>
            </p:cNvPr>
            <p:cNvCxnSpPr>
              <a:cxnSpLocks/>
              <a:stCxn id="340" idx="6"/>
              <a:endCxn id="331" idx="2"/>
            </p:cNvCxnSpPr>
            <p:nvPr/>
          </p:nvCxnSpPr>
          <p:spPr>
            <a:xfrm>
              <a:off x="6782785" y="3636287"/>
              <a:ext cx="236827" cy="45809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cteur droit avec flèche 208">
              <a:extLst>
                <a:ext uri="{FF2B5EF4-FFF2-40B4-BE49-F238E27FC236}">
                  <a16:creationId xmlns:a16="http://schemas.microsoft.com/office/drawing/2014/main" id="{14358AB5-8972-4EBF-B9AA-D9198FCA1A9A}"/>
                </a:ext>
              </a:extLst>
            </p:cNvPr>
            <p:cNvCxnSpPr>
              <a:cxnSpLocks/>
              <a:stCxn id="341" idx="6"/>
              <a:endCxn id="330" idx="2"/>
            </p:cNvCxnSpPr>
            <p:nvPr/>
          </p:nvCxnSpPr>
          <p:spPr>
            <a:xfrm>
              <a:off x="6782785" y="3799889"/>
              <a:ext cx="236827" cy="14397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cteur droit avec flèche 209">
              <a:extLst>
                <a:ext uri="{FF2B5EF4-FFF2-40B4-BE49-F238E27FC236}">
                  <a16:creationId xmlns:a16="http://schemas.microsoft.com/office/drawing/2014/main" id="{4DDC14C6-329B-46FE-9BD8-51EC109CC306}"/>
                </a:ext>
              </a:extLst>
            </p:cNvPr>
            <p:cNvCxnSpPr>
              <a:cxnSpLocks/>
              <a:stCxn id="341" idx="6"/>
              <a:endCxn id="331" idx="2"/>
            </p:cNvCxnSpPr>
            <p:nvPr/>
          </p:nvCxnSpPr>
          <p:spPr>
            <a:xfrm>
              <a:off x="6782785" y="3799889"/>
              <a:ext cx="236827" cy="29449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11" name="Groupe 210">
              <a:extLst>
                <a:ext uri="{FF2B5EF4-FFF2-40B4-BE49-F238E27FC236}">
                  <a16:creationId xmlns:a16="http://schemas.microsoft.com/office/drawing/2014/main" id="{FA16A926-2CB2-4BE3-BB5F-8B6A2227D1E6}"/>
                </a:ext>
              </a:extLst>
            </p:cNvPr>
            <p:cNvGrpSpPr/>
            <p:nvPr/>
          </p:nvGrpSpPr>
          <p:grpSpPr>
            <a:xfrm>
              <a:off x="6697740" y="3593664"/>
              <a:ext cx="85045" cy="248848"/>
              <a:chOff x="416478" y="2568191"/>
              <a:chExt cx="547840" cy="1603030"/>
            </a:xfrm>
          </p:grpSpPr>
          <p:sp>
            <p:nvSpPr>
              <p:cNvPr id="340" name="Ellipse 339">
                <a:extLst>
                  <a:ext uri="{FF2B5EF4-FFF2-40B4-BE49-F238E27FC236}">
                    <a16:creationId xmlns:a16="http://schemas.microsoft.com/office/drawing/2014/main" id="{B2BA92C4-0E30-4DF9-8EA3-D3BBCD29E4D4}"/>
                  </a:ext>
                </a:extLst>
              </p:cNvPr>
              <p:cNvSpPr/>
              <p:nvPr/>
            </p:nvSpPr>
            <p:spPr>
              <a:xfrm>
                <a:off x="416478" y="2568191"/>
                <a:ext cx="547840" cy="549135"/>
              </a:xfrm>
              <a:prstGeom prst="ellips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1" name="Ellipse 340">
                <a:extLst>
                  <a:ext uri="{FF2B5EF4-FFF2-40B4-BE49-F238E27FC236}">
                    <a16:creationId xmlns:a16="http://schemas.microsoft.com/office/drawing/2014/main" id="{C9210A9E-880E-4026-88D4-3CFF1D580A10}"/>
                  </a:ext>
                </a:extLst>
              </p:cNvPr>
              <p:cNvSpPr/>
              <p:nvPr/>
            </p:nvSpPr>
            <p:spPr>
              <a:xfrm>
                <a:off x="416478" y="3622086"/>
                <a:ext cx="547840" cy="549135"/>
              </a:xfrm>
              <a:prstGeom prst="ellips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212" name="Connecteur droit avec flèche 211">
              <a:extLst>
                <a:ext uri="{FF2B5EF4-FFF2-40B4-BE49-F238E27FC236}">
                  <a16:creationId xmlns:a16="http://schemas.microsoft.com/office/drawing/2014/main" id="{0EB29C10-9BD8-4CA2-A358-9747929B3204}"/>
                </a:ext>
              </a:extLst>
            </p:cNvPr>
            <p:cNvCxnSpPr>
              <a:stCxn id="340" idx="6"/>
              <a:endCxn id="333" idx="2"/>
            </p:cNvCxnSpPr>
            <p:nvPr/>
          </p:nvCxnSpPr>
          <p:spPr>
            <a:xfrm>
              <a:off x="6782785" y="3636287"/>
              <a:ext cx="236827" cy="15706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cteur droit avec flèche 212">
              <a:extLst>
                <a:ext uri="{FF2B5EF4-FFF2-40B4-BE49-F238E27FC236}">
                  <a16:creationId xmlns:a16="http://schemas.microsoft.com/office/drawing/2014/main" id="{25396311-E1E8-4950-91D4-87115BD4428C}"/>
                </a:ext>
              </a:extLst>
            </p:cNvPr>
            <p:cNvCxnSpPr>
              <a:cxnSpLocks/>
              <a:stCxn id="340" idx="6"/>
              <a:endCxn id="332" idx="2"/>
            </p:cNvCxnSpPr>
            <p:nvPr/>
          </p:nvCxnSpPr>
          <p:spPr>
            <a:xfrm>
              <a:off x="6782785" y="3636287"/>
              <a:ext cx="236827" cy="654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cteur droit avec flèche 213">
              <a:extLst>
                <a:ext uri="{FF2B5EF4-FFF2-40B4-BE49-F238E27FC236}">
                  <a16:creationId xmlns:a16="http://schemas.microsoft.com/office/drawing/2014/main" id="{08E68B10-74D1-412D-AEFC-8D9ED8438F5D}"/>
                </a:ext>
              </a:extLst>
            </p:cNvPr>
            <p:cNvCxnSpPr>
              <a:cxnSpLocks/>
              <a:stCxn id="341" idx="6"/>
            </p:cNvCxnSpPr>
            <p:nvPr/>
          </p:nvCxnSpPr>
          <p:spPr>
            <a:xfrm flipV="1">
              <a:off x="6782785" y="3645172"/>
              <a:ext cx="232216" cy="15471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cteur droit avec flèche 214">
              <a:extLst>
                <a:ext uri="{FF2B5EF4-FFF2-40B4-BE49-F238E27FC236}">
                  <a16:creationId xmlns:a16="http://schemas.microsoft.com/office/drawing/2014/main" id="{7BA34773-9520-4441-999B-CFC54DEC6AB1}"/>
                </a:ext>
              </a:extLst>
            </p:cNvPr>
            <p:cNvCxnSpPr>
              <a:cxnSpLocks/>
              <a:stCxn id="341" idx="6"/>
            </p:cNvCxnSpPr>
            <p:nvPr/>
          </p:nvCxnSpPr>
          <p:spPr>
            <a:xfrm flipV="1">
              <a:off x="6782785" y="3775302"/>
              <a:ext cx="305819" cy="2458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cteur droit avec flèche 215">
              <a:extLst>
                <a:ext uri="{FF2B5EF4-FFF2-40B4-BE49-F238E27FC236}">
                  <a16:creationId xmlns:a16="http://schemas.microsoft.com/office/drawing/2014/main" id="{62BFF920-E4D3-4B7D-B300-B01CA3B06C14}"/>
                </a:ext>
              </a:extLst>
            </p:cNvPr>
            <p:cNvCxnSpPr>
              <a:stCxn id="340" idx="6"/>
              <a:endCxn id="334" idx="2"/>
            </p:cNvCxnSpPr>
            <p:nvPr/>
          </p:nvCxnSpPr>
          <p:spPr>
            <a:xfrm flipV="1">
              <a:off x="6782785" y="3492311"/>
              <a:ext cx="236827" cy="14397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cteur droit avec flèche 216">
              <a:extLst>
                <a:ext uri="{FF2B5EF4-FFF2-40B4-BE49-F238E27FC236}">
                  <a16:creationId xmlns:a16="http://schemas.microsoft.com/office/drawing/2014/main" id="{8CBA1ABB-D4D8-49BB-9C6A-4EE57E2544DD}"/>
                </a:ext>
              </a:extLst>
            </p:cNvPr>
            <p:cNvCxnSpPr>
              <a:stCxn id="341" idx="6"/>
              <a:endCxn id="335" idx="2"/>
            </p:cNvCxnSpPr>
            <p:nvPr/>
          </p:nvCxnSpPr>
          <p:spPr>
            <a:xfrm>
              <a:off x="6782785" y="3799889"/>
              <a:ext cx="236827" cy="44501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cteur droit avec flèche 218">
              <a:extLst>
                <a:ext uri="{FF2B5EF4-FFF2-40B4-BE49-F238E27FC236}">
                  <a16:creationId xmlns:a16="http://schemas.microsoft.com/office/drawing/2014/main" id="{EEAF3E7B-5D23-4A61-9588-FD2DEF7F65C3}"/>
                </a:ext>
              </a:extLst>
            </p:cNvPr>
            <p:cNvCxnSpPr>
              <a:stCxn id="340" idx="6"/>
              <a:endCxn id="335" idx="2"/>
            </p:cNvCxnSpPr>
            <p:nvPr/>
          </p:nvCxnSpPr>
          <p:spPr>
            <a:xfrm>
              <a:off x="6782785" y="3636287"/>
              <a:ext cx="236827" cy="60861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cteur droit avec flèche 219">
              <a:extLst>
                <a:ext uri="{FF2B5EF4-FFF2-40B4-BE49-F238E27FC236}">
                  <a16:creationId xmlns:a16="http://schemas.microsoft.com/office/drawing/2014/main" id="{D4AFF9BA-5470-4F03-A289-B9F0806ACD84}"/>
                </a:ext>
              </a:extLst>
            </p:cNvPr>
            <p:cNvCxnSpPr>
              <a:stCxn id="334" idx="6"/>
              <a:endCxn id="324" idx="2"/>
            </p:cNvCxnSpPr>
            <p:nvPr/>
          </p:nvCxnSpPr>
          <p:spPr>
            <a:xfrm flipV="1">
              <a:off x="7104656" y="3492296"/>
              <a:ext cx="236827" cy="1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cteur droit avec flèche 220">
              <a:extLst>
                <a:ext uri="{FF2B5EF4-FFF2-40B4-BE49-F238E27FC236}">
                  <a16:creationId xmlns:a16="http://schemas.microsoft.com/office/drawing/2014/main" id="{921B59DC-A589-4992-A239-0F805332B57D}"/>
                </a:ext>
              </a:extLst>
            </p:cNvPr>
            <p:cNvCxnSpPr>
              <a:stCxn id="324" idx="6"/>
              <a:endCxn id="206" idx="2"/>
            </p:cNvCxnSpPr>
            <p:nvPr/>
          </p:nvCxnSpPr>
          <p:spPr>
            <a:xfrm>
              <a:off x="7426528" y="3492296"/>
              <a:ext cx="236827" cy="22579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cteur droit avec flèche 221">
              <a:extLst>
                <a:ext uri="{FF2B5EF4-FFF2-40B4-BE49-F238E27FC236}">
                  <a16:creationId xmlns:a16="http://schemas.microsoft.com/office/drawing/2014/main" id="{8211B5D8-79C9-4242-8815-C31B8C9508CE}"/>
                </a:ext>
              </a:extLst>
            </p:cNvPr>
            <p:cNvCxnSpPr>
              <a:stCxn id="334" idx="6"/>
              <a:endCxn id="322" idx="2"/>
            </p:cNvCxnSpPr>
            <p:nvPr/>
          </p:nvCxnSpPr>
          <p:spPr>
            <a:xfrm>
              <a:off x="7104656" y="3492311"/>
              <a:ext cx="236827" cy="15051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cteur droit avec flèche 222">
              <a:extLst>
                <a:ext uri="{FF2B5EF4-FFF2-40B4-BE49-F238E27FC236}">
                  <a16:creationId xmlns:a16="http://schemas.microsoft.com/office/drawing/2014/main" id="{23AA9943-64A9-4648-821F-2481C4F12230}"/>
                </a:ext>
              </a:extLst>
            </p:cNvPr>
            <p:cNvCxnSpPr>
              <a:stCxn id="334" idx="6"/>
              <a:endCxn id="323" idx="2"/>
            </p:cNvCxnSpPr>
            <p:nvPr/>
          </p:nvCxnSpPr>
          <p:spPr>
            <a:xfrm>
              <a:off x="7104656" y="3492311"/>
              <a:ext cx="236827" cy="30104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cteur droit avec flèche 223">
              <a:extLst>
                <a:ext uri="{FF2B5EF4-FFF2-40B4-BE49-F238E27FC236}">
                  <a16:creationId xmlns:a16="http://schemas.microsoft.com/office/drawing/2014/main" id="{9E3A435D-7A79-44A0-B314-F20E529E0A6E}"/>
                </a:ext>
              </a:extLst>
            </p:cNvPr>
            <p:cNvCxnSpPr>
              <a:stCxn id="334" idx="6"/>
              <a:endCxn id="320" idx="2"/>
            </p:cNvCxnSpPr>
            <p:nvPr/>
          </p:nvCxnSpPr>
          <p:spPr>
            <a:xfrm>
              <a:off x="7104656" y="3492311"/>
              <a:ext cx="236827" cy="45156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cteur droit avec flèche 224">
              <a:extLst>
                <a:ext uri="{FF2B5EF4-FFF2-40B4-BE49-F238E27FC236}">
                  <a16:creationId xmlns:a16="http://schemas.microsoft.com/office/drawing/2014/main" id="{252C6BE4-81D2-4C1D-9DDD-E96DAB145F03}"/>
                </a:ext>
              </a:extLst>
            </p:cNvPr>
            <p:cNvCxnSpPr>
              <a:stCxn id="334" idx="6"/>
              <a:endCxn id="321" idx="2"/>
            </p:cNvCxnSpPr>
            <p:nvPr/>
          </p:nvCxnSpPr>
          <p:spPr>
            <a:xfrm>
              <a:off x="7104656" y="3492311"/>
              <a:ext cx="236827" cy="60209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cteur droit avec flèche 225">
              <a:extLst>
                <a:ext uri="{FF2B5EF4-FFF2-40B4-BE49-F238E27FC236}">
                  <a16:creationId xmlns:a16="http://schemas.microsoft.com/office/drawing/2014/main" id="{7F472A20-0E0F-4EDC-90BE-61DD4F9B984F}"/>
                </a:ext>
              </a:extLst>
            </p:cNvPr>
            <p:cNvCxnSpPr>
              <a:stCxn id="334" idx="6"/>
              <a:endCxn id="325" idx="2"/>
            </p:cNvCxnSpPr>
            <p:nvPr/>
          </p:nvCxnSpPr>
          <p:spPr>
            <a:xfrm>
              <a:off x="7104656" y="3492311"/>
              <a:ext cx="236827" cy="75262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cteur droit avec flèche 226">
              <a:extLst>
                <a:ext uri="{FF2B5EF4-FFF2-40B4-BE49-F238E27FC236}">
                  <a16:creationId xmlns:a16="http://schemas.microsoft.com/office/drawing/2014/main" id="{5384B539-A849-4237-BB76-D3B922901B6D}"/>
                </a:ext>
              </a:extLst>
            </p:cNvPr>
            <p:cNvCxnSpPr>
              <a:stCxn id="332" idx="6"/>
              <a:endCxn id="324" idx="2"/>
            </p:cNvCxnSpPr>
            <p:nvPr/>
          </p:nvCxnSpPr>
          <p:spPr>
            <a:xfrm flipV="1">
              <a:off x="7104656" y="3492296"/>
              <a:ext cx="236827" cy="15053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cteur droit avec flèche 227">
              <a:extLst>
                <a:ext uri="{FF2B5EF4-FFF2-40B4-BE49-F238E27FC236}">
                  <a16:creationId xmlns:a16="http://schemas.microsoft.com/office/drawing/2014/main" id="{94C62524-0A49-4CD9-9312-CF607491F71F}"/>
                </a:ext>
              </a:extLst>
            </p:cNvPr>
            <p:cNvCxnSpPr>
              <a:stCxn id="332" idx="6"/>
              <a:endCxn id="322" idx="2"/>
            </p:cNvCxnSpPr>
            <p:nvPr/>
          </p:nvCxnSpPr>
          <p:spPr>
            <a:xfrm flipV="1">
              <a:off x="7104656" y="3642824"/>
              <a:ext cx="236827" cy="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cteur droit avec flèche 228">
              <a:extLst>
                <a:ext uri="{FF2B5EF4-FFF2-40B4-BE49-F238E27FC236}">
                  <a16:creationId xmlns:a16="http://schemas.microsoft.com/office/drawing/2014/main" id="{44599ED1-F66E-4838-96E9-A2C449C70EC6}"/>
                </a:ext>
              </a:extLst>
            </p:cNvPr>
            <p:cNvCxnSpPr>
              <a:stCxn id="332" idx="6"/>
              <a:endCxn id="323" idx="2"/>
            </p:cNvCxnSpPr>
            <p:nvPr/>
          </p:nvCxnSpPr>
          <p:spPr>
            <a:xfrm>
              <a:off x="7104656" y="3642829"/>
              <a:ext cx="236827" cy="1505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cteur droit avec flèche 229">
              <a:extLst>
                <a:ext uri="{FF2B5EF4-FFF2-40B4-BE49-F238E27FC236}">
                  <a16:creationId xmlns:a16="http://schemas.microsoft.com/office/drawing/2014/main" id="{17B36F60-09D5-405A-954E-BF4832717075}"/>
                </a:ext>
              </a:extLst>
            </p:cNvPr>
            <p:cNvCxnSpPr>
              <a:stCxn id="332" idx="6"/>
              <a:endCxn id="320" idx="2"/>
            </p:cNvCxnSpPr>
            <p:nvPr/>
          </p:nvCxnSpPr>
          <p:spPr>
            <a:xfrm>
              <a:off x="7104656" y="3642829"/>
              <a:ext cx="236827" cy="30105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cteur droit avec flèche 230">
              <a:extLst>
                <a:ext uri="{FF2B5EF4-FFF2-40B4-BE49-F238E27FC236}">
                  <a16:creationId xmlns:a16="http://schemas.microsoft.com/office/drawing/2014/main" id="{6FE149CC-519F-42B1-9A76-8243F08E0D11}"/>
                </a:ext>
              </a:extLst>
            </p:cNvPr>
            <p:cNvCxnSpPr>
              <a:stCxn id="332" idx="6"/>
              <a:endCxn id="321" idx="2"/>
            </p:cNvCxnSpPr>
            <p:nvPr/>
          </p:nvCxnSpPr>
          <p:spPr>
            <a:xfrm>
              <a:off x="7104656" y="3642829"/>
              <a:ext cx="236827" cy="45158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cteur droit avec flèche 231">
              <a:extLst>
                <a:ext uri="{FF2B5EF4-FFF2-40B4-BE49-F238E27FC236}">
                  <a16:creationId xmlns:a16="http://schemas.microsoft.com/office/drawing/2014/main" id="{17C72249-0AE1-4590-BCF0-04F4E301E059}"/>
                </a:ext>
              </a:extLst>
            </p:cNvPr>
            <p:cNvCxnSpPr>
              <a:stCxn id="332" idx="6"/>
              <a:endCxn id="325" idx="2"/>
            </p:cNvCxnSpPr>
            <p:nvPr/>
          </p:nvCxnSpPr>
          <p:spPr>
            <a:xfrm>
              <a:off x="7104656" y="3642829"/>
              <a:ext cx="236827" cy="60210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cteur droit avec flèche 232">
              <a:extLst>
                <a:ext uri="{FF2B5EF4-FFF2-40B4-BE49-F238E27FC236}">
                  <a16:creationId xmlns:a16="http://schemas.microsoft.com/office/drawing/2014/main" id="{9FADC9FE-EED2-4162-90F3-904C58F1BDFA}"/>
                </a:ext>
              </a:extLst>
            </p:cNvPr>
            <p:cNvCxnSpPr>
              <a:stCxn id="322" idx="6"/>
              <a:endCxn id="206" idx="2"/>
            </p:cNvCxnSpPr>
            <p:nvPr/>
          </p:nvCxnSpPr>
          <p:spPr>
            <a:xfrm>
              <a:off x="7426528" y="3642824"/>
              <a:ext cx="236827" cy="7526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cteur droit avec flèche 233">
              <a:extLst>
                <a:ext uri="{FF2B5EF4-FFF2-40B4-BE49-F238E27FC236}">
                  <a16:creationId xmlns:a16="http://schemas.microsoft.com/office/drawing/2014/main" id="{CD58CE54-5CFB-4A96-A62D-D91CC232251D}"/>
                </a:ext>
              </a:extLst>
            </p:cNvPr>
            <p:cNvCxnSpPr>
              <a:stCxn id="323" idx="6"/>
              <a:endCxn id="206" idx="2"/>
            </p:cNvCxnSpPr>
            <p:nvPr/>
          </p:nvCxnSpPr>
          <p:spPr>
            <a:xfrm flipV="1">
              <a:off x="7426528" y="3718088"/>
              <a:ext cx="236827" cy="7526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cteur droit avec flèche 234">
              <a:extLst>
                <a:ext uri="{FF2B5EF4-FFF2-40B4-BE49-F238E27FC236}">
                  <a16:creationId xmlns:a16="http://schemas.microsoft.com/office/drawing/2014/main" id="{075A3991-0F12-478A-8D97-250D2F5EA954}"/>
                </a:ext>
              </a:extLst>
            </p:cNvPr>
            <p:cNvCxnSpPr>
              <a:stCxn id="320" idx="6"/>
              <a:endCxn id="206" idx="2"/>
            </p:cNvCxnSpPr>
            <p:nvPr/>
          </p:nvCxnSpPr>
          <p:spPr>
            <a:xfrm flipV="1">
              <a:off x="7426528" y="3718088"/>
              <a:ext cx="236827" cy="22579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cteur droit avec flèche 235">
              <a:extLst>
                <a:ext uri="{FF2B5EF4-FFF2-40B4-BE49-F238E27FC236}">
                  <a16:creationId xmlns:a16="http://schemas.microsoft.com/office/drawing/2014/main" id="{1E0177EA-8C5F-43EE-92EB-2F18D8924B2E}"/>
                </a:ext>
              </a:extLst>
            </p:cNvPr>
            <p:cNvCxnSpPr>
              <a:stCxn id="321" idx="6"/>
              <a:endCxn id="206" idx="2"/>
            </p:cNvCxnSpPr>
            <p:nvPr/>
          </p:nvCxnSpPr>
          <p:spPr>
            <a:xfrm flipV="1">
              <a:off x="7426528" y="3718088"/>
              <a:ext cx="236827" cy="37632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cteur droit avec flèche 236">
              <a:extLst>
                <a:ext uri="{FF2B5EF4-FFF2-40B4-BE49-F238E27FC236}">
                  <a16:creationId xmlns:a16="http://schemas.microsoft.com/office/drawing/2014/main" id="{6CD6322B-41AF-4580-8520-38F1F4CECE85}"/>
                </a:ext>
              </a:extLst>
            </p:cNvPr>
            <p:cNvCxnSpPr>
              <a:stCxn id="325" idx="6"/>
              <a:endCxn id="206" idx="2"/>
            </p:cNvCxnSpPr>
            <p:nvPr/>
          </p:nvCxnSpPr>
          <p:spPr>
            <a:xfrm flipV="1">
              <a:off x="7426528" y="3718088"/>
              <a:ext cx="236827" cy="52684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cteur droit avec flèche 237">
              <a:extLst>
                <a:ext uri="{FF2B5EF4-FFF2-40B4-BE49-F238E27FC236}">
                  <a16:creationId xmlns:a16="http://schemas.microsoft.com/office/drawing/2014/main" id="{DAC7C8BB-ADE8-4BCF-85C7-40E8596971F6}"/>
                </a:ext>
              </a:extLst>
            </p:cNvPr>
            <p:cNvCxnSpPr>
              <a:stCxn id="333" idx="6"/>
              <a:endCxn id="323" idx="2"/>
            </p:cNvCxnSpPr>
            <p:nvPr/>
          </p:nvCxnSpPr>
          <p:spPr>
            <a:xfrm>
              <a:off x="7104656" y="3793346"/>
              <a:ext cx="236827" cy="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cteur droit avec flèche 238">
              <a:extLst>
                <a:ext uri="{FF2B5EF4-FFF2-40B4-BE49-F238E27FC236}">
                  <a16:creationId xmlns:a16="http://schemas.microsoft.com/office/drawing/2014/main" id="{DBF0777B-4C6A-4B82-BAC6-755779FB05D7}"/>
                </a:ext>
              </a:extLst>
            </p:cNvPr>
            <p:cNvCxnSpPr>
              <a:stCxn id="333" idx="6"/>
              <a:endCxn id="322" idx="2"/>
            </p:cNvCxnSpPr>
            <p:nvPr/>
          </p:nvCxnSpPr>
          <p:spPr>
            <a:xfrm flipV="1">
              <a:off x="7104656" y="3642824"/>
              <a:ext cx="236827" cy="1505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cteur droit avec flèche 239">
              <a:extLst>
                <a:ext uri="{FF2B5EF4-FFF2-40B4-BE49-F238E27FC236}">
                  <a16:creationId xmlns:a16="http://schemas.microsoft.com/office/drawing/2014/main" id="{8D52F493-D1A7-4494-8FBF-4D762ECD4BB2}"/>
                </a:ext>
              </a:extLst>
            </p:cNvPr>
            <p:cNvCxnSpPr>
              <a:stCxn id="333" idx="6"/>
              <a:endCxn id="324" idx="2"/>
            </p:cNvCxnSpPr>
            <p:nvPr/>
          </p:nvCxnSpPr>
          <p:spPr>
            <a:xfrm flipV="1">
              <a:off x="7104656" y="3492296"/>
              <a:ext cx="236827" cy="30105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cteur droit avec flèche 240">
              <a:extLst>
                <a:ext uri="{FF2B5EF4-FFF2-40B4-BE49-F238E27FC236}">
                  <a16:creationId xmlns:a16="http://schemas.microsoft.com/office/drawing/2014/main" id="{60F2EA08-D442-482A-B255-A2C7F0330AE5}"/>
                </a:ext>
              </a:extLst>
            </p:cNvPr>
            <p:cNvCxnSpPr>
              <a:stCxn id="333" idx="6"/>
              <a:endCxn id="320" idx="2"/>
            </p:cNvCxnSpPr>
            <p:nvPr/>
          </p:nvCxnSpPr>
          <p:spPr>
            <a:xfrm>
              <a:off x="7104656" y="3793346"/>
              <a:ext cx="236827" cy="15053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cteur droit avec flèche 241">
              <a:extLst>
                <a:ext uri="{FF2B5EF4-FFF2-40B4-BE49-F238E27FC236}">
                  <a16:creationId xmlns:a16="http://schemas.microsoft.com/office/drawing/2014/main" id="{6F1EB714-FC18-4729-9A59-76D82104A54F}"/>
                </a:ext>
              </a:extLst>
            </p:cNvPr>
            <p:cNvCxnSpPr>
              <a:cxnSpLocks/>
              <a:stCxn id="333" idx="6"/>
              <a:endCxn id="321" idx="2"/>
            </p:cNvCxnSpPr>
            <p:nvPr/>
          </p:nvCxnSpPr>
          <p:spPr>
            <a:xfrm>
              <a:off x="7104656" y="3793346"/>
              <a:ext cx="236827" cy="30106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cteur droit avec flèche 242">
              <a:extLst>
                <a:ext uri="{FF2B5EF4-FFF2-40B4-BE49-F238E27FC236}">
                  <a16:creationId xmlns:a16="http://schemas.microsoft.com/office/drawing/2014/main" id="{48513C47-AFA3-45D7-BAE2-B12F297C64E1}"/>
                </a:ext>
              </a:extLst>
            </p:cNvPr>
            <p:cNvCxnSpPr>
              <a:stCxn id="333" idx="6"/>
              <a:endCxn id="325" idx="2"/>
            </p:cNvCxnSpPr>
            <p:nvPr/>
          </p:nvCxnSpPr>
          <p:spPr>
            <a:xfrm>
              <a:off x="7104656" y="3793346"/>
              <a:ext cx="236827" cy="45159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cteur droit avec flèche 243">
              <a:extLst>
                <a:ext uri="{FF2B5EF4-FFF2-40B4-BE49-F238E27FC236}">
                  <a16:creationId xmlns:a16="http://schemas.microsoft.com/office/drawing/2014/main" id="{83B25EC6-91A4-4BF1-A46E-16125F69D788}"/>
                </a:ext>
              </a:extLst>
            </p:cNvPr>
            <p:cNvCxnSpPr>
              <a:cxnSpLocks/>
              <a:stCxn id="330" idx="6"/>
              <a:endCxn id="320" idx="2"/>
            </p:cNvCxnSpPr>
            <p:nvPr/>
          </p:nvCxnSpPr>
          <p:spPr>
            <a:xfrm>
              <a:off x="7104656" y="3943864"/>
              <a:ext cx="236827" cy="1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cteur droit avec flèche 244">
              <a:extLst>
                <a:ext uri="{FF2B5EF4-FFF2-40B4-BE49-F238E27FC236}">
                  <a16:creationId xmlns:a16="http://schemas.microsoft.com/office/drawing/2014/main" id="{0374CBC4-1E7D-4D1B-A6A4-2A06E9D8E63A}"/>
                </a:ext>
              </a:extLst>
            </p:cNvPr>
            <p:cNvCxnSpPr>
              <a:stCxn id="330" idx="6"/>
              <a:endCxn id="321" idx="2"/>
            </p:cNvCxnSpPr>
            <p:nvPr/>
          </p:nvCxnSpPr>
          <p:spPr>
            <a:xfrm>
              <a:off x="7104656" y="3943864"/>
              <a:ext cx="236827" cy="15054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cteur droit avec flèche 245">
              <a:extLst>
                <a:ext uri="{FF2B5EF4-FFF2-40B4-BE49-F238E27FC236}">
                  <a16:creationId xmlns:a16="http://schemas.microsoft.com/office/drawing/2014/main" id="{1D145823-A487-4BAF-8ACC-3653E6B2B632}"/>
                </a:ext>
              </a:extLst>
            </p:cNvPr>
            <p:cNvCxnSpPr>
              <a:stCxn id="330" idx="6"/>
              <a:endCxn id="323" idx="2"/>
            </p:cNvCxnSpPr>
            <p:nvPr/>
          </p:nvCxnSpPr>
          <p:spPr>
            <a:xfrm flipV="1">
              <a:off x="7104656" y="3793352"/>
              <a:ext cx="236827" cy="15051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cteur droit avec flèche 246">
              <a:extLst>
                <a:ext uri="{FF2B5EF4-FFF2-40B4-BE49-F238E27FC236}">
                  <a16:creationId xmlns:a16="http://schemas.microsoft.com/office/drawing/2014/main" id="{688B117D-0196-4447-9538-FD8119F342B1}"/>
                </a:ext>
              </a:extLst>
            </p:cNvPr>
            <p:cNvCxnSpPr>
              <a:stCxn id="330" idx="6"/>
              <a:endCxn id="322" idx="2"/>
            </p:cNvCxnSpPr>
            <p:nvPr/>
          </p:nvCxnSpPr>
          <p:spPr>
            <a:xfrm flipV="1">
              <a:off x="7104656" y="3642824"/>
              <a:ext cx="236827" cy="30104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cteur droit avec flèche 247">
              <a:extLst>
                <a:ext uri="{FF2B5EF4-FFF2-40B4-BE49-F238E27FC236}">
                  <a16:creationId xmlns:a16="http://schemas.microsoft.com/office/drawing/2014/main" id="{3ADAEAB2-25DB-492F-AF60-CDFCE1E25BA0}"/>
                </a:ext>
              </a:extLst>
            </p:cNvPr>
            <p:cNvCxnSpPr>
              <a:stCxn id="330" idx="6"/>
              <a:endCxn id="324" idx="2"/>
            </p:cNvCxnSpPr>
            <p:nvPr/>
          </p:nvCxnSpPr>
          <p:spPr>
            <a:xfrm flipV="1">
              <a:off x="7104656" y="3492296"/>
              <a:ext cx="236827" cy="45156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cteur droit avec flèche 248">
              <a:extLst>
                <a:ext uri="{FF2B5EF4-FFF2-40B4-BE49-F238E27FC236}">
                  <a16:creationId xmlns:a16="http://schemas.microsoft.com/office/drawing/2014/main" id="{9F156037-8B57-4B9E-B9C5-BC653A89DDF2}"/>
                </a:ext>
              </a:extLst>
            </p:cNvPr>
            <p:cNvCxnSpPr>
              <a:stCxn id="331" idx="6"/>
              <a:endCxn id="321" idx="2"/>
            </p:cNvCxnSpPr>
            <p:nvPr/>
          </p:nvCxnSpPr>
          <p:spPr>
            <a:xfrm>
              <a:off x="7104656" y="4094382"/>
              <a:ext cx="236827" cy="2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cteur droit avec flèche 249">
              <a:extLst>
                <a:ext uri="{FF2B5EF4-FFF2-40B4-BE49-F238E27FC236}">
                  <a16:creationId xmlns:a16="http://schemas.microsoft.com/office/drawing/2014/main" id="{99834253-E178-4442-AFAF-6E8A2701BB60}"/>
                </a:ext>
              </a:extLst>
            </p:cNvPr>
            <p:cNvCxnSpPr>
              <a:stCxn id="331" idx="6"/>
              <a:endCxn id="320" idx="2"/>
            </p:cNvCxnSpPr>
            <p:nvPr/>
          </p:nvCxnSpPr>
          <p:spPr>
            <a:xfrm flipV="1">
              <a:off x="7104656" y="3943880"/>
              <a:ext cx="236827" cy="15050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cteur droit avec flèche 250">
              <a:extLst>
                <a:ext uri="{FF2B5EF4-FFF2-40B4-BE49-F238E27FC236}">
                  <a16:creationId xmlns:a16="http://schemas.microsoft.com/office/drawing/2014/main" id="{30AF73F9-5063-4D77-9E0A-21468D138C1C}"/>
                </a:ext>
              </a:extLst>
            </p:cNvPr>
            <p:cNvCxnSpPr>
              <a:stCxn id="331" idx="6"/>
              <a:endCxn id="323" idx="2"/>
            </p:cNvCxnSpPr>
            <p:nvPr/>
          </p:nvCxnSpPr>
          <p:spPr>
            <a:xfrm flipV="1">
              <a:off x="7104656" y="3793352"/>
              <a:ext cx="236827" cy="30102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cteur droit avec flèche 251">
              <a:extLst>
                <a:ext uri="{FF2B5EF4-FFF2-40B4-BE49-F238E27FC236}">
                  <a16:creationId xmlns:a16="http://schemas.microsoft.com/office/drawing/2014/main" id="{8FA60885-BC4D-4A37-AB87-834E69E70132}"/>
                </a:ext>
              </a:extLst>
            </p:cNvPr>
            <p:cNvCxnSpPr>
              <a:stCxn id="331" idx="6"/>
              <a:endCxn id="322" idx="2"/>
            </p:cNvCxnSpPr>
            <p:nvPr/>
          </p:nvCxnSpPr>
          <p:spPr>
            <a:xfrm flipV="1">
              <a:off x="7104656" y="3642824"/>
              <a:ext cx="236827" cy="45155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Connecteur droit avec flèche 252">
              <a:extLst>
                <a:ext uri="{FF2B5EF4-FFF2-40B4-BE49-F238E27FC236}">
                  <a16:creationId xmlns:a16="http://schemas.microsoft.com/office/drawing/2014/main" id="{A9B81BE8-41F1-4F34-95DB-253C08F3C1AA}"/>
                </a:ext>
              </a:extLst>
            </p:cNvPr>
            <p:cNvCxnSpPr>
              <a:stCxn id="331" idx="6"/>
              <a:endCxn id="324" idx="2"/>
            </p:cNvCxnSpPr>
            <p:nvPr/>
          </p:nvCxnSpPr>
          <p:spPr>
            <a:xfrm flipV="1">
              <a:off x="7104656" y="3492296"/>
              <a:ext cx="236827" cy="60208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Connecteur droit avec flèche 253">
              <a:extLst>
                <a:ext uri="{FF2B5EF4-FFF2-40B4-BE49-F238E27FC236}">
                  <a16:creationId xmlns:a16="http://schemas.microsoft.com/office/drawing/2014/main" id="{92B1A844-8E25-4B8D-811C-B49DF6A8F77B}"/>
                </a:ext>
              </a:extLst>
            </p:cNvPr>
            <p:cNvCxnSpPr>
              <a:stCxn id="331" idx="6"/>
              <a:endCxn id="325" idx="2"/>
            </p:cNvCxnSpPr>
            <p:nvPr/>
          </p:nvCxnSpPr>
          <p:spPr>
            <a:xfrm>
              <a:off x="7104656" y="4094382"/>
              <a:ext cx="236827" cy="15055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Connecteur droit avec flèche 254">
              <a:extLst>
                <a:ext uri="{FF2B5EF4-FFF2-40B4-BE49-F238E27FC236}">
                  <a16:creationId xmlns:a16="http://schemas.microsoft.com/office/drawing/2014/main" id="{D7D14E02-F31D-4386-9312-504F37FCC8A9}"/>
                </a:ext>
              </a:extLst>
            </p:cNvPr>
            <p:cNvCxnSpPr>
              <a:stCxn id="335" idx="6"/>
              <a:endCxn id="325" idx="2"/>
            </p:cNvCxnSpPr>
            <p:nvPr/>
          </p:nvCxnSpPr>
          <p:spPr>
            <a:xfrm>
              <a:off x="7104656" y="4244899"/>
              <a:ext cx="236827" cy="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Connecteur droit avec flèche 255">
              <a:extLst>
                <a:ext uri="{FF2B5EF4-FFF2-40B4-BE49-F238E27FC236}">
                  <a16:creationId xmlns:a16="http://schemas.microsoft.com/office/drawing/2014/main" id="{25B17C58-1E98-411D-AE9A-DFFB4B9B87A9}"/>
                </a:ext>
              </a:extLst>
            </p:cNvPr>
            <p:cNvCxnSpPr>
              <a:stCxn id="335" idx="6"/>
              <a:endCxn id="321" idx="2"/>
            </p:cNvCxnSpPr>
            <p:nvPr/>
          </p:nvCxnSpPr>
          <p:spPr>
            <a:xfrm flipV="1">
              <a:off x="7104656" y="4094409"/>
              <a:ext cx="236827" cy="15049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Connecteur droit avec flèche 256">
              <a:extLst>
                <a:ext uri="{FF2B5EF4-FFF2-40B4-BE49-F238E27FC236}">
                  <a16:creationId xmlns:a16="http://schemas.microsoft.com/office/drawing/2014/main" id="{40918612-349F-4580-8F19-B52FFF7C847B}"/>
                </a:ext>
              </a:extLst>
            </p:cNvPr>
            <p:cNvCxnSpPr>
              <a:stCxn id="335" idx="6"/>
              <a:endCxn id="320" idx="2"/>
            </p:cNvCxnSpPr>
            <p:nvPr/>
          </p:nvCxnSpPr>
          <p:spPr>
            <a:xfrm flipV="1">
              <a:off x="7104656" y="3943880"/>
              <a:ext cx="236827" cy="30101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Connecteur droit avec flèche 257">
              <a:extLst>
                <a:ext uri="{FF2B5EF4-FFF2-40B4-BE49-F238E27FC236}">
                  <a16:creationId xmlns:a16="http://schemas.microsoft.com/office/drawing/2014/main" id="{FAC01BAB-25C6-45E9-ABDC-2EE473A4A25E}"/>
                </a:ext>
              </a:extLst>
            </p:cNvPr>
            <p:cNvCxnSpPr>
              <a:stCxn id="335" idx="6"/>
              <a:endCxn id="323" idx="2"/>
            </p:cNvCxnSpPr>
            <p:nvPr/>
          </p:nvCxnSpPr>
          <p:spPr>
            <a:xfrm flipV="1">
              <a:off x="7104656" y="3793352"/>
              <a:ext cx="236827" cy="45154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Connecteur droit avec flèche 258">
              <a:extLst>
                <a:ext uri="{FF2B5EF4-FFF2-40B4-BE49-F238E27FC236}">
                  <a16:creationId xmlns:a16="http://schemas.microsoft.com/office/drawing/2014/main" id="{5D240765-0A0A-43CC-95B9-92BDFDE5A00A}"/>
                </a:ext>
              </a:extLst>
            </p:cNvPr>
            <p:cNvCxnSpPr>
              <a:stCxn id="335" idx="6"/>
              <a:endCxn id="322" idx="2"/>
            </p:cNvCxnSpPr>
            <p:nvPr/>
          </p:nvCxnSpPr>
          <p:spPr>
            <a:xfrm flipV="1">
              <a:off x="7104656" y="3642824"/>
              <a:ext cx="236827" cy="60207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Connecteur droit avec flèche 259">
              <a:extLst>
                <a:ext uri="{FF2B5EF4-FFF2-40B4-BE49-F238E27FC236}">
                  <a16:creationId xmlns:a16="http://schemas.microsoft.com/office/drawing/2014/main" id="{5A4F212C-D392-44D1-91B7-0E268434A680}"/>
                </a:ext>
              </a:extLst>
            </p:cNvPr>
            <p:cNvCxnSpPr>
              <a:stCxn id="335" idx="6"/>
              <a:endCxn id="324" idx="2"/>
            </p:cNvCxnSpPr>
            <p:nvPr/>
          </p:nvCxnSpPr>
          <p:spPr>
            <a:xfrm flipV="1">
              <a:off x="7104656" y="3492296"/>
              <a:ext cx="236827" cy="75260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1" name="Groupe 260">
              <a:extLst>
                <a:ext uri="{FF2B5EF4-FFF2-40B4-BE49-F238E27FC236}">
                  <a16:creationId xmlns:a16="http://schemas.microsoft.com/office/drawing/2014/main" id="{0E662965-9646-4BFF-9A07-95743CEB0201}"/>
                </a:ext>
              </a:extLst>
            </p:cNvPr>
            <p:cNvGrpSpPr/>
            <p:nvPr/>
          </p:nvGrpSpPr>
          <p:grpSpPr>
            <a:xfrm>
              <a:off x="7019612" y="2998136"/>
              <a:ext cx="85045" cy="1439905"/>
              <a:chOff x="3970082" y="209951"/>
              <a:chExt cx="359252" cy="6082556"/>
            </a:xfrm>
          </p:grpSpPr>
          <p:sp>
            <p:nvSpPr>
              <p:cNvPr id="330" name="Ellipse 329">
                <a:extLst>
                  <a:ext uri="{FF2B5EF4-FFF2-40B4-BE49-F238E27FC236}">
                    <a16:creationId xmlns:a16="http://schemas.microsoft.com/office/drawing/2014/main" id="{44050DEA-F7CC-4EEC-A56A-05B82A9D869B}"/>
                  </a:ext>
                </a:extLst>
              </p:cNvPr>
              <p:cNvSpPr/>
              <p:nvPr/>
            </p:nvSpPr>
            <p:spPr>
              <a:xfrm>
                <a:off x="3970082" y="4024919"/>
                <a:ext cx="359252" cy="360101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1" name="Ellipse 330">
                <a:extLst>
                  <a:ext uri="{FF2B5EF4-FFF2-40B4-BE49-F238E27FC236}">
                    <a16:creationId xmlns:a16="http://schemas.microsoft.com/office/drawing/2014/main" id="{74AB90EB-FD2F-4C3D-B555-D65EB95E270D}"/>
                  </a:ext>
                </a:extLst>
              </p:cNvPr>
              <p:cNvSpPr/>
              <p:nvPr/>
            </p:nvSpPr>
            <p:spPr>
              <a:xfrm>
                <a:off x="3970082" y="4660747"/>
                <a:ext cx="359252" cy="360101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2" name="Ellipse 331">
                <a:extLst>
                  <a:ext uri="{FF2B5EF4-FFF2-40B4-BE49-F238E27FC236}">
                    <a16:creationId xmlns:a16="http://schemas.microsoft.com/office/drawing/2014/main" id="{F977008B-2A78-4387-981B-82D4741472B6}"/>
                  </a:ext>
                </a:extLst>
              </p:cNvPr>
              <p:cNvSpPr/>
              <p:nvPr/>
            </p:nvSpPr>
            <p:spPr>
              <a:xfrm>
                <a:off x="3970082" y="2753263"/>
                <a:ext cx="359252" cy="360101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3" name="Ellipse 332">
                <a:extLst>
                  <a:ext uri="{FF2B5EF4-FFF2-40B4-BE49-F238E27FC236}">
                    <a16:creationId xmlns:a16="http://schemas.microsoft.com/office/drawing/2014/main" id="{27BF817F-6116-4CCF-AB18-5AC4B198E8BD}"/>
                  </a:ext>
                </a:extLst>
              </p:cNvPr>
              <p:cNvSpPr/>
              <p:nvPr/>
            </p:nvSpPr>
            <p:spPr>
              <a:xfrm>
                <a:off x="3970082" y="3389091"/>
                <a:ext cx="359252" cy="360101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4" name="Ellipse 333">
                <a:extLst>
                  <a:ext uri="{FF2B5EF4-FFF2-40B4-BE49-F238E27FC236}">
                    <a16:creationId xmlns:a16="http://schemas.microsoft.com/office/drawing/2014/main" id="{2F8783D5-8502-42F4-8353-F26A89F31D38}"/>
                  </a:ext>
                </a:extLst>
              </p:cNvPr>
              <p:cNvSpPr/>
              <p:nvPr/>
            </p:nvSpPr>
            <p:spPr>
              <a:xfrm>
                <a:off x="3970082" y="2117435"/>
                <a:ext cx="359252" cy="360101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5" name="Ellipse 334">
                <a:extLst>
                  <a:ext uri="{FF2B5EF4-FFF2-40B4-BE49-F238E27FC236}">
                    <a16:creationId xmlns:a16="http://schemas.microsoft.com/office/drawing/2014/main" id="{BE2DD97B-DC36-401B-B912-8365FA4DA89B}"/>
                  </a:ext>
                </a:extLst>
              </p:cNvPr>
              <p:cNvSpPr/>
              <p:nvPr/>
            </p:nvSpPr>
            <p:spPr>
              <a:xfrm>
                <a:off x="3970082" y="5296575"/>
                <a:ext cx="359252" cy="360101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6" name="Ellipse 335">
                <a:extLst>
                  <a:ext uri="{FF2B5EF4-FFF2-40B4-BE49-F238E27FC236}">
                    <a16:creationId xmlns:a16="http://schemas.microsoft.com/office/drawing/2014/main" id="{10957E51-C924-4215-A7AB-8B4EE551F128}"/>
                  </a:ext>
                </a:extLst>
              </p:cNvPr>
              <p:cNvSpPr/>
              <p:nvPr/>
            </p:nvSpPr>
            <p:spPr>
              <a:xfrm>
                <a:off x="3970082" y="5932406"/>
                <a:ext cx="359252" cy="360101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7" name="Ellipse 336">
                <a:extLst>
                  <a:ext uri="{FF2B5EF4-FFF2-40B4-BE49-F238E27FC236}">
                    <a16:creationId xmlns:a16="http://schemas.microsoft.com/office/drawing/2014/main" id="{0A56BEF6-7DA3-48F6-920A-3EC8FF5FA290}"/>
                  </a:ext>
                </a:extLst>
              </p:cNvPr>
              <p:cNvSpPr/>
              <p:nvPr/>
            </p:nvSpPr>
            <p:spPr>
              <a:xfrm>
                <a:off x="3970082" y="845779"/>
                <a:ext cx="359252" cy="360101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8" name="Ellipse 337">
                <a:extLst>
                  <a:ext uri="{FF2B5EF4-FFF2-40B4-BE49-F238E27FC236}">
                    <a16:creationId xmlns:a16="http://schemas.microsoft.com/office/drawing/2014/main" id="{FE105EA5-498F-4192-B7B6-F70CE72246B2}"/>
                  </a:ext>
                </a:extLst>
              </p:cNvPr>
              <p:cNvSpPr/>
              <p:nvPr/>
            </p:nvSpPr>
            <p:spPr>
              <a:xfrm>
                <a:off x="3970082" y="1481607"/>
                <a:ext cx="359252" cy="360101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9" name="Ellipse 338">
                <a:extLst>
                  <a:ext uri="{FF2B5EF4-FFF2-40B4-BE49-F238E27FC236}">
                    <a16:creationId xmlns:a16="http://schemas.microsoft.com/office/drawing/2014/main" id="{17E64926-79F1-46B9-93E9-72DCC82C5F40}"/>
                  </a:ext>
                </a:extLst>
              </p:cNvPr>
              <p:cNvSpPr/>
              <p:nvPr/>
            </p:nvSpPr>
            <p:spPr>
              <a:xfrm>
                <a:off x="3970082" y="209951"/>
                <a:ext cx="359252" cy="360101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62" name="Groupe 261">
              <a:extLst>
                <a:ext uri="{FF2B5EF4-FFF2-40B4-BE49-F238E27FC236}">
                  <a16:creationId xmlns:a16="http://schemas.microsoft.com/office/drawing/2014/main" id="{B62D0E7C-6F46-42D8-BFDC-BF7AAAD70E91}"/>
                </a:ext>
              </a:extLst>
            </p:cNvPr>
            <p:cNvGrpSpPr/>
            <p:nvPr/>
          </p:nvGrpSpPr>
          <p:grpSpPr>
            <a:xfrm>
              <a:off x="7341483" y="2998088"/>
              <a:ext cx="85045" cy="1440000"/>
              <a:chOff x="5339424" y="209548"/>
              <a:chExt cx="359252" cy="6082959"/>
            </a:xfrm>
          </p:grpSpPr>
          <p:sp>
            <p:nvSpPr>
              <p:cNvPr id="320" name="Ellipse 319">
                <a:extLst>
                  <a:ext uri="{FF2B5EF4-FFF2-40B4-BE49-F238E27FC236}">
                    <a16:creationId xmlns:a16="http://schemas.microsoft.com/office/drawing/2014/main" id="{9E0644FE-C65C-4B67-A740-E2B2C1ADE5C2}"/>
                  </a:ext>
                </a:extLst>
              </p:cNvPr>
              <p:cNvSpPr/>
              <p:nvPr/>
            </p:nvSpPr>
            <p:spPr>
              <a:xfrm>
                <a:off x="5339424" y="4024786"/>
                <a:ext cx="359252" cy="360101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1" name="Ellipse 320">
                <a:extLst>
                  <a:ext uri="{FF2B5EF4-FFF2-40B4-BE49-F238E27FC236}">
                    <a16:creationId xmlns:a16="http://schemas.microsoft.com/office/drawing/2014/main" id="{B6AA1B77-3959-4B17-B7D8-A425C68A9573}"/>
                  </a:ext>
                </a:extLst>
              </p:cNvPr>
              <p:cNvSpPr/>
              <p:nvPr/>
            </p:nvSpPr>
            <p:spPr>
              <a:xfrm>
                <a:off x="5339424" y="4660659"/>
                <a:ext cx="359252" cy="360101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2" name="Ellipse 321">
                <a:extLst>
                  <a:ext uri="{FF2B5EF4-FFF2-40B4-BE49-F238E27FC236}">
                    <a16:creationId xmlns:a16="http://schemas.microsoft.com/office/drawing/2014/main" id="{902F4054-1F6B-488C-BE2A-B95E730A0AC0}"/>
                  </a:ext>
                </a:extLst>
              </p:cNvPr>
              <p:cNvSpPr/>
              <p:nvPr/>
            </p:nvSpPr>
            <p:spPr>
              <a:xfrm>
                <a:off x="5339424" y="2753040"/>
                <a:ext cx="359252" cy="360101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3" name="Ellipse 322">
                <a:extLst>
                  <a:ext uri="{FF2B5EF4-FFF2-40B4-BE49-F238E27FC236}">
                    <a16:creationId xmlns:a16="http://schemas.microsoft.com/office/drawing/2014/main" id="{FAA6D63C-E43A-44D4-ACFD-2630C062CB1E}"/>
                  </a:ext>
                </a:extLst>
              </p:cNvPr>
              <p:cNvSpPr/>
              <p:nvPr/>
            </p:nvSpPr>
            <p:spPr>
              <a:xfrm>
                <a:off x="5339424" y="3388913"/>
                <a:ext cx="359252" cy="360101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4" name="Ellipse 323">
                <a:extLst>
                  <a:ext uri="{FF2B5EF4-FFF2-40B4-BE49-F238E27FC236}">
                    <a16:creationId xmlns:a16="http://schemas.microsoft.com/office/drawing/2014/main" id="{19E94A4E-4871-4E4A-B58C-CD71341ED965}"/>
                  </a:ext>
                </a:extLst>
              </p:cNvPr>
              <p:cNvSpPr/>
              <p:nvPr/>
            </p:nvSpPr>
            <p:spPr>
              <a:xfrm>
                <a:off x="5339424" y="2117167"/>
                <a:ext cx="359252" cy="360101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5" name="Ellipse 324">
                <a:extLst>
                  <a:ext uri="{FF2B5EF4-FFF2-40B4-BE49-F238E27FC236}">
                    <a16:creationId xmlns:a16="http://schemas.microsoft.com/office/drawing/2014/main" id="{372A7605-9657-4C65-8CB9-F99892D0E1CD}"/>
                  </a:ext>
                </a:extLst>
              </p:cNvPr>
              <p:cNvSpPr/>
              <p:nvPr/>
            </p:nvSpPr>
            <p:spPr>
              <a:xfrm>
                <a:off x="5339424" y="5296532"/>
                <a:ext cx="359252" cy="360101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6" name="Ellipse 325">
                <a:extLst>
                  <a:ext uri="{FF2B5EF4-FFF2-40B4-BE49-F238E27FC236}">
                    <a16:creationId xmlns:a16="http://schemas.microsoft.com/office/drawing/2014/main" id="{2DAE458A-CB5D-4E7C-A865-63220B706844}"/>
                  </a:ext>
                </a:extLst>
              </p:cNvPr>
              <p:cNvSpPr/>
              <p:nvPr/>
            </p:nvSpPr>
            <p:spPr>
              <a:xfrm>
                <a:off x="5339424" y="845421"/>
                <a:ext cx="359252" cy="360101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7" name="Ellipse 326">
                <a:extLst>
                  <a:ext uri="{FF2B5EF4-FFF2-40B4-BE49-F238E27FC236}">
                    <a16:creationId xmlns:a16="http://schemas.microsoft.com/office/drawing/2014/main" id="{67F2F5DA-5EFF-4A73-9DDF-875A639CB30F}"/>
                  </a:ext>
                </a:extLst>
              </p:cNvPr>
              <p:cNvSpPr/>
              <p:nvPr/>
            </p:nvSpPr>
            <p:spPr>
              <a:xfrm>
                <a:off x="5339424" y="1481294"/>
                <a:ext cx="359252" cy="360101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8" name="Ellipse 327">
                <a:extLst>
                  <a:ext uri="{FF2B5EF4-FFF2-40B4-BE49-F238E27FC236}">
                    <a16:creationId xmlns:a16="http://schemas.microsoft.com/office/drawing/2014/main" id="{13AFC5DA-781F-414D-9B33-B917CDED4CC5}"/>
                  </a:ext>
                </a:extLst>
              </p:cNvPr>
              <p:cNvSpPr/>
              <p:nvPr/>
            </p:nvSpPr>
            <p:spPr>
              <a:xfrm>
                <a:off x="5339424" y="209548"/>
                <a:ext cx="359252" cy="360101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9" name="Ellipse 328">
                <a:extLst>
                  <a:ext uri="{FF2B5EF4-FFF2-40B4-BE49-F238E27FC236}">
                    <a16:creationId xmlns:a16="http://schemas.microsoft.com/office/drawing/2014/main" id="{D3B88B66-9772-410D-828A-F11DC37EB567}"/>
                  </a:ext>
                </a:extLst>
              </p:cNvPr>
              <p:cNvSpPr/>
              <p:nvPr/>
            </p:nvSpPr>
            <p:spPr>
              <a:xfrm>
                <a:off x="5339424" y="5932406"/>
                <a:ext cx="359252" cy="360101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263" name="Connecteur droit avec flèche 262">
              <a:extLst>
                <a:ext uri="{FF2B5EF4-FFF2-40B4-BE49-F238E27FC236}">
                  <a16:creationId xmlns:a16="http://schemas.microsoft.com/office/drawing/2014/main" id="{1FCDF837-E96C-4335-93D7-38135E22AD9C}"/>
                </a:ext>
              </a:extLst>
            </p:cNvPr>
            <p:cNvCxnSpPr>
              <a:stCxn id="340" idx="6"/>
              <a:endCxn id="338" idx="2"/>
            </p:cNvCxnSpPr>
            <p:nvPr/>
          </p:nvCxnSpPr>
          <p:spPr>
            <a:xfrm flipV="1">
              <a:off x="6782785" y="3341794"/>
              <a:ext cx="236827" cy="29449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Connecteur droit avec flèche 263">
              <a:extLst>
                <a:ext uri="{FF2B5EF4-FFF2-40B4-BE49-F238E27FC236}">
                  <a16:creationId xmlns:a16="http://schemas.microsoft.com/office/drawing/2014/main" id="{7B31E4EB-8F17-493B-83F2-88D6D45C58B7}"/>
                </a:ext>
              </a:extLst>
            </p:cNvPr>
            <p:cNvCxnSpPr>
              <a:stCxn id="340" idx="6"/>
              <a:endCxn id="337" idx="2"/>
            </p:cNvCxnSpPr>
            <p:nvPr/>
          </p:nvCxnSpPr>
          <p:spPr>
            <a:xfrm flipV="1">
              <a:off x="6782785" y="3191276"/>
              <a:ext cx="236827" cy="44501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Connecteur droit avec flèche 264">
              <a:extLst>
                <a:ext uri="{FF2B5EF4-FFF2-40B4-BE49-F238E27FC236}">
                  <a16:creationId xmlns:a16="http://schemas.microsoft.com/office/drawing/2014/main" id="{3D944047-1FFA-482C-BF7C-6E61F0D5CA78}"/>
                </a:ext>
              </a:extLst>
            </p:cNvPr>
            <p:cNvCxnSpPr>
              <a:stCxn id="340" idx="6"/>
              <a:endCxn id="339" idx="2"/>
            </p:cNvCxnSpPr>
            <p:nvPr/>
          </p:nvCxnSpPr>
          <p:spPr>
            <a:xfrm flipV="1">
              <a:off x="6782785" y="3040758"/>
              <a:ext cx="236827" cy="59552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Connecteur droit avec flèche 265">
              <a:extLst>
                <a:ext uri="{FF2B5EF4-FFF2-40B4-BE49-F238E27FC236}">
                  <a16:creationId xmlns:a16="http://schemas.microsoft.com/office/drawing/2014/main" id="{30C90ED6-F792-44BF-88A0-2B7EB9BBD3A0}"/>
                </a:ext>
              </a:extLst>
            </p:cNvPr>
            <p:cNvCxnSpPr>
              <a:stCxn id="341" idx="6"/>
              <a:endCxn id="336" idx="3"/>
            </p:cNvCxnSpPr>
            <p:nvPr/>
          </p:nvCxnSpPr>
          <p:spPr>
            <a:xfrm>
              <a:off x="6782785" y="3799889"/>
              <a:ext cx="249281" cy="62566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Connecteur droit avec flèche 266">
              <a:extLst>
                <a:ext uri="{FF2B5EF4-FFF2-40B4-BE49-F238E27FC236}">
                  <a16:creationId xmlns:a16="http://schemas.microsoft.com/office/drawing/2014/main" id="{944CBA36-7AC4-4C13-94B4-A53917981768}"/>
                </a:ext>
              </a:extLst>
            </p:cNvPr>
            <p:cNvCxnSpPr>
              <a:stCxn id="339" idx="6"/>
              <a:endCxn id="328" idx="2"/>
            </p:cNvCxnSpPr>
            <p:nvPr/>
          </p:nvCxnSpPr>
          <p:spPr>
            <a:xfrm flipV="1">
              <a:off x="7104656" y="3040711"/>
              <a:ext cx="236827" cy="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Connecteur droit avec flèche 267">
              <a:extLst>
                <a:ext uri="{FF2B5EF4-FFF2-40B4-BE49-F238E27FC236}">
                  <a16:creationId xmlns:a16="http://schemas.microsoft.com/office/drawing/2014/main" id="{EDB7409D-2A4D-499A-94E0-8411024F8267}"/>
                </a:ext>
              </a:extLst>
            </p:cNvPr>
            <p:cNvCxnSpPr>
              <a:stCxn id="339" idx="6"/>
              <a:endCxn id="326" idx="2"/>
            </p:cNvCxnSpPr>
            <p:nvPr/>
          </p:nvCxnSpPr>
          <p:spPr>
            <a:xfrm>
              <a:off x="7104656" y="3040758"/>
              <a:ext cx="236827" cy="15048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Connecteur droit avec flèche 268">
              <a:extLst>
                <a:ext uri="{FF2B5EF4-FFF2-40B4-BE49-F238E27FC236}">
                  <a16:creationId xmlns:a16="http://schemas.microsoft.com/office/drawing/2014/main" id="{4FD2D033-8E5F-47AE-B5B8-91F5B9CA247B}"/>
                </a:ext>
              </a:extLst>
            </p:cNvPr>
            <p:cNvCxnSpPr>
              <a:stCxn id="339" idx="6"/>
              <a:endCxn id="327" idx="2"/>
            </p:cNvCxnSpPr>
            <p:nvPr/>
          </p:nvCxnSpPr>
          <p:spPr>
            <a:xfrm>
              <a:off x="7104656" y="3040758"/>
              <a:ext cx="236827" cy="30100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Connecteur droit avec flèche 269">
              <a:extLst>
                <a:ext uri="{FF2B5EF4-FFF2-40B4-BE49-F238E27FC236}">
                  <a16:creationId xmlns:a16="http://schemas.microsoft.com/office/drawing/2014/main" id="{CD99EB14-6A15-4458-B799-B2AC2C66BC85}"/>
                </a:ext>
              </a:extLst>
            </p:cNvPr>
            <p:cNvCxnSpPr>
              <a:stCxn id="339" idx="6"/>
              <a:endCxn id="322" idx="2"/>
            </p:cNvCxnSpPr>
            <p:nvPr/>
          </p:nvCxnSpPr>
          <p:spPr>
            <a:xfrm>
              <a:off x="7104656" y="3040758"/>
              <a:ext cx="236827" cy="60206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Connecteur droit avec flèche 270">
              <a:extLst>
                <a:ext uri="{FF2B5EF4-FFF2-40B4-BE49-F238E27FC236}">
                  <a16:creationId xmlns:a16="http://schemas.microsoft.com/office/drawing/2014/main" id="{504E9F29-9E19-42DD-84B4-7231AE3C9607}"/>
                </a:ext>
              </a:extLst>
            </p:cNvPr>
            <p:cNvCxnSpPr>
              <a:stCxn id="339" idx="6"/>
              <a:endCxn id="323" idx="2"/>
            </p:cNvCxnSpPr>
            <p:nvPr/>
          </p:nvCxnSpPr>
          <p:spPr>
            <a:xfrm>
              <a:off x="7104656" y="3040758"/>
              <a:ext cx="236827" cy="75259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Connecteur droit avec flèche 271">
              <a:extLst>
                <a:ext uri="{FF2B5EF4-FFF2-40B4-BE49-F238E27FC236}">
                  <a16:creationId xmlns:a16="http://schemas.microsoft.com/office/drawing/2014/main" id="{74F27947-FFD6-4ABF-98E3-B759C3CAF64D}"/>
                </a:ext>
              </a:extLst>
            </p:cNvPr>
            <p:cNvCxnSpPr>
              <a:stCxn id="339" idx="6"/>
              <a:endCxn id="320" idx="2"/>
            </p:cNvCxnSpPr>
            <p:nvPr/>
          </p:nvCxnSpPr>
          <p:spPr>
            <a:xfrm>
              <a:off x="7104656" y="3040758"/>
              <a:ext cx="236827" cy="90312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Connecteur droit avec flèche 272">
              <a:extLst>
                <a:ext uri="{FF2B5EF4-FFF2-40B4-BE49-F238E27FC236}">
                  <a16:creationId xmlns:a16="http://schemas.microsoft.com/office/drawing/2014/main" id="{0CC1A13B-5079-4206-A38F-FE1F90D6FED2}"/>
                </a:ext>
              </a:extLst>
            </p:cNvPr>
            <p:cNvCxnSpPr>
              <a:stCxn id="339" idx="6"/>
              <a:endCxn id="321" idx="2"/>
            </p:cNvCxnSpPr>
            <p:nvPr/>
          </p:nvCxnSpPr>
          <p:spPr>
            <a:xfrm>
              <a:off x="7104656" y="3040758"/>
              <a:ext cx="236827" cy="105365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Connecteur droit avec flèche 273">
              <a:extLst>
                <a:ext uri="{FF2B5EF4-FFF2-40B4-BE49-F238E27FC236}">
                  <a16:creationId xmlns:a16="http://schemas.microsoft.com/office/drawing/2014/main" id="{1EC47DE3-361D-45ED-ABB2-3CFBB7CD8BAD}"/>
                </a:ext>
              </a:extLst>
            </p:cNvPr>
            <p:cNvCxnSpPr>
              <a:stCxn id="339" idx="6"/>
              <a:endCxn id="325" idx="2"/>
            </p:cNvCxnSpPr>
            <p:nvPr/>
          </p:nvCxnSpPr>
          <p:spPr>
            <a:xfrm>
              <a:off x="7104656" y="3040758"/>
              <a:ext cx="236827" cy="120417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Connecteur droit avec flèche 274">
              <a:extLst>
                <a:ext uri="{FF2B5EF4-FFF2-40B4-BE49-F238E27FC236}">
                  <a16:creationId xmlns:a16="http://schemas.microsoft.com/office/drawing/2014/main" id="{E3756E66-2729-45E5-9522-C1AE62D0C5AE}"/>
                </a:ext>
              </a:extLst>
            </p:cNvPr>
            <p:cNvCxnSpPr>
              <a:stCxn id="339" idx="6"/>
              <a:endCxn id="329" idx="2"/>
            </p:cNvCxnSpPr>
            <p:nvPr/>
          </p:nvCxnSpPr>
          <p:spPr>
            <a:xfrm>
              <a:off x="7104656" y="3040758"/>
              <a:ext cx="236827" cy="135470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Connecteur droit avec flèche 275">
              <a:extLst>
                <a:ext uri="{FF2B5EF4-FFF2-40B4-BE49-F238E27FC236}">
                  <a16:creationId xmlns:a16="http://schemas.microsoft.com/office/drawing/2014/main" id="{91F64C7E-A7AC-439F-9C98-88590861D029}"/>
                </a:ext>
              </a:extLst>
            </p:cNvPr>
            <p:cNvCxnSpPr>
              <a:stCxn id="337" idx="6"/>
              <a:endCxn id="326" idx="2"/>
            </p:cNvCxnSpPr>
            <p:nvPr/>
          </p:nvCxnSpPr>
          <p:spPr>
            <a:xfrm flipV="1">
              <a:off x="7104656" y="3191239"/>
              <a:ext cx="236827" cy="3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Connecteur droit avec flèche 276">
              <a:extLst>
                <a:ext uri="{FF2B5EF4-FFF2-40B4-BE49-F238E27FC236}">
                  <a16:creationId xmlns:a16="http://schemas.microsoft.com/office/drawing/2014/main" id="{83FEB923-C248-424C-B9AC-AFC14F969F24}"/>
                </a:ext>
              </a:extLst>
            </p:cNvPr>
            <p:cNvCxnSpPr>
              <a:stCxn id="337" idx="6"/>
              <a:endCxn id="328" idx="2"/>
            </p:cNvCxnSpPr>
            <p:nvPr/>
          </p:nvCxnSpPr>
          <p:spPr>
            <a:xfrm flipV="1">
              <a:off x="7104656" y="3040711"/>
              <a:ext cx="236827" cy="15056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Connecteur droit avec flèche 277">
              <a:extLst>
                <a:ext uri="{FF2B5EF4-FFF2-40B4-BE49-F238E27FC236}">
                  <a16:creationId xmlns:a16="http://schemas.microsoft.com/office/drawing/2014/main" id="{FA84EB6A-FD89-4753-9B51-1AC314E240CB}"/>
                </a:ext>
              </a:extLst>
            </p:cNvPr>
            <p:cNvCxnSpPr>
              <a:stCxn id="337" idx="6"/>
              <a:endCxn id="324" idx="2"/>
            </p:cNvCxnSpPr>
            <p:nvPr/>
          </p:nvCxnSpPr>
          <p:spPr>
            <a:xfrm>
              <a:off x="7104656" y="3191276"/>
              <a:ext cx="236827" cy="30102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Connecteur droit avec flèche 278">
              <a:extLst>
                <a:ext uri="{FF2B5EF4-FFF2-40B4-BE49-F238E27FC236}">
                  <a16:creationId xmlns:a16="http://schemas.microsoft.com/office/drawing/2014/main" id="{21496CE5-5D52-4392-A558-85AE180E8DD8}"/>
                </a:ext>
              </a:extLst>
            </p:cNvPr>
            <p:cNvCxnSpPr>
              <a:stCxn id="337" idx="6"/>
              <a:endCxn id="323" idx="2"/>
            </p:cNvCxnSpPr>
            <p:nvPr/>
          </p:nvCxnSpPr>
          <p:spPr>
            <a:xfrm>
              <a:off x="7104656" y="3191276"/>
              <a:ext cx="236827" cy="60207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Connecteur droit avec flèche 279">
              <a:extLst>
                <a:ext uri="{FF2B5EF4-FFF2-40B4-BE49-F238E27FC236}">
                  <a16:creationId xmlns:a16="http://schemas.microsoft.com/office/drawing/2014/main" id="{F2C7294D-B869-42D1-A90A-5B887AA34B20}"/>
                </a:ext>
              </a:extLst>
            </p:cNvPr>
            <p:cNvCxnSpPr>
              <a:stCxn id="337" idx="6"/>
              <a:endCxn id="320" idx="2"/>
            </p:cNvCxnSpPr>
            <p:nvPr/>
          </p:nvCxnSpPr>
          <p:spPr>
            <a:xfrm>
              <a:off x="7104656" y="3191276"/>
              <a:ext cx="236827" cy="75260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Connecteur droit avec flèche 280">
              <a:extLst>
                <a:ext uri="{FF2B5EF4-FFF2-40B4-BE49-F238E27FC236}">
                  <a16:creationId xmlns:a16="http://schemas.microsoft.com/office/drawing/2014/main" id="{14F2A2CC-982F-42D3-A28C-7ED78FDBE7F6}"/>
                </a:ext>
              </a:extLst>
            </p:cNvPr>
            <p:cNvCxnSpPr>
              <a:stCxn id="337" idx="6"/>
              <a:endCxn id="321" idx="2"/>
            </p:cNvCxnSpPr>
            <p:nvPr/>
          </p:nvCxnSpPr>
          <p:spPr>
            <a:xfrm>
              <a:off x="7104656" y="3191276"/>
              <a:ext cx="236827" cy="90313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Connecteur droit avec flèche 281">
              <a:extLst>
                <a:ext uri="{FF2B5EF4-FFF2-40B4-BE49-F238E27FC236}">
                  <a16:creationId xmlns:a16="http://schemas.microsoft.com/office/drawing/2014/main" id="{8BBE0934-5F57-45C6-B7CC-26BB2668A298}"/>
                </a:ext>
              </a:extLst>
            </p:cNvPr>
            <p:cNvCxnSpPr>
              <a:stCxn id="337" idx="6"/>
              <a:endCxn id="325" idx="2"/>
            </p:cNvCxnSpPr>
            <p:nvPr/>
          </p:nvCxnSpPr>
          <p:spPr>
            <a:xfrm>
              <a:off x="7104656" y="3191276"/>
              <a:ext cx="236827" cy="105366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Connecteur droit avec flèche 282">
              <a:extLst>
                <a:ext uri="{FF2B5EF4-FFF2-40B4-BE49-F238E27FC236}">
                  <a16:creationId xmlns:a16="http://schemas.microsoft.com/office/drawing/2014/main" id="{5CDD874D-E512-4CDE-AD09-9C6D1FDB323D}"/>
                </a:ext>
              </a:extLst>
            </p:cNvPr>
            <p:cNvCxnSpPr>
              <a:stCxn id="337" idx="6"/>
              <a:endCxn id="329" idx="2"/>
            </p:cNvCxnSpPr>
            <p:nvPr/>
          </p:nvCxnSpPr>
          <p:spPr>
            <a:xfrm>
              <a:off x="7104656" y="3191276"/>
              <a:ext cx="236827" cy="120418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Connecteur droit avec flèche 283">
              <a:extLst>
                <a:ext uri="{FF2B5EF4-FFF2-40B4-BE49-F238E27FC236}">
                  <a16:creationId xmlns:a16="http://schemas.microsoft.com/office/drawing/2014/main" id="{544C258C-C451-4ABE-AB14-89622BC49149}"/>
                </a:ext>
              </a:extLst>
            </p:cNvPr>
            <p:cNvCxnSpPr>
              <a:stCxn id="328" idx="6"/>
              <a:endCxn id="206" idx="2"/>
            </p:cNvCxnSpPr>
            <p:nvPr/>
          </p:nvCxnSpPr>
          <p:spPr>
            <a:xfrm>
              <a:off x="7426528" y="3040711"/>
              <a:ext cx="236827" cy="6773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Connecteur droit avec flèche 284">
              <a:extLst>
                <a:ext uri="{FF2B5EF4-FFF2-40B4-BE49-F238E27FC236}">
                  <a16:creationId xmlns:a16="http://schemas.microsoft.com/office/drawing/2014/main" id="{70450728-5461-4D2A-9DC6-F2A32ABA691F}"/>
                </a:ext>
              </a:extLst>
            </p:cNvPr>
            <p:cNvCxnSpPr>
              <a:stCxn id="326" idx="6"/>
              <a:endCxn id="206" idx="2"/>
            </p:cNvCxnSpPr>
            <p:nvPr/>
          </p:nvCxnSpPr>
          <p:spPr>
            <a:xfrm>
              <a:off x="7426528" y="3191239"/>
              <a:ext cx="236827" cy="52684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Connecteur droit avec flèche 285">
              <a:extLst>
                <a:ext uri="{FF2B5EF4-FFF2-40B4-BE49-F238E27FC236}">
                  <a16:creationId xmlns:a16="http://schemas.microsoft.com/office/drawing/2014/main" id="{7AACBC47-2CF3-403B-9768-F74960CADF43}"/>
                </a:ext>
              </a:extLst>
            </p:cNvPr>
            <p:cNvCxnSpPr>
              <a:stCxn id="327" idx="6"/>
              <a:endCxn id="206" idx="2"/>
            </p:cNvCxnSpPr>
            <p:nvPr/>
          </p:nvCxnSpPr>
          <p:spPr>
            <a:xfrm>
              <a:off x="7426528" y="3341767"/>
              <a:ext cx="236827" cy="37632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Connecteur droit avec flèche 286">
              <a:extLst>
                <a:ext uri="{FF2B5EF4-FFF2-40B4-BE49-F238E27FC236}">
                  <a16:creationId xmlns:a16="http://schemas.microsoft.com/office/drawing/2014/main" id="{0DB5312B-F14D-4D75-8A2A-C387A63F3041}"/>
                </a:ext>
              </a:extLst>
            </p:cNvPr>
            <p:cNvCxnSpPr>
              <a:stCxn id="329" idx="6"/>
              <a:endCxn id="206" idx="2"/>
            </p:cNvCxnSpPr>
            <p:nvPr/>
          </p:nvCxnSpPr>
          <p:spPr>
            <a:xfrm flipV="1">
              <a:off x="7426528" y="3718088"/>
              <a:ext cx="236827" cy="6773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Connecteur droit avec flèche 287">
              <a:extLst>
                <a:ext uri="{FF2B5EF4-FFF2-40B4-BE49-F238E27FC236}">
                  <a16:creationId xmlns:a16="http://schemas.microsoft.com/office/drawing/2014/main" id="{A4870D97-2AF6-44F3-AA86-E2CB1F0CC225}"/>
                </a:ext>
              </a:extLst>
            </p:cNvPr>
            <p:cNvCxnSpPr>
              <a:stCxn id="336" idx="6"/>
              <a:endCxn id="329" idx="2"/>
            </p:cNvCxnSpPr>
            <p:nvPr/>
          </p:nvCxnSpPr>
          <p:spPr>
            <a:xfrm>
              <a:off x="7104656" y="4395418"/>
              <a:ext cx="236827" cy="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Connecteur droit avec flèche 288">
              <a:extLst>
                <a:ext uri="{FF2B5EF4-FFF2-40B4-BE49-F238E27FC236}">
                  <a16:creationId xmlns:a16="http://schemas.microsoft.com/office/drawing/2014/main" id="{DF55F55B-9CE9-47B0-BE7C-6BB783C1CFBE}"/>
                </a:ext>
              </a:extLst>
            </p:cNvPr>
            <p:cNvCxnSpPr>
              <a:stCxn id="336" idx="6"/>
              <a:endCxn id="325" idx="2"/>
            </p:cNvCxnSpPr>
            <p:nvPr/>
          </p:nvCxnSpPr>
          <p:spPr>
            <a:xfrm flipV="1">
              <a:off x="7104656" y="4244937"/>
              <a:ext cx="236827" cy="15048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Connecteur droit avec flèche 289">
              <a:extLst>
                <a:ext uri="{FF2B5EF4-FFF2-40B4-BE49-F238E27FC236}">
                  <a16:creationId xmlns:a16="http://schemas.microsoft.com/office/drawing/2014/main" id="{F7C934C9-C679-4C2D-968D-2FC09DB46A17}"/>
                </a:ext>
              </a:extLst>
            </p:cNvPr>
            <p:cNvCxnSpPr>
              <a:stCxn id="336" idx="6"/>
              <a:endCxn id="321" idx="2"/>
            </p:cNvCxnSpPr>
            <p:nvPr/>
          </p:nvCxnSpPr>
          <p:spPr>
            <a:xfrm flipV="1">
              <a:off x="7104656" y="4094409"/>
              <a:ext cx="236827" cy="30100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Connecteur droit avec flèche 290">
              <a:extLst>
                <a:ext uri="{FF2B5EF4-FFF2-40B4-BE49-F238E27FC236}">
                  <a16:creationId xmlns:a16="http://schemas.microsoft.com/office/drawing/2014/main" id="{7B40CA91-3023-463B-BE3C-63907391D59B}"/>
                </a:ext>
              </a:extLst>
            </p:cNvPr>
            <p:cNvCxnSpPr>
              <a:stCxn id="336" idx="6"/>
              <a:endCxn id="320" idx="2"/>
            </p:cNvCxnSpPr>
            <p:nvPr/>
          </p:nvCxnSpPr>
          <p:spPr>
            <a:xfrm flipV="1">
              <a:off x="7104656" y="3943880"/>
              <a:ext cx="236827" cy="45153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Connecteur droit avec flèche 291">
              <a:extLst>
                <a:ext uri="{FF2B5EF4-FFF2-40B4-BE49-F238E27FC236}">
                  <a16:creationId xmlns:a16="http://schemas.microsoft.com/office/drawing/2014/main" id="{CD5281B0-DEE2-4B39-9C63-265CB074907F}"/>
                </a:ext>
              </a:extLst>
            </p:cNvPr>
            <p:cNvCxnSpPr>
              <a:stCxn id="336" idx="6"/>
              <a:endCxn id="322" idx="2"/>
            </p:cNvCxnSpPr>
            <p:nvPr/>
          </p:nvCxnSpPr>
          <p:spPr>
            <a:xfrm flipV="1">
              <a:off x="7104656" y="3642824"/>
              <a:ext cx="236827" cy="75259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Connecteur droit avec flèche 292">
              <a:extLst>
                <a:ext uri="{FF2B5EF4-FFF2-40B4-BE49-F238E27FC236}">
                  <a16:creationId xmlns:a16="http://schemas.microsoft.com/office/drawing/2014/main" id="{6AAA9B00-EE12-44C1-B794-5499731653A8}"/>
                </a:ext>
              </a:extLst>
            </p:cNvPr>
            <p:cNvCxnSpPr>
              <a:stCxn id="336" idx="6"/>
              <a:endCxn id="323" idx="2"/>
            </p:cNvCxnSpPr>
            <p:nvPr/>
          </p:nvCxnSpPr>
          <p:spPr>
            <a:xfrm flipV="1">
              <a:off x="7104656" y="3793352"/>
              <a:ext cx="236827" cy="60206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Connecteur droit avec flèche 293">
              <a:extLst>
                <a:ext uri="{FF2B5EF4-FFF2-40B4-BE49-F238E27FC236}">
                  <a16:creationId xmlns:a16="http://schemas.microsoft.com/office/drawing/2014/main" id="{7AE04289-7B6A-4995-9C7A-2731A4F7AB47}"/>
                </a:ext>
              </a:extLst>
            </p:cNvPr>
            <p:cNvCxnSpPr>
              <a:stCxn id="336" idx="6"/>
              <a:endCxn id="327" idx="2"/>
            </p:cNvCxnSpPr>
            <p:nvPr/>
          </p:nvCxnSpPr>
          <p:spPr>
            <a:xfrm flipV="1">
              <a:off x="7104656" y="3341767"/>
              <a:ext cx="236827" cy="105365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Connecteur droit avec flèche 294">
              <a:extLst>
                <a:ext uri="{FF2B5EF4-FFF2-40B4-BE49-F238E27FC236}">
                  <a16:creationId xmlns:a16="http://schemas.microsoft.com/office/drawing/2014/main" id="{786CC714-3CEC-4DBD-BA41-4A1F89F3817F}"/>
                </a:ext>
              </a:extLst>
            </p:cNvPr>
            <p:cNvCxnSpPr>
              <a:stCxn id="336" idx="6"/>
              <a:endCxn id="326" idx="2"/>
            </p:cNvCxnSpPr>
            <p:nvPr/>
          </p:nvCxnSpPr>
          <p:spPr>
            <a:xfrm flipV="1">
              <a:off x="7104656" y="3191239"/>
              <a:ext cx="236827" cy="120417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Connecteur droit avec flèche 295">
              <a:extLst>
                <a:ext uri="{FF2B5EF4-FFF2-40B4-BE49-F238E27FC236}">
                  <a16:creationId xmlns:a16="http://schemas.microsoft.com/office/drawing/2014/main" id="{533BEDF7-25FD-4DE4-B6BF-10901C5F7CA4}"/>
                </a:ext>
              </a:extLst>
            </p:cNvPr>
            <p:cNvCxnSpPr>
              <a:stCxn id="336" idx="6"/>
              <a:endCxn id="328" idx="2"/>
            </p:cNvCxnSpPr>
            <p:nvPr/>
          </p:nvCxnSpPr>
          <p:spPr>
            <a:xfrm flipV="1">
              <a:off x="7104656" y="3040711"/>
              <a:ext cx="236827" cy="135470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Connecteur droit avec flèche 296">
              <a:extLst>
                <a:ext uri="{FF2B5EF4-FFF2-40B4-BE49-F238E27FC236}">
                  <a16:creationId xmlns:a16="http://schemas.microsoft.com/office/drawing/2014/main" id="{F6FEDAD0-65CD-4224-AE4A-E62F71C065A3}"/>
                </a:ext>
              </a:extLst>
            </p:cNvPr>
            <p:cNvCxnSpPr>
              <a:stCxn id="338" idx="6"/>
              <a:endCxn id="326" idx="2"/>
            </p:cNvCxnSpPr>
            <p:nvPr/>
          </p:nvCxnSpPr>
          <p:spPr>
            <a:xfrm flipV="1">
              <a:off x="7104656" y="3191239"/>
              <a:ext cx="236827" cy="15055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Connecteur droit avec flèche 297">
              <a:extLst>
                <a:ext uri="{FF2B5EF4-FFF2-40B4-BE49-F238E27FC236}">
                  <a16:creationId xmlns:a16="http://schemas.microsoft.com/office/drawing/2014/main" id="{D40836D8-B2B0-45B7-BB85-839ADB8723CA}"/>
                </a:ext>
              </a:extLst>
            </p:cNvPr>
            <p:cNvCxnSpPr>
              <a:stCxn id="338" idx="6"/>
              <a:endCxn id="328" idx="2"/>
            </p:cNvCxnSpPr>
            <p:nvPr/>
          </p:nvCxnSpPr>
          <p:spPr>
            <a:xfrm flipV="1">
              <a:off x="7104656" y="3040711"/>
              <a:ext cx="236827" cy="30108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Connecteur droit avec flèche 298">
              <a:extLst>
                <a:ext uri="{FF2B5EF4-FFF2-40B4-BE49-F238E27FC236}">
                  <a16:creationId xmlns:a16="http://schemas.microsoft.com/office/drawing/2014/main" id="{1AE98358-8AE9-49C4-BF44-B3D57F2111BF}"/>
                </a:ext>
              </a:extLst>
            </p:cNvPr>
            <p:cNvCxnSpPr>
              <a:stCxn id="338" idx="6"/>
              <a:endCxn id="327" idx="2"/>
            </p:cNvCxnSpPr>
            <p:nvPr/>
          </p:nvCxnSpPr>
          <p:spPr>
            <a:xfrm flipV="1">
              <a:off x="7104656" y="3341767"/>
              <a:ext cx="236827" cy="2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Connecteur droit avec flèche 299">
              <a:extLst>
                <a:ext uri="{FF2B5EF4-FFF2-40B4-BE49-F238E27FC236}">
                  <a16:creationId xmlns:a16="http://schemas.microsoft.com/office/drawing/2014/main" id="{FD4C81ED-FFC0-450F-A82F-3C311EB989A9}"/>
                </a:ext>
              </a:extLst>
            </p:cNvPr>
            <p:cNvCxnSpPr>
              <a:stCxn id="338" idx="6"/>
              <a:endCxn id="324" idx="2"/>
            </p:cNvCxnSpPr>
            <p:nvPr/>
          </p:nvCxnSpPr>
          <p:spPr>
            <a:xfrm>
              <a:off x="7104656" y="3341794"/>
              <a:ext cx="236827" cy="15050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Connecteur droit avec flèche 300">
              <a:extLst>
                <a:ext uri="{FF2B5EF4-FFF2-40B4-BE49-F238E27FC236}">
                  <a16:creationId xmlns:a16="http://schemas.microsoft.com/office/drawing/2014/main" id="{F957F5C0-FC0A-4A6A-A4A8-A7906355928C}"/>
                </a:ext>
              </a:extLst>
            </p:cNvPr>
            <p:cNvCxnSpPr>
              <a:stCxn id="338" idx="6"/>
              <a:endCxn id="322" idx="2"/>
            </p:cNvCxnSpPr>
            <p:nvPr/>
          </p:nvCxnSpPr>
          <p:spPr>
            <a:xfrm>
              <a:off x="7104656" y="3341794"/>
              <a:ext cx="236827" cy="30103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Connecteur droit avec flèche 301">
              <a:extLst>
                <a:ext uri="{FF2B5EF4-FFF2-40B4-BE49-F238E27FC236}">
                  <a16:creationId xmlns:a16="http://schemas.microsoft.com/office/drawing/2014/main" id="{999AF6B9-3DB5-4095-B59C-EC7D7F3D6CD8}"/>
                </a:ext>
              </a:extLst>
            </p:cNvPr>
            <p:cNvCxnSpPr>
              <a:stCxn id="338" idx="6"/>
              <a:endCxn id="323" idx="2"/>
            </p:cNvCxnSpPr>
            <p:nvPr/>
          </p:nvCxnSpPr>
          <p:spPr>
            <a:xfrm>
              <a:off x="7104656" y="3341794"/>
              <a:ext cx="236827" cy="45155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Connecteur droit avec flèche 302">
              <a:extLst>
                <a:ext uri="{FF2B5EF4-FFF2-40B4-BE49-F238E27FC236}">
                  <a16:creationId xmlns:a16="http://schemas.microsoft.com/office/drawing/2014/main" id="{6F319166-EE82-4524-A3E9-0ED0AF8277FA}"/>
                </a:ext>
              </a:extLst>
            </p:cNvPr>
            <p:cNvCxnSpPr>
              <a:stCxn id="338" idx="6"/>
              <a:endCxn id="320" idx="2"/>
            </p:cNvCxnSpPr>
            <p:nvPr/>
          </p:nvCxnSpPr>
          <p:spPr>
            <a:xfrm>
              <a:off x="7104656" y="3341794"/>
              <a:ext cx="236827" cy="60208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Connecteur droit avec flèche 303">
              <a:extLst>
                <a:ext uri="{FF2B5EF4-FFF2-40B4-BE49-F238E27FC236}">
                  <a16:creationId xmlns:a16="http://schemas.microsoft.com/office/drawing/2014/main" id="{9C5D1620-9E3A-42F4-AD3F-544C7A59DCEF}"/>
                </a:ext>
              </a:extLst>
            </p:cNvPr>
            <p:cNvCxnSpPr>
              <a:stCxn id="338" idx="6"/>
              <a:endCxn id="321" idx="2"/>
            </p:cNvCxnSpPr>
            <p:nvPr/>
          </p:nvCxnSpPr>
          <p:spPr>
            <a:xfrm>
              <a:off x="7104656" y="3341794"/>
              <a:ext cx="236827" cy="75261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Connecteur droit avec flèche 304">
              <a:extLst>
                <a:ext uri="{FF2B5EF4-FFF2-40B4-BE49-F238E27FC236}">
                  <a16:creationId xmlns:a16="http://schemas.microsoft.com/office/drawing/2014/main" id="{D6B51D91-3CD1-4C08-B5BC-CD70CF2FF5D0}"/>
                </a:ext>
              </a:extLst>
            </p:cNvPr>
            <p:cNvCxnSpPr>
              <a:stCxn id="338" idx="6"/>
              <a:endCxn id="325" idx="2"/>
            </p:cNvCxnSpPr>
            <p:nvPr/>
          </p:nvCxnSpPr>
          <p:spPr>
            <a:xfrm>
              <a:off x="7104656" y="3341794"/>
              <a:ext cx="236827" cy="90314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Connecteur droit avec flèche 305">
              <a:extLst>
                <a:ext uri="{FF2B5EF4-FFF2-40B4-BE49-F238E27FC236}">
                  <a16:creationId xmlns:a16="http://schemas.microsoft.com/office/drawing/2014/main" id="{2F207D16-CA83-49B4-875D-CF2699E7859B}"/>
                </a:ext>
              </a:extLst>
            </p:cNvPr>
            <p:cNvCxnSpPr>
              <a:stCxn id="338" idx="6"/>
              <a:endCxn id="329" idx="2"/>
            </p:cNvCxnSpPr>
            <p:nvPr/>
          </p:nvCxnSpPr>
          <p:spPr>
            <a:xfrm>
              <a:off x="7104656" y="3341794"/>
              <a:ext cx="236827" cy="105367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" name="Connecteur droit avec flèche 306">
              <a:extLst>
                <a:ext uri="{FF2B5EF4-FFF2-40B4-BE49-F238E27FC236}">
                  <a16:creationId xmlns:a16="http://schemas.microsoft.com/office/drawing/2014/main" id="{58907998-8FC6-44B8-8F7F-FE5AF41FC333}"/>
                </a:ext>
              </a:extLst>
            </p:cNvPr>
            <p:cNvCxnSpPr>
              <a:stCxn id="334" idx="6"/>
              <a:endCxn id="327" idx="2"/>
            </p:cNvCxnSpPr>
            <p:nvPr/>
          </p:nvCxnSpPr>
          <p:spPr>
            <a:xfrm flipV="1">
              <a:off x="7104656" y="3341767"/>
              <a:ext cx="236827" cy="15054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Connecteur droit avec flèche 307">
              <a:extLst>
                <a:ext uri="{FF2B5EF4-FFF2-40B4-BE49-F238E27FC236}">
                  <a16:creationId xmlns:a16="http://schemas.microsoft.com/office/drawing/2014/main" id="{DD021ED2-C1DA-4C4A-82F4-663A8C52C454}"/>
                </a:ext>
              </a:extLst>
            </p:cNvPr>
            <p:cNvCxnSpPr>
              <a:stCxn id="334" idx="6"/>
              <a:endCxn id="326" idx="2"/>
            </p:cNvCxnSpPr>
            <p:nvPr/>
          </p:nvCxnSpPr>
          <p:spPr>
            <a:xfrm flipV="1">
              <a:off x="7104656" y="3191239"/>
              <a:ext cx="236827" cy="30107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Connecteur droit avec flèche 308">
              <a:extLst>
                <a:ext uri="{FF2B5EF4-FFF2-40B4-BE49-F238E27FC236}">
                  <a16:creationId xmlns:a16="http://schemas.microsoft.com/office/drawing/2014/main" id="{5CEC3B1C-890D-4AFA-9942-7D64E8D54890}"/>
                </a:ext>
              </a:extLst>
            </p:cNvPr>
            <p:cNvCxnSpPr>
              <a:stCxn id="334" idx="6"/>
              <a:endCxn id="328" idx="2"/>
            </p:cNvCxnSpPr>
            <p:nvPr/>
          </p:nvCxnSpPr>
          <p:spPr>
            <a:xfrm flipV="1">
              <a:off x="7104656" y="3040711"/>
              <a:ext cx="236827" cy="45160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Connecteur droit avec flèche 309">
              <a:extLst>
                <a:ext uri="{FF2B5EF4-FFF2-40B4-BE49-F238E27FC236}">
                  <a16:creationId xmlns:a16="http://schemas.microsoft.com/office/drawing/2014/main" id="{4D46BACE-A712-4448-B855-0070EE934DB1}"/>
                </a:ext>
              </a:extLst>
            </p:cNvPr>
            <p:cNvCxnSpPr>
              <a:endCxn id="327" idx="2"/>
            </p:cNvCxnSpPr>
            <p:nvPr/>
          </p:nvCxnSpPr>
          <p:spPr>
            <a:xfrm flipV="1">
              <a:off x="7100079" y="3341767"/>
              <a:ext cx="241404" cy="3010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Connecteur droit avec flèche 310">
              <a:extLst>
                <a:ext uri="{FF2B5EF4-FFF2-40B4-BE49-F238E27FC236}">
                  <a16:creationId xmlns:a16="http://schemas.microsoft.com/office/drawing/2014/main" id="{E1AF607E-4B62-4B81-8CCE-59E0F45C56E4}"/>
                </a:ext>
              </a:extLst>
            </p:cNvPr>
            <p:cNvCxnSpPr>
              <a:stCxn id="332" idx="6"/>
              <a:endCxn id="326" idx="2"/>
            </p:cNvCxnSpPr>
            <p:nvPr/>
          </p:nvCxnSpPr>
          <p:spPr>
            <a:xfrm flipV="1">
              <a:off x="7104656" y="3191239"/>
              <a:ext cx="236827" cy="45159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Connecteur droit avec flèche 311">
              <a:extLst>
                <a:ext uri="{FF2B5EF4-FFF2-40B4-BE49-F238E27FC236}">
                  <a16:creationId xmlns:a16="http://schemas.microsoft.com/office/drawing/2014/main" id="{985F6665-3CBA-4392-BEAB-19CAA72416AB}"/>
                </a:ext>
              </a:extLst>
            </p:cNvPr>
            <p:cNvCxnSpPr>
              <a:stCxn id="332" idx="6"/>
              <a:endCxn id="328" idx="2"/>
            </p:cNvCxnSpPr>
            <p:nvPr/>
          </p:nvCxnSpPr>
          <p:spPr>
            <a:xfrm flipV="1">
              <a:off x="7104656" y="3040711"/>
              <a:ext cx="236827" cy="60211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Connecteur droit avec flèche 312">
              <a:extLst>
                <a:ext uri="{FF2B5EF4-FFF2-40B4-BE49-F238E27FC236}">
                  <a16:creationId xmlns:a16="http://schemas.microsoft.com/office/drawing/2014/main" id="{F9C32D95-2DA5-4BE0-A4BF-8AF557836527}"/>
                </a:ext>
              </a:extLst>
            </p:cNvPr>
            <p:cNvCxnSpPr>
              <a:stCxn id="332" idx="6"/>
              <a:endCxn id="329" idx="2"/>
            </p:cNvCxnSpPr>
            <p:nvPr/>
          </p:nvCxnSpPr>
          <p:spPr>
            <a:xfrm>
              <a:off x="7104656" y="3642829"/>
              <a:ext cx="236827" cy="75263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Connecteur droit avec flèche 313">
              <a:extLst>
                <a:ext uri="{FF2B5EF4-FFF2-40B4-BE49-F238E27FC236}">
                  <a16:creationId xmlns:a16="http://schemas.microsoft.com/office/drawing/2014/main" id="{C9D92083-06EB-4E34-89FA-B3D86D5C5892}"/>
                </a:ext>
              </a:extLst>
            </p:cNvPr>
            <p:cNvCxnSpPr>
              <a:stCxn id="334" idx="6"/>
              <a:endCxn id="329" idx="2"/>
            </p:cNvCxnSpPr>
            <p:nvPr/>
          </p:nvCxnSpPr>
          <p:spPr>
            <a:xfrm>
              <a:off x="7104656" y="3492311"/>
              <a:ext cx="236827" cy="90315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Connecteur droit avec flèche 314">
              <a:extLst>
                <a:ext uri="{FF2B5EF4-FFF2-40B4-BE49-F238E27FC236}">
                  <a16:creationId xmlns:a16="http://schemas.microsoft.com/office/drawing/2014/main" id="{75F5F67C-7A53-45CB-8492-DB05F196B35A}"/>
                </a:ext>
              </a:extLst>
            </p:cNvPr>
            <p:cNvCxnSpPr>
              <a:stCxn id="333" idx="6"/>
              <a:endCxn id="324" idx="2"/>
            </p:cNvCxnSpPr>
            <p:nvPr/>
          </p:nvCxnSpPr>
          <p:spPr>
            <a:xfrm flipV="1">
              <a:off x="7104656" y="3492296"/>
              <a:ext cx="236827" cy="30105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Connecteur droit avec flèche 315">
              <a:extLst>
                <a:ext uri="{FF2B5EF4-FFF2-40B4-BE49-F238E27FC236}">
                  <a16:creationId xmlns:a16="http://schemas.microsoft.com/office/drawing/2014/main" id="{6839BFF8-80A3-43D9-8D2F-D2956FAD10ED}"/>
                </a:ext>
              </a:extLst>
            </p:cNvPr>
            <p:cNvCxnSpPr>
              <a:stCxn id="332" idx="6"/>
              <a:endCxn id="326" idx="2"/>
            </p:cNvCxnSpPr>
            <p:nvPr/>
          </p:nvCxnSpPr>
          <p:spPr>
            <a:xfrm flipV="1">
              <a:off x="7104656" y="3191239"/>
              <a:ext cx="236827" cy="45159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Connecteur droit avec flèche 316">
              <a:extLst>
                <a:ext uri="{FF2B5EF4-FFF2-40B4-BE49-F238E27FC236}">
                  <a16:creationId xmlns:a16="http://schemas.microsoft.com/office/drawing/2014/main" id="{E12FDA6E-99E4-4333-B589-271B22D7EA0F}"/>
                </a:ext>
              </a:extLst>
            </p:cNvPr>
            <p:cNvCxnSpPr>
              <a:stCxn id="332" idx="6"/>
              <a:endCxn id="328" idx="2"/>
            </p:cNvCxnSpPr>
            <p:nvPr/>
          </p:nvCxnSpPr>
          <p:spPr>
            <a:xfrm flipV="1">
              <a:off x="7104656" y="3040711"/>
              <a:ext cx="236827" cy="60211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Connecteur droit avec flèche 317">
              <a:extLst>
                <a:ext uri="{FF2B5EF4-FFF2-40B4-BE49-F238E27FC236}">
                  <a16:creationId xmlns:a16="http://schemas.microsoft.com/office/drawing/2014/main" id="{2A7E59DC-E599-47EC-870E-DE13EF693130}"/>
                </a:ext>
              </a:extLst>
            </p:cNvPr>
            <p:cNvCxnSpPr>
              <a:stCxn id="331" idx="6"/>
              <a:endCxn id="329" idx="2"/>
            </p:cNvCxnSpPr>
            <p:nvPr/>
          </p:nvCxnSpPr>
          <p:spPr>
            <a:xfrm>
              <a:off x="7104656" y="4094382"/>
              <a:ext cx="236827" cy="30108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Connecteur droit avec flèche 318">
              <a:extLst>
                <a:ext uri="{FF2B5EF4-FFF2-40B4-BE49-F238E27FC236}">
                  <a16:creationId xmlns:a16="http://schemas.microsoft.com/office/drawing/2014/main" id="{61C0784A-298C-4058-84C2-ECF1716A1466}"/>
                </a:ext>
              </a:extLst>
            </p:cNvPr>
            <p:cNvCxnSpPr>
              <a:stCxn id="335" idx="6"/>
              <a:endCxn id="329" idx="2"/>
            </p:cNvCxnSpPr>
            <p:nvPr/>
          </p:nvCxnSpPr>
          <p:spPr>
            <a:xfrm>
              <a:off x="7104656" y="4244899"/>
              <a:ext cx="236827" cy="15056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2" name="ZoneTexte 341">
              <a:extLst>
                <a:ext uri="{FF2B5EF4-FFF2-40B4-BE49-F238E27FC236}">
                  <a16:creationId xmlns:a16="http://schemas.microsoft.com/office/drawing/2014/main" id="{DC1666E0-02D4-47C6-BFA3-E6F65A405F12}"/>
                </a:ext>
              </a:extLst>
            </p:cNvPr>
            <p:cNvSpPr txBox="1"/>
            <p:nvPr/>
          </p:nvSpPr>
          <p:spPr>
            <a:xfrm>
              <a:off x="7736352" y="3533422"/>
              <a:ext cx="7583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(151)</a:t>
              </a:r>
            </a:p>
          </p:txBody>
        </p:sp>
      </p:grpSp>
      <p:sp>
        <p:nvSpPr>
          <p:cNvPr id="343" name="ZoneTexte 342">
            <a:extLst>
              <a:ext uri="{FF2B5EF4-FFF2-40B4-BE49-F238E27FC236}">
                <a16:creationId xmlns:a16="http://schemas.microsoft.com/office/drawing/2014/main" id="{A990469A-A55B-4BF8-9AF5-096FD8FF40AD}"/>
              </a:ext>
            </a:extLst>
          </p:cNvPr>
          <p:cNvSpPr txBox="1"/>
          <p:nvPr/>
        </p:nvSpPr>
        <p:spPr>
          <a:xfrm>
            <a:off x="6663651" y="4399564"/>
            <a:ext cx="1865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Overfitting</a:t>
            </a:r>
          </a:p>
        </p:txBody>
      </p:sp>
      <p:grpSp>
        <p:nvGrpSpPr>
          <p:cNvPr id="344" name="Groupe 343">
            <a:extLst>
              <a:ext uri="{FF2B5EF4-FFF2-40B4-BE49-F238E27FC236}">
                <a16:creationId xmlns:a16="http://schemas.microsoft.com/office/drawing/2014/main" id="{DD61F00F-CB16-4983-A240-44279C64D738}"/>
              </a:ext>
            </a:extLst>
          </p:cNvPr>
          <p:cNvGrpSpPr/>
          <p:nvPr/>
        </p:nvGrpSpPr>
        <p:grpSpPr>
          <a:xfrm>
            <a:off x="3694552" y="3328347"/>
            <a:ext cx="1869008" cy="900000"/>
            <a:chOff x="3637496" y="3273433"/>
            <a:chExt cx="1869008" cy="900000"/>
          </a:xfrm>
        </p:grpSpPr>
        <p:sp>
          <p:nvSpPr>
            <p:cNvPr id="345" name="Ellipse 344">
              <a:extLst>
                <a:ext uri="{FF2B5EF4-FFF2-40B4-BE49-F238E27FC236}">
                  <a16:creationId xmlns:a16="http://schemas.microsoft.com/office/drawing/2014/main" id="{C2E249F5-1EE0-4F74-9A9E-C039A7A01B5C}"/>
                </a:ext>
              </a:extLst>
            </p:cNvPr>
            <p:cNvSpPr/>
            <p:nvPr/>
          </p:nvSpPr>
          <p:spPr>
            <a:xfrm>
              <a:off x="4850419" y="3669894"/>
              <a:ext cx="106826" cy="107078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46" name="Connecteur droit avec flèche 345">
              <a:extLst>
                <a:ext uri="{FF2B5EF4-FFF2-40B4-BE49-F238E27FC236}">
                  <a16:creationId xmlns:a16="http://schemas.microsoft.com/office/drawing/2014/main" id="{2321232D-A053-434F-9AF8-4B2B3935928F}"/>
                </a:ext>
              </a:extLst>
            </p:cNvPr>
            <p:cNvCxnSpPr>
              <a:cxnSpLocks/>
              <a:stCxn id="351" idx="6"/>
              <a:endCxn id="395" idx="2"/>
            </p:cNvCxnSpPr>
            <p:nvPr/>
          </p:nvCxnSpPr>
          <p:spPr>
            <a:xfrm>
              <a:off x="3744322" y="3620681"/>
              <a:ext cx="297482" cy="10275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Connecteur droit avec flèche 346">
              <a:extLst>
                <a:ext uri="{FF2B5EF4-FFF2-40B4-BE49-F238E27FC236}">
                  <a16:creationId xmlns:a16="http://schemas.microsoft.com/office/drawing/2014/main" id="{50D1EB5E-35B4-46C1-B278-A9B5048CDB10}"/>
                </a:ext>
              </a:extLst>
            </p:cNvPr>
            <p:cNvCxnSpPr>
              <a:cxnSpLocks/>
              <a:stCxn id="351" idx="6"/>
              <a:endCxn id="396" idx="2"/>
            </p:cNvCxnSpPr>
            <p:nvPr/>
          </p:nvCxnSpPr>
          <p:spPr>
            <a:xfrm>
              <a:off x="3744322" y="3620681"/>
              <a:ext cx="297482" cy="30098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Connecteur droit avec flèche 347">
              <a:extLst>
                <a:ext uri="{FF2B5EF4-FFF2-40B4-BE49-F238E27FC236}">
                  <a16:creationId xmlns:a16="http://schemas.microsoft.com/office/drawing/2014/main" id="{8935E14E-BC5B-47A1-82F3-CBC3E7DEE404}"/>
                </a:ext>
              </a:extLst>
            </p:cNvPr>
            <p:cNvCxnSpPr>
              <a:cxnSpLocks/>
              <a:stCxn id="350" idx="6"/>
              <a:endCxn id="395" idx="2"/>
            </p:cNvCxnSpPr>
            <p:nvPr/>
          </p:nvCxnSpPr>
          <p:spPr>
            <a:xfrm flipV="1">
              <a:off x="3744322" y="3723433"/>
              <a:ext cx="297482" cy="10275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Connecteur droit avec flèche 348">
              <a:extLst>
                <a:ext uri="{FF2B5EF4-FFF2-40B4-BE49-F238E27FC236}">
                  <a16:creationId xmlns:a16="http://schemas.microsoft.com/office/drawing/2014/main" id="{7FD6BC1A-7C50-4489-A352-D489971E79E6}"/>
                </a:ext>
              </a:extLst>
            </p:cNvPr>
            <p:cNvCxnSpPr>
              <a:cxnSpLocks/>
              <a:stCxn id="350" idx="6"/>
              <a:endCxn id="396" idx="2"/>
            </p:cNvCxnSpPr>
            <p:nvPr/>
          </p:nvCxnSpPr>
          <p:spPr>
            <a:xfrm>
              <a:off x="3744322" y="3826185"/>
              <a:ext cx="297482" cy="9547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0" name="Ellipse 349">
              <a:extLst>
                <a:ext uri="{FF2B5EF4-FFF2-40B4-BE49-F238E27FC236}">
                  <a16:creationId xmlns:a16="http://schemas.microsoft.com/office/drawing/2014/main" id="{80F108EA-3AB9-4650-93F4-95AC943B0A14}"/>
                </a:ext>
              </a:extLst>
            </p:cNvPr>
            <p:cNvSpPr/>
            <p:nvPr/>
          </p:nvSpPr>
          <p:spPr>
            <a:xfrm>
              <a:off x="3637496" y="3772645"/>
              <a:ext cx="106826" cy="107078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1" name="Ellipse 350">
              <a:extLst>
                <a:ext uri="{FF2B5EF4-FFF2-40B4-BE49-F238E27FC236}">
                  <a16:creationId xmlns:a16="http://schemas.microsoft.com/office/drawing/2014/main" id="{34DD617A-9EF7-4AA4-9FF1-574E5909B46D}"/>
                </a:ext>
              </a:extLst>
            </p:cNvPr>
            <p:cNvSpPr/>
            <p:nvPr/>
          </p:nvSpPr>
          <p:spPr>
            <a:xfrm>
              <a:off x="3637496" y="3567142"/>
              <a:ext cx="106826" cy="107078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2" name="Connecteur droit avec flèche 351">
              <a:extLst>
                <a:ext uri="{FF2B5EF4-FFF2-40B4-BE49-F238E27FC236}">
                  <a16:creationId xmlns:a16="http://schemas.microsoft.com/office/drawing/2014/main" id="{3711B431-8C0E-4A06-AE9C-519846826B20}"/>
                </a:ext>
              </a:extLst>
            </p:cNvPr>
            <p:cNvCxnSpPr>
              <a:stCxn id="351" idx="6"/>
              <a:endCxn id="398" idx="2"/>
            </p:cNvCxnSpPr>
            <p:nvPr/>
          </p:nvCxnSpPr>
          <p:spPr>
            <a:xfrm flipV="1">
              <a:off x="3744322" y="3525202"/>
              <a:ext cx="297482" cy="9547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Connecteur droit avec flèche 352">
              <a:extLst>
                <a:ext uri="{FF2B5EF4-FFF2-40B4-BE49-F238E27FC236}">
                  <a16:creationId xmlns:a16="http://schemas.microsoft.com/office/drawing/2014/main" id="{477926EA-3B28-4BE9-82B0-CE2C35F14C59}"/>
                </a:ext>
              </a:extLst>
            </p:cNvPr>
            <p:cNvCxnSpPr>
              <a:cxnSpLocks/>
              <a:stCxn id="351" idx="6"/>
              <a:endCxn id="397" idx="2"/>
            </p:cNvCxnSpPr>
            <p:nvPr/>
          </p:nvCxnSpPr>
          <p:spPr>
            <a:xfrm flipV="1">
              <a:off x="3744322" y="3326972"/>
              <a:ext cx="297482" cy="29370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Connecteur droit avec flèche 353">
              <a:extLst>
                <a:ext uri="{FF2B5EF4-FFF2-40B4-BE49-F238E27FC236}">
                  <a16:creationId xmlns:a16="http://schemas.microsoft.com/office/drawing/2014/main" id="{36304F59-572C-44B6-9452-2BE529B826E6}"/>
                </a:ext>
              </a:extLst>
            </p:cNvPr>
            <p:cNvCxnSpPr>
              <a:cxnSpLocks/>
              <a:stCxn id="350" idx="6"/>
              <a:endCxn id="397" idx="2"/>
            </p:cNvCxnSpPr>
            <p:nvPr/>
          </p:nvCxnSpPr>
          <p:spPr>
            <a:xfrm flipV="1">
              <a:off x="3744322" y="3326972"/>
              <a:ext cx="297482" cy="49921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Connecteur droit avec flèche 354">
              <a:extLst>
                <a:ext uri="{FF2B5EF4-FFF2-40B4-BE49-F238E27FC236}">
                  <a16:creationId xmlns:a16="http://schemas.microsoft.com/office/drawing/2014/main" id="{D94926C4-B675-47E4-B8EB-16CCFCB907C8}"/>
                </a:ext>
              </a:extLst>
            </p:cNvPr>
            <p:cNvCxnSpPr>
              <a:cxnSpLocks/>
              <a:stCxn id="350" idx="6"/>
              <a:endCxn id="398" idx="2"/>
            </p:cNvCxnSpPr>
            <p:nvPr/>
          </p:nvCxnSpPr>
          <p:spPr>
            <a:xfrm flipV="1">
              <a:off x="3744323" y="3525202"/>
              <a:ext cx="297481" cy="30098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56" name="Groupe 355">
              <a:extLst>
                <a:ext uri="{FF2B5EF4-FFF2-40B4-BE49-F238E27FC236}">
                  <a16:creationId xmlns:a16="http://schemas.microsoft.com/office/drawing/2014/main" id="{0BC974F8-D07F-435F-8682-0B4BC883CB7E}"/>
                </a:ext>
              </a:extLst>
            </p:cNvPr>
            <p:cNvGrpSpPr/>
            <p:nvPr/>
          </p:nvGrpSpPr>
          <p:grpSpPr>
            <a:xfrm>
              <a:off x="4041804" y="3273433"/>
              <a:ext cx="106826" cy="900000"/>
              <a:chOff x="2914104" y="1571138"/>
              <a:chExt cx="547840" cy="4615523"/>
            </a:xfrm>
          </p:grpSpPr>
          <p:sp>
            <p:nvSpPr>
              <p:cNvPr id="395" name="Ellipse 394">
                <a:extLst>
                  <a:ext uri="{FF2B5EF4-FFF2-40B4-BE49-F238E27FC236}">
                    <a16:creationId xmlns:a16="http://schemas.microsoft.com/office/drawing/2014/main" id="{EE38EAF6-F026-41CE-A2F2-3441DDF5E803}"/>
                  </a:ext>
                </a:extLst>
              </p:cNvPr>
              <p:cNvSpPr/>
              <p:nvPr/>
            </p:nvSpPr>
            <p:spPr>
              <a:xfrm>
                <a:off x="2914104" y="3604332"/>
                <a:ext cx="547840" cy="549135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6" name="Ellipse 395">
                <a:extLst>
                  <a:ext uri="{FF2B5EF4-FFF2-40B4-BE49-F238E27FC236}">
                    <a16:creationId xmlns:a16="http://schemas.microsoft.com/office/drawing/2014/main" id="{C6778AEA-34D3-4903-B931-7D3CBBC3362C}"/>
                  </a:ext>
                </a:extLst>
              </p:cNvPr>
              <p:cNvSpPr/>
              <p:nvPr/>
            </p:nvSpPr>
            <p:spPr>
              <a:xfrm>
                <a:off x="2914104" y="4620929"/>
                <a:ext cx="547840" cy="549135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7" name="Ellipse 396">
                <a:extLst>
                  <a:ext uri="{FF2B5EF4-FFF2-40B4-BE49-F238E27FC236}">
                    <a16:creationId xmlns:a16="http://schemas.microsoft.com/office/drawing/2014/main" id="{0C802F83-9C75-4EA0-A73E-ABC1031A192D}"/>
                  </a:ext>
                </a:extLst>
              </p:cNvPr>
              <p:cNvSpPr/>
              <p:nvPr/>
            </p:nvSpPr>
            <p:spPr>
              <a:xfrm>
                <a:off x="2914104" y="1571138"/>
                <a:ext cx="547840" cy="549135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8" name="Ellipse 397">
                <a:extLst>
                  <a:ext uri="{FF2B5EF4-FFF2-40B4-BE49-F238E27FC236}">
                    <a16:creationId xmlns:a16="http://schemas.microsoft.com/office/drawing/2014/main" id="{EC55E819-A4C1-4F14-ABEB-A155F449FD60}"/>
                  </a:ext>
                </a:extLst>
              </p:cNvPr>
              <p:cNvSpPr/>
              <p:nvPr/>
            </p:nvSpPr>
            <p:spPr>
              <a:xfrm>
                <a:off x="2914104" y="2587735"/>
                <a:ext cx="547840" cy="549135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9" name="Ellipse 398">
                <a:extLst>
                  <a:ext uri="{FF2B5EF4-FFF2-40B4-BE49-F238E27FC236}">
                    <a16:creationId xmlns:a16="http://schemas.microsoft.com/office/drawing/2014/main" id="{2FCA61C2-DDE6-461A-A1EC-970F0A4FDACC}"/>
                  </a:ext>
                </a:extLst>
              </p:cNvPr>
              <p:cNvSpPr/>
              <p:nvPr/>
            </p:nvSpPr>
            <p:spPr>
              <a:xfrm>
                <a:off x="2914104" y="5637526"/>
                <a:ext cx="547840" cy="549135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57" name="Groupe 356">
              <a:extLst>
                <a:ext uri="{FF2B5EF4-FFF2-40B4-BE49-F238E27FC236}">
                  <a16:creationId xmlns:a16="http://schemas.microsoft.com/office/drawing/2014/main" id="{6B6EAF27-94C6-4347-8E5B-DB81BFCE9A94}"/>
                </a:ext>
              </a:extLst>
            </p:cNvPr>
            <p:cNvGrpSpPr/>
            <p:nvPr/>
          </p:nvGrpSpPr>
          <p:grpSpPr>
            <a:xfrm>
              <a:off x="4446112" y="3273433"/>
              <a:ext cx="106826" cy="900000"/>
              <a:chOff x="4511640" y="1571138"/>
              <a:chExt cx="547840" cy="4615523"/>
            </a:xfrm>
          </p:grpSpPr>
          <p:sp>
            <p:nvSpPr>
              <p:cNvPr id="390" name="Ellipse 389">
                <a:extLst>
                  <a:ext uri="{FF2B5EF4-FFF2-40B4-BE49-F238E27FC236}">
                    <a16:creationId xmlns:a16="http://schemas.microsoft.com/office/drawing/2014/main" id="{A6CE3152-CFCE-44B1-A6C7-9939B8DFF81F}"/>
                  </a:ext>
                </a:extLst>
              </p:cNvPr>
              <p:cNvSpPr/>
              <p:nvPr/>
            </p:nvSpPr>
            <p:spPr>
              <a:xfrm>
                <a:off x="4511640" y="3604332"/>
                <a:ext cx="547840" cy="549135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1" name="Ellipse 390">
                <a:extLst>
                  <a:ext uri="{FF2B5EF4-FFF2-40B4-BE49-F238E27FC236}">
                    <a16:creationId xmlns:a16="http://schemas.microsoft.com/office/drawing/2014/main" id="{3525A471-3E24-4DDB-95E6-601CB2C2A8D4}"/>
                  </a:ext>
                </a:extLst>
              </p:cNvPr>
              <p:cNvSpPr/>
              <p:nvPr/>
            </p:nvSpPr>
            <p:spPr>
              <a:xfrm>
                <a:off x="4511640" y="4620929"/>
                <a:ext cx="547840" cy="549135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2" name="Ellipse 391">
                <a:extLst>
                  <a:ext uri="{FF2B5EF4-FFF2-40B4-BE49-F238E27FC236}">
                    <a16:creationId xmlns:a16="http://schemas.microsoft.com/office/drawing/2014/main" id="{1188460E-971B-4F23-B5EC-2E1F8A1421CE}"/>
                  </a:ext>
                </a:extLst>
              </p:cNvPr>
              <p:cNvSpPr/>
              <p:nvPr/>
            </p:nvSpPr>
            <p:spPr>
              <a:xfrm>
                <a:off x="4511640" y="1571138"/>
                <a:ext cx="547840" cy="549135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3" name="Ellipse 392">
                <a:extLst>
                  <a:ext uri="{FF2B5EF4-FFF2-40B4-BE49-F238E27FC236}">
                    <a16:creationId xmlns:a16="http://schemas.microsoft.com/office/drawing/2014/main" id="{79243200-8357-489F-8734-ED46C19E74A6}"/>
                  </a:ext>
                </a:extLst>
              </p:cNvPr>
              <p:cNvSpPr/>
              <p:nvPr/>
            </p:nvSpPr>
            <p:spPr>
              <a:xfrm>
                <a:off x="4511640" y="2587735"/>
                <a:ext cx="547840" cy="549135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4" name="Ellipse 393">
                <a:extLst>
                  <a:ext uri="{FF2B5EF4-FFF2-40B4-BE49-F238E27FC236}">
                    <a16:creationId xmlns:a16="http://schemas.microsoft.com/office/drawing/2014/main" id="{A575403B-C6A0-4491-B279-DDC241950E2B}"/>
                  </a:ext>
                </a:extLst>
              </p:cNvPr>
              <p:cNvSpPr/>
              <p:nvPr/>
            </p:nvSpPr>
            <p:spPr>
              <a:xfrm>
                <a:off x="4511640" y="5637526"/>
                <a:ext cx="547840" cy="549135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358" name="Connecteur droit avec flèche 357">
              <a:extLst>
                <a:ext uri="{FF2B5EF4-FFF2-40B4-BE49-F238E27FC236}">
                  <a16:creationId xmlns:a16="http://schemas.microsoft.com/office/drawing/2014/main" id="{C6F77159-796B-44CB-A5BE-E0F11E3DB080}"/>
                </a:ext>
              </a:extLst>
            </p:cNvPr>
            <p:cNvCxnSpPr>
              <a:cxnSpLocks/>
              <a:stCxn id="350" idx="6"/>
              <a:endCxn id="399" idx="2"/>
            </p:cNvCxnSpPr>
            <p:nvPr/>
          </p:nvCxnSpPr>
          <p:spPr>
            <a:xfrm>
              <a:off x="3744322" y="3826185"/>
              <a:ext cx="297482" cy="29370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9" name="Connecteur droit avec flèche 358">
              <a:extLst>
                <a:ext uri="{FF2B5EF4-FFF2-40B4-BE49-F238E27FC236}">
                  <a16:creationId xmlns:a16="http://schemas.microsoft.com/office/drawing/2014/main" id="{C6DDA505-C50B-4C2B-8D15-0BE7C6AA22A5}"/>
                </a:ext>
              </a:extLst>
            </p:cNvPr>
            <p:cNvCxnSpPr>
              <a:stCxn id="351" idx="6"/>
              <a:endCxn id="399" idx="2"/>
            </p:cNvCxnSpPr>
            <p:nvPr/>
          </p:nvCxnSpPr>
          <p:spPr>
            <a:xfrm>
              <a:off x="3744322" y="3620681"/>
              <a:ext cx="297482" cy="49921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0" name="Connecteur droit avec flèche 359">
              <a:extLst>
                <a:ext uri="{FF2B5EF4-FFF2-40B4-BE49-F238E27FC236}">
                  <a16:creationId xmlns:a16="http://schemas.microsoft.com/office/drawing/2014/main" id="{15C674F9-818E-4FE3-B1AC-C0BC399FE720}"/>
                </a:ext>
              </a:extLst>
            </p:cNvPr>
            <p:cNvCxnSpPr>
              <a:stCxn id="397" idx="6"/>
              <a:endCxn id="392" idx="2"/>
            </p:cNvCxnSpPr>
            <p:nvPr/>
          </p:nvCxnSpPr>
          <p:spPr>
            <a:xfrm>
              <a:off x="4148630" y="3326972"/>
              <a:ext cx="297482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1" name="Connecteur droit avec flèche 360">
              <a:extLst>
                <a:ext uri="{FF2B5EF4-FFF2-40B4-BE49-F238E27FC236}">
                  <a16:creationId xmlns:a16="http://schemas.microsoft.com/office/drawing/2014/main" id="{80D66927-2E88-4C29-82AF-F33449A23838}"/>
                </a:ext>
              </a:extLst>
            </p:cNvPr>
            <p:cNvCxnSpPr>
              <a:stCxn id="397" idx="6"/>
              <a:endCxn id="393" idx="2"/>
            </p:cNvCxnSpPr>
            <p:nvPr/>
          </p:nvCxnSpPr>
          <p:spPr>
            <a:xfrm>
              <a:off x="4148630" y="3326972"/>
              <a:ext cx="297482" cy="19823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2" name="Connecteur droit avec flèche 361">
              <a:extLst>
                <a:ext uri="{FF2B5EF4-FFF2-40B4-BE49-F238E27FC236}">
                  <a16:creationId xmlns:a16="http://schemas.microsoft.com/office/drawing/2014/main" id="{BC6EFDCF-485E-4F32-BA3F-07A059065B4D}"/>
                </a:ext>
              </a:extLst>
            </p:cNvPr>
            <p:cNvCxnSpPr>
              <a:stCxn id="397" idx="6"/>
              <a:endCxn id="390" idx="2"/>
            </p:cNvCxnSpPr>
            <p:nvPr/>
          </p:nvCxnSpPr>
          <p:spPr>
            <a:xfrm>
              <a:off x="4148630" y="3326972"/>
              <a:ext cx="297482" cy="39646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3" name="Connecteur droit avec flèche 362">
              <a:extLst>
                <a:ext uri="{FF2B5EF4-FFF2-40B4-BE49-F238E27FC236}">
                  <a16:creationId xmlns:a16="http://schemas.microsoft.com/office/drawing/2014/main" id="{33D26473-47D5-42B7-AF01-6B30057ADF27}"/>
                </a:ext>
              </a:extLst>
            </p:cNvPr>
            <p:cNvCxnSpPr>
              <a:stCxn id="397" idx="6"/>
              <a:endCxn id="391" idx="2"/>
            </p:cNvCxnSpPr>
            <p:nvPr/>
          </p:nvCxnSpPr>
          <p:spPr>
            <a:xfrm>
              <a:off x="4148630" y="3326972"/>
              <a:ext cx="297482" cy="59469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4" name="Connecteur droit avec flèche 363">
              <a:extLst>
                <a:ext uri="{FF2B5EF4-FFF2-40B4-BE49-F238E27FC236}">
                  <a16:creationId xmlns:a16="http://schemas.microsoft.com/office/drawing/2014/main" id="{A9775171-1A78-4040-B515-98CCC8CE49EF}"/>
                </a:ext>
              </a:extLst>
            </p:cNvPr>
            <p:cNvCxnSpPr>
              <a:stCxn id="397" idx="6"/>
              <a:endCxn id="394" idx="2"/>
            </p:cNvCxnSpPr>
            <p:nvPr/>
          </p:nvCxnSpPr>
          <p:spPr>
            <a:xfrm>
              <a:off x="4148630" y="3326972"/>
              <a:ext cx="297482" cy="79292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" name="Connecteur droit avec flèche 364">
              <a:extLst>
                <a:ext uri="{FF2B5EF4-FFF2-40B4-BE49-F238E27FC236}">
                  <a16:creationId xmlns:a16="http://schemas.microsoft.com/office/drawing/2014/main" id="{DDF17DD7-6312-4932-B5A2-0183818431F0}"/>
                </a:ext>
              </a:extLst>
            </p:cNvPr>
            <p:cNvCxnSpPr>
              <a:stCxn id="392" idx="6"/>
              <a:endCxn id="345" idx="2"/>
            </p:cNvCxnSpPr>
            <p:nvPr/>
          </p:nvCxnSpPr>
          <p:spPr>
            <a:xfrm>
              <a:off x="4552937" y="3326972"/>
              <a:ext cx="297482" cy="39646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6" name="Connecteur droit avec flèche 365">
              <a:extLst>
                <a:ext uri="{FF2B5EF4-FFF2-40B4-BE49-F238E27FC236}">
                  <a16:creationId xmlns:a16="http://schemas.microsoft.com/office/drawing/2014/main" id="{EC8544EF-E181-46B3-8AF6-8B15F211F084}"/>
                </a:ext>
              </a:extLst>
            </p:cNvPr>
            <p:cNvCxnSpPr>
              <a:stCxn id="393" idx="6"/>
              <a:endCxn id="345" idx="2"/>
            </p:cNvCxnSpPr>
            <p:nvPr/>
          </p:nvCxnSpPr>
          <p:spPr>
            <a:xfrm>
              <a:off x="4552937" y="3525202"/>
              <a:ext cx="297482" cy="19823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7" name="Connecteur droit avec flèche 366">
              <a:extLst>
                <a:ext uri="{FF2B5EF4-FFF2-40B4-BE49-F238E27FC236}">
                  <a16:creationId xmlns:a16="http://schemas.microsoft.com/office/drawing/2014/main" id="{F4D598C3-D57E-41B0-B3F7-02B37FE27A36}"/>
                </a:ext>
              </a:extLst>
            </p:cNvPr>
            <p:cNvCxnSpPr>
              <a:stCxn id="390" idx="6"/>
              <a:endCxn id="345" idx="2"/>
            </p:cNvCxnSpPr>
            <p:nvPr/>
          </p:nvCxnSpPr>
          <p:spPr>
            <a:xfrm>
              <a:off x="4552937" y="3723433"/>
              <a:ext cx="297482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8" name="Connecteur droit avec flèche 367">
              <a:extLst>
                <a:ext uri="{FF2B5EF4-FFF2-40B4-BE49-F238E27FC236}">
                  <a16:creationId xmlns:a16="http://schemas.microsoft.com/office/drawing/2014/main" id="{F670E84F-4A7A-48E6-93A5-37E660D693FA}"/>
                </a:ext>
              </a:extLst>
            </p:cNvPr>
            <p:cNvCxnSpPr>
              <a:stCxn id="391" idx="6"/>
              <a:endCxn id="345" idx="2"/>
            </p:cNvCxnSpPr>
            <p:nvPr/>
          </p:nvCxnSpPr>
          <p:spPr>
            <a:xfrm flipV="1">
              <a:off x="4552937" y="3723433"/>
              <a:ext cx="297482" cy="19823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9" name="Connecteur droit avec flèche 368">
              <a:extLst>
                <a:ext uri="{FF2B5EF4-FFF2-40B4-BE49-F238E27FC236}">
                  <a16:creationId xmlns:a16="http://schemas.microsoft.com/office/drawing/2014/main" id="{D1ABDBEC-8924-4CAD-9093-E8E36AC0069F}"/>
                </a:ext>
              </a:extLst>
            </p:cNvPr>
            <p:cNvCxnSpPr>
              <a:stCxn id="394" idx="6"/>
              <a:endCxn id="345" idx="2"/>
            </p:cNvCxnSpPr>
            <p:nvPr/>
          </p:nvCxnSpPr>
          <p:spPr>
            <a:xfrm flipV="1">
              <a:off x="4552937" y="3723433"/>
              <a:ext cx="297482" cy="39646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0" name="Connecteur droit avec flèche 369">
              <a:extLst>
                <a:ext uri="{FF2B5EF4-FFF2-40B4-BE49-F238E27FC236}">
                  <a16:creationId xmlns:a16="http://schemas.microsoft.com/office/drawing/2014/main" id="{B7F2C5C1-DACD-484C-B901-C64BFFD5EC43}"/>
                </a:ext>
              </a:extLst>
            </p:cNvPr>
            <p:cNvCxnSpPr>
              <a:stCxn id="398" idx="6"/>
              <a:endCxn id="393" idx="2"/>
            </p:cNvCxnSpPr>
            <p:nvPr/>
          </p:nvCxnSpPr>
          <p:spPr>
            <a:xfrm>
              <a:off x="4148630" y="3525202"/>
              <a:ext cx="297482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1" name="Connecteur droit avec flèche 370">
              <a:extLst>
                <a:ext uri="{FF2B5EF4-FFF2-40B4-BE49-F238E27FC236}">
                  <a16:creationId xmlns:a16="http://schemas.microsoft.com/office/drawing/2014/main" id="{180CF535-B315-4ACA-8718-A15E2562FB04}"/>
                </a:ext>
              </a:extLst>
            </p:cNvPr>
            <p:cNvCxnSpPr>
              <a:stCxn id="398" idx="6"/>
              <a:endCxn id="392" idx="2"/>
            </p:cNvCxnSpPr>
            <p:nvPr/>
          </p:nvCxnSpPr>
          <p:spPr>
            <a:xfrm flipV="1">
              <a:off x="4148630" y="3326972"/>
              <a:ext cx="297482" cy="19823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2" name="Connecteur droit avec flèche 371">
              <a:extLst>
                <a:ext uri="{FF2B5EF4-FFF2-40B4-BE49-F238E27FC236}">
                  <a16:creationId xmlns:a16="http://schemas.microsoft.com/office/drawing/2014/main" id="{CCB2AC3E-0DF4-4769-9043-13679AF45728}"/>
                </a:ext>
              </a:extLst>
            </p:cNvPr>
            <p:cNvCxnSpPr>
              <a:stCxn id="398" idx="6"/>
              <a:endCxn id="390" idx="2"/>
            </p:cNvCxnSpPr>
            <p:nvPr/>
          </p:nvCxnSpPr>
          <p:spPr>
            <a:xfrm>
              <a:off x="4148630" y="3525202"/>
              <a:ext cx="297482" cy="19823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3" name="Connecteur droit avec flèche 372">
              <a:extLst>
                <a:ext uri="{FF2B5EF4-FFF2-40B4-BE49-F238E27FC236}">
                  <a16:creationId xmlns:a16="http://schemas.microsoft.com/office/drawing/2014/main" id="{9867A2CC-DCDE-47B9-90BC-1D267CBCBF78}"/>
                </a:ext>
              </a:extLst>
            </p:cNvPr>
            <p:cNvCxnSpPr>
              <a:cxnSpLocks/>
              <a:stCxn id="398" idx="6"/>
              <a:endCxn id="391" idx="2"/>
            </p:cNvCxnSpPr>
            <p:nvPr/>
          </p:nvCxnSpPr>
          <p:spPr>
            <a:xfrm>
              <a:off x="4148630" y="3525202"/>
              <a:ext cx="297482" cy="39646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4" name="Connecteur droit avec flèche 373">
              <a:extLst>
                <a:ext uri="{FF2B5EF4-FFF2-40B4-BE49-F238E27FC236}">
                  <a16:creationId xmlns:a16="http://schemas.microsoft.com/office/drawing/2014/main" id="{C45C76B6-04E1-4529-ABD2-455B9C94FFC5}"/>
                </a:ext>
              </a:extLst>
            </p:cNvPr>
            <p:cNvCxnSpPr>
              <a:stCxn id="398" idx="6"/>
              <a:endCxn id="394" idx="2"/>
            </p:cNvCxnSpPr>
            <p:nvPr/>
          </p:nvCxnSpPr>
          <p:spPr>
            <a:xfrm>
              <a:off x="4148630" y="3525202"/>
              <a:ext cx="297482" cy="59469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5" name="Connecteur droit avec flèche 374">
              <a:extLst>
                <a:ext uri="{FF2B5EF4-FFF2-40B4-BE49-F238E27FC236}">
                  <a16:creationId xmlns:a16="http://schemas.microsoft.com/office/drawing/2014/main" id="{ADC14165-6A41-45C9-BA2A-006EEC4EA968}"/>
                </a:ext>
              </a:extLst>
            </p:cNvPr>
            <p:cNvCxnSpPr>
              <a:cxnSpLocks/>
              <a:stCxn id="395" idx="6"/>
              <a:endCxn id="390" idx="2"/>
            </p:cNvCxnSpPr>
            <p:nvPr/>
          </p:nvCxnSpPr>
          <p:spPr>
            <a:xfrm>
              <a:off x="4148630" y="3723433"/>
              <a:ext cx="297482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6" name="Connecteur droit avec flèche 375">
              <a:extLst>
                <a:ext uri="{FF2B5EF4-FFF2-40B4-BE49-F238E27FC236}">
                  <a16:creationId xmlns:a16="http://schemas.microsoft.com/office/drawing/2014/main" id="{73F2267D-03F0-4932-8CAB-5CE571205963}"/>
                </a:ext>
              </a:extLst>
            </p:cNvPr>
            <p:cNvCxnSpPr>
              <a:stCxn id="395" idx="6"/>
              <a:endCxn id="391" idx="2"/>
            </p:cNvCxnSpPr>
            <p:nvPr/>
          </p:nvCxnSpPr>
          <p:spPr>
            <a:xfrm>
              <a:off x="4148630" y="3723433"/>
              <a:ext cx="297482" cy="19823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7" name="Connecteur droit avec flèche 376">
              <a:extLst>
                <a:ext uri="{FF2B5EF4-FFF2-40B4-BE49-F238E27FC236}">
                  <a16:creationId xmlns:a16="http://schemas.microsoft.com/office/drawing/2014/main" id="{D34FE839-A076-4356-943F-5A286C0875A8}"/>
                </a:ext>
              </a:extLst>
            </p:cNvPr>
            <p:cNvCxnSpPr>
              <a:stCxn id="395" idx="6"/>
              <a:endCxn id="393" idx="2"/>
            </p:cNvCxnSpPr>
            <p:nvPr/>
          </p:nvCxnSpPr>
          <p:spPr>
            <a:xfrm flipV="1">
              <a:off x="4148630" y="3525202"/>
              <a:ext cx="297482" cy="19823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8" name="Connecteur droit avec flèche 377">
              <a:extLst>
                <a:ext uri="{FF2B5EF4-FFF2-40B4-BE49-F238E27FC236}">
                  <a16:creationId xmlns:a16="http://schemas.microsoft.com/office/drawing/2014/main" id="{A7356775-1565-4095-96F6-4B56F63AC4AD}"/>
                </a:ext>
              </a:extLst>
            </p:cNvPr>
            <p:cNvCxnSpPr>
              <a:stCxn id="395" idx="6"/>
              <a:endCxn id="392" idx="2"/>
            </p:cNvCxnSpPr>
            <p:nvPr/>
          </p:nvCxnSpPr>
          <p:spPr>
            <a:xfrm flipV="1">
              <a:off x="4148630" y="3326972"/>
              <a:ext cx="297482" cy="39646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9" name="Connecteur droit avec flèche 378">
              <a:extLst>
                <a:ext uri="{FF2B5EF4-FFF2-40B4-BE49-F238E27FC236}">
                  <a16:creationId xmlns:a16="http://schemas.microsoft.com/office/drawing/2014/main" id="{4E2E3730-DC85-4732-88E2-6AE101A44F65}"/>
                </a:ext>
              </a:extLst>
            </p:cNvPr>
            <p:cNvCxnSpPr>
              <a:stCxn id="396" idx="6"/>
              <a:endCxn id="391" idx="2"/>
            </p:cNvCxnSpPr>
            <p:nvPr/>
          </p:nvCxnSpPr>
          <p:spPr>
            <a:xfrm>
              <a:off x="4148630" y="3921663"/>
              <a:ext cx="297482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0" name="Connecteur droit avec flèche 379">
              <a:extLst>
                <a:ext uri="{FF2B5EF4-FFF2-40B4-BE49-F238E27FC236}">
                  <a16:creationId xmlns:a16="http://schemas.microsoft.com/office/drawing/2014/main" id="{5ADBED99-2BCB-4403-A20B-03A1A6BD6F4C}"/>
                </a:ext>
              </a:extLst>
            </p:cNvPr>
            <p:cNvCxnSpPr>
              <a:stCxn id="396" idx="6"/>
              <a:endCxn id="390" idx="2"/>
            </p:cNvCxnSpPr>
            <p:nvPr/>
          </p:nvCxnSpPr>
          <p:spPr>
            <a:xfrm flipV="1">
              <a:off x="4148630" y="3723433"/>
              <a:ext cx="297482" cy="19823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1" name="Connecteur droit avec flèche 380">
              <a:extLst>
                <a:ext uri="{FF2B5EF4-FFF2-40B4-BE49-F238E27FC236}">
                  <a16:creationId xmlns:a16="http://schemas.microsoft.com/office/drawing/2014/main" id="{97F2911F-AE44-4AED-AE23-CA137B733840}"/>
                </a:ext>
              </a:extLst>
            </p:cNvPr>
            <p:cNvCxnSpPr>
              <a:stCxn id="396" idx="6"/>
              <a:endCxn id="393" idx="2"/>
            </p:cNvCxnSpPr>
            <p:nvPr/>
          </p:nvCxnSpPr>
          <p:spPr>
            <a:xfrm flipV="1">
              <a:off x="4148630" y="3525202"/>
              <a:ext cx="297482" cy="39646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2" name="Connecteur droit avec flèche 381">
              <a:extLst>
                <a:ext uri="{FF2B5EF4-FFF2-40B4-BE49-F238E27FC236}">
                  <a16:creationId xmlns:a16="http://schemas.microsoft.com/office/drawing/2014/main" id="{409BE404-99BE-42D3-A017-FACBC829E0CA}"/>
                </a:ext>
              </a:extLst>
            </p:cNvPr>
            <p:cNvCxnSpPr>
              <a:stCxn id="396" idx="6"/>
              <a:endCxn id="392" idx="2"/>
            </p:cNvCxnSpPr>
            <p:nvPr/>
          </p:nvCxnSpPr>
          <p:spPr>
            <a:xfrm flipV="1">
              <a:off x="4148630" y="3326972"/>
              <a:ext cx="297482" cy="59469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3" name="Connecteur droit avec flèche 382">
              <a:extLst>
                <a:ext uri="{FF2B5EF4-FFF2-40B4-BE49-F238E27FC236}">
                  <a16:creationId xmlns:a16="http://schemas.microsoft.com/office/drawing/2014/main" id="{14052B67-08E4-47C1-8EE2-87FABC987E0C}"/>
                </a:ext>
              </a:extLst>
            </p:cNvPr>
            <p:cNvCxnSpPr>
              <a:stCxn id="396" idx="6"/>
              <a:endCxn id="394" idx="2"/>
            </p:cNvCxnSpPr>
            <p:nvPr/>
          </p:nvCxnSpPr>
          <p:spPr>
            <a:xfrm>
              <a:off x="4148630" y="3921663"/>
              <a:ext cx="297482" cy="19823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4" name="Connecteur droit avec flèche 383">
              <a:extLst>
                <a:ext uri="{FF2B5EF4-FFF2-40B4-BE49-F238E27FC236}">
                  <a16:creationId xmlns:a16="http://schemas.microsoft.com/office/drawing/2014/main" id="{A45244A3-4EC1-4CFC-BE38-0D628094CD9E}"/>
                </a:ext>
              </a:extLst>
            </p:cNvPr>
            <p:cNvCxnSpPr>
              <a:stCxn id="399" idx="6"/>
              <a:endCxn id="394" idx="2"/>
            </p:cNvCxnSpPr>
            <p:nvPr/>
          </p:nvCxnSpPr>
          <p:spPr>
            <a:xfrm>
              <a:off x="4148630" y="4119894"/>
              <a:ext cx="297482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5" name="Connecteur droit avec flèche 384">
              <a:extLst>
                <a:ext uri="{FF2B5EF4-FFF2-40B4-BE49-F238E27FC236}">
                  <a16:creationId xmlns:a16="http://schemas.microsoft.com/office/drawing/2014/main" id="{E0CF841D-B9BF-4AFD-905B-61E4CD76A00B}"/>
                </a:ext>
              </a:extLst>
            </p:cNvPr>
            <p:cNvCxnSpPr>
              <a:stCxn id="399" idx="6"/>
              <a:endCxn id="391" idx="2"/>
            </p:cNvCxnSpPr>
            <p:nvPr/>
          </p:nvCxnSpPr>
          <p:spPr>
            <a:xfrm flipV="1">
              <a:off x="4148630" y="3921663"/>
              <a:ext cx="297482" cy="19823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6" name="Connecteur droit avec flèche 385">
              <a:extLst>
                <a:ext uri="{FF2B5EF4-FFF2-40B4-BE49-F238E27FC236}">
                  <a16:creationId xmlns:a16="http://schemas.microsoft.com/office/drawing/2014/main" id="{A7DEE2FB-1FFE-4923-871D-5401C61D64E4}"/>
                </a:ext>
              </a:extLst>
            </p:cNvPr>
            <p:cNvCxnSpPr>
              <a:stCxn id="399" idx="6"/>
              <a:endCxn id="390" idx="2"/>
            </p:cNvCxnSpPr>
            <p:nvPr/>
          </p:nvCxnSpPr>
          <p:spPr>
            <a:xfrm flipV="1">
              <a:off x="4148630" y="3723433"/>
              <a:ext cx="297482" cy="39646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7" name="Connecteur droit avec flèche 386">
              <a:extLst>
                <a:ext uri="{FF2B5EF4-FFF2-40B4-BE49-F238E27FC236}">
                  <a16:creationId xmlns:a16="http://schemas.microsoft.com/office/drawing/2014/main" id="{4881F2A6-1216-46D1-AF8E-84D71235F4D7}"/>
                </a:ext>
              </a:extLst>
            </p:cNvPr>
            <p:cNvCxnSpPr>
              <a:stCxn id="399" idx="6"/>
              <a:endCxn id="393" idx="2"/>
            </p:cNvCxnSpPr>
            <p:nvPr/>
          </p:nvCxnSpPr>
          <p:spPr>
            <a:xfrm flipV="1">
              <a:off x="4148630" y="3525202"/>
              <a:ext cx="297482" cy="59469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8" name="Connecteur droit avec flèche 387">
              <a:extLst>
                <a:ext uri="{FF2B5EF4-FFF2-40B4-BE49-F238E27FC236}">
                  <a16:creationId xmlns:a16="http://schemas.microsoft.com/office/drawing/2014/main" id="{1182F323-0AAD-4E72-A7D3-B723D446955C}"/>
                </a:ext>
              </a:extLst>
            </p:cNvPr>
            <p:cNvCxnSpPr>
              <a:stCxn id="399" idx="6"/>
              <a:endCxn id="392" idx="2"/>
            </p:cNvCxnSpPr>
            <p:nvPr/>
          </p:nvCxnSpPr>
          <p:spPr>
            <a:xfrm flipV="1">
              <a:off x="4148630" y="3326972"/>
              <a:ext cx="297482" cy="79292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9" name="ZoneTexte 388">
              <a:extLst>
                <a:ext uri="{FF2B5EF4-FFF2-40B4-BE49-F238E27FC236}">
                  <a16:creationId xmlns:a16="http://schemas.microsoft.com/office/drawing/2014/main" id="{AC57BF4D-B87A-4964-9A4B-819084F47D5D}"/>
                </a:ext>
              </a:extLst>
            </p:cNvPr>
            <p:cNvSpPr txBox="1"/>
            <p:nvPr/>
          </p:nvSpPr>
          <p:spPr>
            <a:xfrm>
              <a:off x="4903831" y="3533422"/>
              <a:ext cx="6026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(51)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2108703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e 4">
            <a:extLst>
              <a:ext uri="{FF2B5EF4-FFF2-40B4-BE49-F238E27FC236}">
                <a16:creationId xmlns:a16="http://schemas.microsoft.com/office/drawing/2014/main" id="{79F42B19-7039-4215-AFCD-ED15F274955C}"/>
              </a:ext>
            </a:extLst>
          </p:cNvPr>
          <p:cNvGrpSpPr/>
          <p:nvPr/>
        </p:nvGrpSpPr>
        <p:grpSpPr>
          <a:xfrm>
            <a:off x="0" y="0"/>
            <a:ext cx="9144000" cy="792000"/>
            <a:chOff x="0" y="0"/>
            <a:chExt cx="9144000" cy="792000"/>
          </a:xfrm>
        </p:grpSpPr>
        <p:sp>
          <p:nvSpPr>
            <p:cNvPr id="2" name="Forme libre 1">
              <a:extLst>
                <a:ext uri="{FF2B5EF4-FFF2-40B4-BE49-F238E27FC236}">
                  <a16:creationId xmlns:a16="http://schemas.microsoft.com/office/drawing/2014/main" id="{B94FAC1E-88EA-4899-915A-DCE467BF3D1E}"/>
                </a:ext>
              </a:extLst>
            </p:cNvPr>
            <p:cNvSpPr/>
            <p:nvPr/>
          </p:nvSpPr>
          <p:spPr>
            <a:xfrm>
              <a:off x="0" y="0"/>
              <a:ext cx="9144000" cy="7920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DDDDDD"/>
            </a:solidFill>
            <a:ln w="19080">
              <a:solidFill>
                <a:srgbClr val="000000"/>
              </a:solidFill>
              <a:prstDash val="solid"/>
            </a:ln>
          </p:spPr>
          <p:txBody>
            <a:bodyPr wrap="none" lIns="99360" tIns="54360" rIns="99360" bIns="54360" anchor="ctr" anchorCtr="0" compatLnSpc="0">
              <a:noAutofit/>
            </a:bodyPr>
            <a:lstStyle/>
            <a:p>
              <a:pPr marL="0" marR="0" lvl="0" indent="0" algn="l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fr-FR" sz="1800" b="0" i="0" u="none" strike="noStrike" kern="1200" cap="none" spc="0" baseline="0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3" name="ZoneTexte 2">
              <a:extLst>
                <a:ext uri="{FF2B5EF4-FFF2-40B4-BE49-F238E27FC236}">
                  <a16:creationId xmlns:a16="http://schemas.microsoft.com/office/drawing/2014/main" id="{5723C1AE-A3BC-42B3-81F7-F299F71FF0C7}"/>
                </a:ext>
              </a:extLst>
            </p:cNvPr>
            <p:cNvSpPr txBox="1"/>
            <p:nvPr/>
          </p:nvSpPr>
          <p:spPr>
            <a:xfrm>
              <a:off x="0" y="173621"/>
              <a:ext cx="9144000" cy="50381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0000" tIns="45000" rIns="90000" bIns="45000" anchorCtr="0" compatLnSpc="0">
              <a:spAutoFit/>
            </a:bodyPr>
            <a:lstStyle/>
            <a:p>
              <a:pPr marL="0" marR="0" lvl="0" indent="0" algn="ctr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en-US" sz="2800" b="0" i="0" u="none" strike="noStrike" kern="1200" cap="none" spc="0" baseline="0" dirty="0">
                  <a:ln>
                    <a:noFill/>
                  </a:ln>
                  <a:highlight>
                    <a:scrgbClr r="0" g="0" b="0">
                      <a:alpha val="0"/>
                    </a:scrgbClr>
                  </a:highlight>
                  <a:latin typeface="arial" pitchFamily="34"/>
                  <a:ea typeface="Noto Sans CJK SC Regular" pitchFamily="2"/>
                  <a:cs typeface="FreeSans" pitchFamily="2"/>
                </a:rPr>
                <a:t>Outline</a:t>
              </a:r>
            </a:p>
          </p:txBody>
        </p:sp>
      </p:grpSp>
      <p:sp>
        <p:nvSpPr>
          <p:cNvPr id="9" name="ZoneTexte 8">
            <a:extLst>
              <a:ext uri="{FF2B5EF4-FFF2-40B4-BE49-F238E27FC236}">
                <a16:creationId xmlns:a16="http://schemas.microsoft.com/office/drawing/2014/main" id="{09A5ECF8-6F43-4C50-B9C2-F869BEB92B79}"/>
              </a:ext>
            </a:extLst>
          </p:cNvPr>
          <p:cNvSpPr txBox="1"/>
          <p:nvPr/>
        </p:nvSpPr>
        <p:spPr>
          <a:xfrm>
            <a:off x="0" y="1296036"/>
            <a:ext cx="914400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just">
              <a:buFont typeface="+mj-lt"/>
              <a:buAutoNum type="romanUcPeriod"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  <a:p>
            <a:pPr marL="514350" indent="-514350" algn="just">
              <a:buFont typeface="+mj-lt"/>
              <a:buAutoNum type="romanUcPeriod"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Starting with Deep Learning and Artificial Neuron Network</a:t>
            </a:r>
          </a:p>
          <a:p>
            <a:pPr marL="514350" indent="-514350" algn="just">
              <a:buFont typeface="+mj-lt"/>
              <a:buAutoNum type="romanUcPeriod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428750" lvl="2" indent="-514350" algn="just">
              <a:buFont typeface="+mj-lt"/>
              <a:buAutoNum type="romanL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 bit of vocabulary before starting</a:t>
            </a:r>
          </a:p>
          <a:p>
            <a:pPr marL="1428750" lvl="2" indent="-514350" algn="just">
              <a:buFont typeface="+mj-lt"/>
              <a:buAutoNum type="romanL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Case 1 : single neuron network</a:t>
            </a:r>
          </a:p>
          <a:p>
            <a:pPr marL="1428750" lvl="2" indent="-514350" algn="just">
              <a:buFont typeface="+mj-lt"/>
              <a:buAutoNum type="romanL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Case 2 : how to construct a densely connected network</a:t>
            </a:r>
          </a:p>
          <a:p>
            <a:pPr marL="1428750" lvl="2" indent="-514350" algn="just">
              <a:buFont typeface="+mj-lt"/>
              <a:buAutoNum type="romanLcPeriod"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Case 3 : multi-class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clusterization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428750" lvl="2" indent="-514350" algn="just">
              <a:buFont typeface="+mj-lt"/>
              <a:buAutoNum type="romanL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Summary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428750" lvl="2" indent="-514350" algn="just">
              <a:buFont typeface="+mj-lt"/>
              <a:buAutoNum type="romanLcPeriod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 algn="just">
              <a:buFont typeface="+mj-lt"/>
              <a:buAutoNum type="romanUcPeriod"/>
            </a:pP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 algn="just">
              <a:buFont typeface="+mj-lt"/>
              <a:buAutoNum type="romanUcPeriod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 algn="just">
              <a:buFont typeface="+mj-lt"/>
              <a:buAutoNum type="romanUcPeriod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D05B970-D703-4ABF-8304-D4636C8CB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5CB64-B36B-4367-8B88-6F3791B72476}" type="slidenum">
              <a:rPr lang="fr-FR" smtClean="0"/>
              <a:t>65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4235173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B0224F5-3BE9-434D-BC2B-C6204B4E91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5CB64-B36B-4367-8B88-6F3791B72476}" type="slidenum">
              <a:rPr lang="fr-FR" smtClean="0"/>
              <a:t>66</a:t>
            </a:fld>
            <a:endParaRPr lang="fr-FR"/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302ED89C-2DB4-4A9C-B9C5-3E5ED25F2802}"/>
              </a:ext>
            </a:extLst>
          </p:cNvPr>
          <p:cNvGrpSpPr/>
          <p:nvPr/>
        </p:nvGrpSpPr>
        <p:grpSpPr>
          <a:xfrm>
            <a:off x="0" y="0"/>
            <a:ext cx="9144000" cy="792000"/>
            <a:chOff x="0" y="0"/>
            <a:chExt cx="9144000" cy="792000"/>
          </a:xfrm>
        </p:grpSpPr>
        <p:sp>
          <p:nvSpPr>
            <p:cNvPr id="6" name="Forme libre 1">
              <a:extLst>
                <a:ext uri="{FF2B5EF4-FFF2-40B4-BE49-F238E27FC236}">
                  <a16:creationId xmlns:a16="http://schemas.microsoft.com/office/drawing/2014/main" id="{C2336AB6-EB60-40FB-942E-339A2A9F1E1D}"/>
                </a:ext>
              </a:extLst>
            </p:cNvPr>
            <p:cNvSpPr/>
            <p:nvPr/>
          </p:nvSpPr>
          <p:spPr>
            <a:xfrm>
              <a:off x="0" y="0"/>
              <a:ext cx="9144000" cy="7920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DDDDDD"/>
            </a:solidFill>
            <a:ln w="19080">
              <a:solidFill>
                <a:srgbClr val="000000"/>
              </a:solidFill>
              <a:prstDash val="solid"/>
            </a:ln>
          </p:spPr>
          <p:txBody>
            <a:bodyPr wrap="none" lIns="99360" tIns="54360" rIns="99360" bIns="54360" anchor="ctr" anchorCtr="0" compatLnSpc="0">
              <a:noAutofit/>
            </a:bodyPr>
            <a:lstStyle/>
            <a:p>
              <a:pPr marL="0" marR="0" lvl="0" indent="0" algn="l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fr-FR" sz="1800" b="0" i="0" u="none" strike="noStrike" kern="1200" cap="none" spc="0" baseline="0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65117404-88B5-470D-A0CD-8362ED12FE23}"/>
                </a:ext>
              </a:extLst>
            </p:cNvPr>
            <p:cNvSpPr txBox="1"/>
            <p:nvPr/>
          </p:nvSpPr>
          <p:spPr>
            <a:xfrm>
              <a:off x="0" y="173621"/>
              <a:ext cx="9144000" cy="50381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0000" tIns="45000" rIns="90000" bIns="45000" anchorCtr="0" compatLnSpc="0">
              <a:spAutoFit/>
            </a:bodyPr>
            <a:lstStyle/>
            <a:p>
              <a:pPr marL="0" marR="0" lvl="0" indent="0" algn="ctr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en-US" sz="2800" b="0" i="0" u="none" strike="noStrike" kern="1200" cap="none" spc="0" baseline="0" dirty="0">
                  <a:ln>
                    <a:noFill/>
                  </a:ln>
                  <a:highlight>
                    <a:scrgbClr r="0" g="0" b="0">
                      <a:alpha val="0"/>
                    </a:scrgbClr>
                  </a:highlight>
                  <a:latin typeface="arial" pitchFamily="34"/>
                  <a:ea typeface="Noto Sans CJK SC Regular" pitchFamily="2"/>
                  <a:cs typeface="FreeSans" pitchFamily="2"/>
                </a:rPr>
                <a:t>Classifier with multi</a:t>
              </a:r>
              <a:r>
                <a:rPr lang="en-US" sz="2800" dirty="0">
                  <a:highlight>
                    <a:scrgbClr r="0" g="0" b="0">
                      <a:alpha val="0"/>
                    </a:scrgbClr>
                  </a:highlight>
                  <a:latin typeface="arial" pitchFamily="34"/>
                  <a:ea typeface="Noto Sans CJK SC Regular" pitchFamily="2"/>
                  <a:cs typeface="FreeSans" pitchFamily="2"/>
                </a:rPr>
                <a:t>ple classes : </a:t>
              </a:r>
              <a:r>
                <a:rPr lang="en-US" sz="2800" b="1" dirty="0" err="1">
                  <a:highlight>
                    <a:scrgbClr r="0" g="0" b="0">
                      <a:alpha val="0"/>
                    </a:scrgbClr>
                  </a:highlight>
                  <a:latin typeface="arial" pitchFamily="34"/>
                  <a:ea typeface="Noto Sans CJK SC Regular" pitchFamily="2"/>
                  <a:cs typeface="FreeSans" pitchFamily="2"/>
                </a:rPr>
                <a:t>softmax</a:t>
              </a:r>
              <a:r>
                <a:rPr lang="en-US" sz="2800" dirty="0">
                  <a:highlight>
                    <a:scrgbClr r="0" g="0" b="0">
                      <a:alpha val="0"/>
                    </a:scrgbClr>
                  </a:highlight>
                  <a:latin typeface="arial" pitchFamily="34"/>
                  <a:ea typeface="Noto Sans CJK SC Regular" pitchFamily="2"/>
                  <a:cs typeface="FreeSans" pitchFamily="2"/>
                </a:rPr>
                <a:t> activation</a:t>
              </a:r>
              <a:endParaRPr lang="en-US" sz="2800" b="0" i="0" u="none" strike="noStrike" kern="1200" cap="none" spc="0" baseline="0" dirty="0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arial" pitchFamily="34"/>
                <a:ea typeface="Noto Sans CJK SC Regular" pitchFamily="2"/>
                <a:cs typeface="FreeSans" pitchFamily="2"/>
              </a:endParaRPr>
            </a:p>
          </p:txBody>
        </p:sp>
      </p:grpSp>
      <p:grpSp>
        <p:nvGrpSpPr>
          <p:cNvPr id="100" name="Groupe 99">
            <a:extLst>
              <a:ext uri="{FF2B5EF4-FFF2-40B4-BE49-F238E27FC236}">
                <a16:creationId xmlns:a16="http://schemas.microsoft.com/office/drawing/2014/main" id="{86CC066A-37A9-483D-B19F-727476B50B8E}"/>
              </a:ext>
            </a:extLst>
          </p:cNvPr>
          <p:cNvGrpSpPr/>
          <p:nvPr/>
        </p:nvGrpSpPr>
        <p:grpSpPr>
          <a:xfrm>
            <a:off x="154935" y="1670671"/>
            <a:ext cx="8834130" cy="4315027"/>
            <a:chOff x="123654" y="1670671"/>
            <a:chExt cx="8834130" cy="4315027"/>
          </a:xfrm>
        </p:grpSpPr>
        <p:grpSp>
          <p:nvGrpSpPr>
            <p:cNvPr id="12" name="Groupe 11">
              <a:extLst>
                <a:ext uri="{FF2B5EF4-FFF2-40B4-BE49-F238E27FC236}">
                  <a16:creationId xmlns:a16="http://schemas.microsoft.com/office/drawing/2014/main" id="{4EC5D5CE-2F01-4EA4-8B4D-99A0862A5F24}"/>
                </a:ext>
              </a:extLst>
            </p:cNvPr>
            <p:cNvGrpSpPr/>
            <p:nvPr/>
          </p:nvGrpSpPr>
          <p:grpSpPr>
            <a:xfrm>
              <a:off x="1383654" y="2139091"/>
              <a:ext cx="1881360" cy="2980079"/>
              <a:chOff x="1572840" y="2412360"/>
              <a:chExt cx="1881360" cy="2980079"/>
            </a:xfrm>
          </p:grpSpPr>
          <p:grpSp>
            <p:nvGrpSpPr>
              <p:cNvPr id="65" name="Groupe 64">
                <a:extLst>
                  <a:ext uri="{FF2B5EF4-FFF2-40B4-BE49-F238E27FC236}">
                    <a16:creationId xmlns:a16="http://schemas.microsoft.com/office/drawing/2014/main" id="{91E0853B-0FBA-44FD-98C8-B93F620B3FA6}"/>
                  </a:ext>
                </a:extLst>
              </p:cNvPr>
              <p:cNvGrpSpPr/>
              <p:nvPr/>
            </p:nvGrpSpPr>
            <p:grpSpPr>
              <a:xfrm>
                <a:off x="1572840" y="2412360"/>
                <a:ext cx="364320" cy="2980079"/>
                <a:chOff x="1572840" y="2412360"/>
                <a:chExt cx="364320" cy="2980079"/>
              </a:xfrm>
            </p:grpSpPr>
            <p:sp>
              <p:nvSpPr>
                <p:cNvPr id="91" name="Forme libre : forme 90">
                  <a:extLst>
                    <a:ext uri="{FF2B5EF4-FFF2-40B4-BE49-F238E27FC236}">
                      <a16:creationId xmlns:a16="http://schemas.microsoft.com/office/drawing/2014/main" id="{DCD4E991-358A-4D2F-A574-FE4495837479}"/>
                    </a:ext>
                  </a:extLst>
                </p:cNvPr>
                <p:cNvSpPr/>
                <p:nvPr/>
              </p:nvSpPr>
              <p:spPr>
                <a:xfrm>
                  <a:off x="1572840" y="2412360"/>
                  <a:ext cx="364320" cy="363959"/>
                </a:xfrm>
                <a:custGeom>
                  <a:avLst/>
                  <a:gdLst>
                    <a:gd name="f0" fmla="val 10800000"/>
                    <a:gd name="f1" fmla="val 5400000"/>
                    <a:gd name="f2" fmla="val 180"/>
                    <a:gd name="f3" fmla="val w"/>
                    <a:gd name="f4" fmla="val h"/>
                    <a:gd name="f5" fmla="*/ 5419351 1 1725033"/>
                    <a:gd name="f6" fmla="*/ 10800 10800 1"/>
                    <a:gd name="f7" fmla="+- 0 0 0"/>
                    <a:gd name="f8" fmla="+- 0 0 360"/>
                    <a:gd name="f9" fmla="val 10800"/>
                    <a:gd name="f10" fmla="*/ f3 1 21600"/>
                    <a:gd name="f11" fmla="*/ f4 1 21600"/>
                    <a:gd name="f12" fmla="*/ 0 f5 1"/>
                    <a:gd name="f13" fmla="*/ f7 f0 1"/>
                    <a:gd name="f14" fmla="*/ f8 f0 1"/>
                    <a:gd name="f15" fmla="*/ 3163 f10 1"/>
                    <a:gd name="f16" fmla="*/ 18437 f10 1"/>
                    <a:gd name="f17" fmla="*/ 18437 f11 1"/>
                    <a:gd name="f18" fmla="*/ 3163 f11 1"/>
                    <a:gd name="f19" fmla="*/ f12 1 f2"/>
                    <a:gd name="f20" fmla="*/ f13 1 f2"/>
                    <a:gd name="f21" fmla="*/ f14 1 f2"/>
                    <a:gd name="f22" fmla="*/ 10800 f10 1"/>
                    <a:gd name="f23" fmla="*/ 0 f11 1"/>
                    <a:gd name="f24" fmla="*/ 0 f10 1"/>
                    <a:gd name="f25" fmla="*/ 10800 f11 1"/>
                    <a:gd name="f26" fmla="*/ 21600 f11 1"/>
                    <a:gd name="f27" fmla="*/ 21600 f10 1"/>
                    <a:gd name="f28" fmla="+- 0 0 f19"/>
                    <a:gd name="f29" fmla="+- f20 0 f1"/>
                    <a:gd name="f30" fmla="+- f21 0 f1"/>
                    <a:gd name="f31" fmla="*/ f28 f0 1"/>
                    <a:gd name="f32" fmla="+- f30 0 f29"/>
                    <a:gd name="f33" fmla="*/ f31 1 f5"/>
                    <a:gd name="f34" fmla="+- f33 0 f1"/>
                    <a:gd name="f35" fmla="cos 1 f34"/>
                    <a:gd name="f36" fmla="sin 1 f34"/>
                    <a:gd name="f37" fmla="+- 0 0 f35"/>
                    <a:gd name="f38" fmla="+- 0 0 f36"/>
                    <a:gd name="f39" fmla="*/ 10800 f37 1"/>
                    <a:gd name="f40" fmla="*/ 10800 f38 1"/>
                    <a:gd name="f41" fmla="*/ f39 f39 1"/>
                    <a:gd name="f42" fmla="*/ f40 f40 1"/>
                    <a:gd name="f43" fmla="+- f41 f42 0"/>
                    <a:gd name="f44" fmla="sqrt f43"/>
                    <a:gd name="f45" fmla="*/ f6 1 f44"/>
                    <a:gd name="f46" fmla="*/ f37 f45 1"/>
                    <a:gd name="f47" fmla="*/ f38 f45 1"/>
                    <a:gd name="f48" fmla="+- 10800 0 f46"/>
                    <a:gd name="f49" fmla="+- 10800 0 f47"/>
                  </a:gdLst>
                  <a:ahLst/>
                  <a:cxnLst>
                    <a:cxn ang="3cd4">
                      <a:pos x="hc" y="t"/>
                    </a:cxn>
                    <a:cxn ang="0">
                      <a:pos x="r" y="vc"/>
                    </a:cxn>
                    <a:cxn ang="cd4">
                      <a:pos x="hc" y="b"/>
                    </a:cxn>
                    <a:cxn ang="cd2">
                      <a:pos x="l" y="vc"/>
                    </a:cxn>
                    <a:cxn ang="f29">
                      <a:pos x="f22" y="f23"/>
                    </a:cxn>
                    <a:cxn ang="f29">
                      <a:pos x="f15" y="f18"/>
                    </a:cxn>
                    <a:cxn ang="f29">
                      <a:pos x="f24" y="f25"/>
                    </a:cxn>
                    <a:cxn ang="f29">
                      <a:pos x="f15" y="f17"/>
                    </a:cxn>
                    <a:cxn ang="f29">
                      <a:pos x="f22" y="f26"/>
                    </a:cxn>
                    <a:cxn ang="f29">
                      <a:pos x="f16" y="f17"/>
                    </a:cxn>
                    <a:cxn ang="f29">
                      <a:pos x="f27" y="f25"/>
                    </a:cxn>
                    <a:cxn ang="f29">
                      <a:pos x="f16" y="f18"/>
                    </a:cxn>
                  </a:cxnLst>
                  <a:rect l="f15" t="f18" r="f16" b="f17"/>
                  <a:pathLst>
                    <a:path w="21600" h="21600">
                      <a:moveTo>
                        <a:pt x="f48" y="f49"/>
                      </a:moveTo>
                      <a:arcTo wR="f9" hR="f9" stAng="f29" swAng="f32"/>
                      <a:close/>
                    </a:path>
                  </a:pathLst>
                </a:custGeom>
                <a:noFill/>
                <a:ln w="18000">
                  <a:solidFill>
                    <a:srgbClr val="3465A4"/>
                  </a:solidFill>
                  <a:prstDash val="solid"/>
                </a:ln>
              </p:spPr>
              <p:txBody>
                <a:bodyPr wrap="none" lIns="99000" tIns="54000" rIns="99000" bIns="54000" anchor="ctr" anchorCtr="0" compatLnSpc="0">
                  <a:noAutofit/>
                </a:bodyPr>
                <a:lstStyle/>
                <a:p>
                  <a:pPr marL="0" marR="0" lvl="0" indent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</a:pPr>
                  <a:endParaRPr lang="en-US" sz="1800" b="0" i="0" u="none" strike="noStrike" kern="1200" cap="none">
                    <a:ln>
                      <a:noFill/>
                    </a:ln>
                    <a:latin typeface="Liberation Sans" pitchFamily="18"/>
                    <a:ea typeface="Droid Sans Fallback" pitchFamily="2"/>
                    <a:cs typeface="FreeSans" pitchFamily="2"/>
                  </a:endParaRPr>
                </a:p>
              </p:txBody>
            </p:sp>
            <p:sp>
              <p:nvSpPr>
                <p:cNvPr id="92" name="Forme libre : forme 91">
                  <a:extLst>
                    <a:ext uri="{FF2B5EF4-FFF2-40B4-BE49-F238E27FC236}">
                      <a16:creationId xmlns:a16="http://schemas.microsoft.com/office/drawing/2014/main" id="{FCC55CEF-7025-445D-A828-09F28B372B6A}"/>
                    </a:ext>
                  </a:extLst>
                </p:cNvPr>
                <p:cNvSpPr/>
                <p:nvPr/>
              </p:nvSpPr>
              <p:spPr>
                <a:xfrm>
                  <a:off x="1572840" y="3066479"/>
                  <a:ext cx="364320" cy="363959"/>
                </a:xfrm>
                <a:custGeom>
                  <a:avLst/>
                  <a:gdLst>
                    <a:gd name="f0" fmla="val 10800000"/>
                    <a:gd name="f1" fmla="val 5400000"/>
                    <a:gd name="f2" fmla="val 180"/>
                    <a:gd name="f3" fmla="val w"/>
                    <a:gd name="f4" fmla="val h"/>
                    <a:gd name="f5" fmla="*/ 5419351 1 1725033"/>
                    <a:gd name="f6" fmla="*/ 10800 10800 1"/>
                    <a:gd name="f7" fmla="+- 0 0 0"/>
                    <a:gd name="f8" fmla="+- 0 0 360"/>
                    <a:gd name="f9" fmla="val 10800"/>
                    <a:gd name="f10" fmla="*/ f3 1 21600"/>
                    <a:gd name="f11" fmla="*/ f4 1 21600"/>
                    <a:gd name="f12" fmla="*/ 0 f5 1"/>
                    <a:gd name="f13" fmla="*/ f7 f0 1"/>
                    <a:gd name="f14" fmla="*/ f8 f0 1"/>
                    <a:gd name="f15" fmla="*/ 3163 f10 1"/>
                    <a:gd name="f16" fmla="*/ 18437 f10 1"/>
                    <a:gd name="f17" fmla="*/ 18437 f11 1"/>
                    <a:gd name="f18" fmla="*/ 3163 f11 1"/>
                    <a:gd name="f19" fmla="*/ f12 1 f2"/>
                    <a:gd name="f20" fmla="*/ f13 1 f2"/>
                    <a:gd name="f21" fmla="*/ f14 1 f2"/>
                    <a:gd name="f22" fmla="*/ 10800 f10 1"/>
                    <a:gd name="f23" fmla="*/ 0 f11 1"/>
                    <a:gd name="f24" fmla="*/ 0 f10 1"/>
                    <a:gd name="f25" fmla="*/ 10800 f11 1"/>
                    <a:gd name="f26" fmla="*/ 21600 f11 1"/>
                    <a:gd name="f27" fmla="*/ 21600 f10 1"/>
                    <a:gd name="f28" fmla="+- 0 0 f19"/>
                    <a:gd name="f29" fmla="+- f20 0 f1"/>
                    <a:gd name="f30" fmla="+- f21 0 f1"/>
                    <a:gd name="f31" fmla="*/ f28 f0 1"/>
                    <a:gd name="f32" fmla="+- f30 0 f29"/>
                    <a:gd name="f33" fmla="*/ f31 1 f5"/>
                    <a:gd name="f34" fmla="+- f33 0 f1"/>
                    <a:gd name="f35" fmla="cos 1 f34"/>
                    <a:gd name="f36" fmla="sin 1 f34"/>
                    <a:gd name="f37" fmla="+- 0 0 f35"/>
                    <a:gd name="f38" fmla="+- 0 0 f36"/>
                    <a:gd name="f39" fmla="*/ 10800 f37 1"/>
                    <a:gd name="f40" fmla="*/ 10800 f38 1"/>
                    <a:gd name="f41" fmla="*/ f39 f39 1"/>
                    <a:gd name="f42" fmla="*/ f40 f40 1"/>
                    <a:gd name="f43" fmla="+- f41 f42 0"/>
                    <a:gd name="f44" fmla="sqrt f43"/>
                    <a:gd name="f45" fmla="*/ f6 1 f44"/>
                    <a:gd name="f46" fmla="*/ f37 f45 1"/>
                    <a:gd name="f47" fmla="*/ f38 f45 1"/>
                    <a:gd name="f48" fmla="+- 10800 0 f46"/>
                    <a:gd name="f49" fmla="+- 10800 0 f47"/>
                  </a:gdLst>
                  <a:ahLst/>
                  <a:cxnLst>
                    <a:cxn ang="3cd4">
                      <a:pos x="hc" y="t"/>
                    </a:cxn>
                    <a:cxn ang="0">
                      <a:pos x="r" y="vc"/>
                    </a:cxn>
                    <a:cxn ang="cd4">
                      <a:pos x="hc" y="b"/>
                    </a:cxn>
                    <a:cxn ang="cd2">
                      <a:pos x="l" y="vc"/>
                    </a:cxn>
                    <a:cxn ang="f29">
                      <a:pos x="f22" y="f23"/>
                    </a:cxn>
                    <a:cxn ang="f29">
                      <a:pos x="f15" y="f18"/>
                    </a:cxn>
                    <a:cxn ang="f29">
                      <a:pos x="f24" y="f25"/>
                    </a:cxn>
                    <a:cxn ang="f29">
                      <a:pos x="f15" y="f17"/>
                    </a:cxn>
                    <a:cxn ang="f29">
                      <a:pos x="f22" y="f26"/>
                    </a:cxn>
                    <a:cxn ang="f29">
                      <a:pos x="f16" y="f17"/>
                    </a:cxn>
                    <a:cxn ang="f29">
                      <a:pos x="f27" y="f25"/>
                    </a:cxn>
                    <a:cxn ang="f29">
                      <a:pos x="f16" y="f18"/>
                    </a:cxn>
                  </a:cxnLst>
                  <a:rect l="f15" t="f18" r="f16" b="f17"/>
                  <a:pathLst>
                    <a:path w="21600" h="21600">
                      <a:moveTo>
                        <a:pt x="f48" y="f49"/>
                      </a:moveTo>
                      <a:arcTo wR="f9" hR="f9" stAng="f29" swAng="f32"/>
                      <a:close/>
                    </a:path>
                  </a:pathLst>
                </a:custGeom>
                <a:noFill/>
                <a:ln w="18000">
                  <a:solidFill>
                    <a:srgbClr val="3465A4"/>
                  </a:solidFill>
                  <a:prstDash val="solid"/>
                </a:ln>
              </p:spPr>
              <p:txBody>
                <a:bodyPr wrap="none" lIns="99000" tIns="54000" rIns="99000" bIns="54000" anchor="ctr" anchorCtr="0" compatLnSpc="0">
                  <a:noAutofit/>
                </a:bodyPr>
                <a:lstStyle/>
                <a:p>
                  <a:pPr marL="0" marR="0" lvl="0" indent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</a:pPr>
                  <a:endParaRPr lang="en-US" sz="1800" b="0" i="0" u="none" strike="noStrike" kern="1200" cap="none">
                    <a:ln>
                      <a:noFill/>
                    </a:ln>
                    <a:latin typeface="Liberation Sans" pitchFamily="18"/>
                    <a:ea typeface="Droid Sans Fallback" pitchFamily="2"/>
                    <a:cs typeface="FreeSans" pitchFamily="2"/>
                  </a:endParaRPr>
                </a:p>
              </p:txBody>
            </p:sp>
            <p:sp>
              <p:nvSpPr>
                <p:cNvPr id="93" name="Forme libre : forme 92">
                  <a:extLst>
                    <a:ext uri="{FF2B5EF4-FFF2-40B4-BE49-F238E27FC236}">
                      <a16:creationId xmlns:a16="http://schemas.microsoft.com/office/drawing/2014/main" id="{704BB5B4-7241-4896-9434-1458F495E0B8}"/>
                    </a:ext>
                  </a:extLst>
                </p:cNvPr>
                <p:cNvSpPr/>
                <p:nvPr/>
              </p:nvSpPr>
              <p:spPr>
                <a:xfrm>
                  <a:off x="1572840" y="3720240"/>
                  <a:ext cx="364320" cy="364320"/>
                </a:xfrm>
                <a:custGeom>
                  <a:avLst/>
                  <a:gdLst>
                    <a:gd name="f0" fmla="val 10800000"/>
                    <a:gd name="f1" fmla="val 5400000"/>
                    <a:gd name="f2" fmla="val 180"/>
                    <a:gd name="f3" fmla="val w"/>
                    <a:gd name="f4" fmla="val h"/>
                    <a:gd name="f5" fmla="*/ 5419351 1 1725033"/>
                    <a:gd name="f6" fmla="*/ 10800 10800 1"/>
                    <a:gd name="f7" fmla="+- 0 0 0"/>
                    <a:gd name="f8" fmla="+- 0 0 360"/>
                    <a:gd name="f9" fmla="val 10800"/>
                    <a:gd name="f10" fmla="*/ f3 1 21600"/>
                    <a:gd name="f11" fmla="*/ f4 1 21600"/>
                    <a:gd name="f12" fmla="*/ 0 f5 1"/>
                    <a:gd name="f13" fmla="*/ f7 f0 1"/>
                    <a:gd name="f14" fmla="*/ f8 f0 1"/>
                    <a:gd name="f15" fmla="*/ 3163 f10 1"/>
                    <a:gd name="f16" fmla="*/ 18437 f10 1"/>
                    <a:gd name="f17" fmla="*/ 18437 f11 1"/>
                    <a:gd name="f18" fmla="*/ 3163 f11 1"/>
                    <a:gd name="f19" fmla="*/ f12 1 f2"/>
                    <a:gd name="f20" fmla="*/ f13 1 f2"/>
                    <a:gd name="f21" fmla="*/ f14 1 f2"/>
                    <a:gd name="f22" fmla="*/ 10800 f10 1"/>
                    <a:gd name="f23" fmla="*/ 0 f11 1"/>
                    <a:gd name="f24" fmla="*/ 0 f10 1"/>
                    <a:gd name="f25" fmla="*/ 10800 f11 1"/>
                    <a:gd name="f26" fmla="*/ 21600 f11 1"/>
                    <a:gd name="f27" fmla="*/ 21600 f10 1"/>
                    <a:gd name="f28" fmla="+- 0 0 f19"/>
                    <a:gd name="f29" fmla="+- f20 0 f1"/>
                    <a:gd name="f30" fmla="+- f21 0 f1"/>
                    <a:gd name="f31" fmla="*/ f28 f0 1"/>
                    <a:gd name="f32" fmla="+- f30 0 f29"/>
                    <a:gd name="f33" fmla="*/ f31 1 f5"/>
                    <a:gd name="f34" fmla="+- f33 0 f1"/>
                    <a:gd name="f35" fmla="cos 1 f34"/>
                    <a:gd name="f36" fmla="sin 1 f34"/>
                    <a:gd name="f37" fmla="+- 0 0 f35"/>
                    <a:gd name="f38" fmla="+- 0 0 f36"/>
                    <a:gd name="f39" fmla="*/ 10800 f37 1"/>
                    <a:gd name="f40" fmla="*/ 10800 f38 1"/>
                    <a:gd name="f41" fmla="*/ f39 f39 1"/>
                    <a:gd name="f42" fmla="*/ f40 f40 1"/>
                    <a:gd name="f43" fmla="+- f41 f42 0"/>
                    <a:gd name="f44" fmla="sqrt f43"/>
                    <a:gd name="f45" fmla="*/ f6 1 f44"/>
                    <a:gd name="f46" fmla="*/ f37 f45 1"/>
                    <a:gd name="f47" fmla="*/ f38 f45 1"/>
                    <a:gd name="f48" fmla="+- 10800 0 f46"/>
                    <a:gd name="f49" fmla="+- 10800 0 f47"/>
                  </a:gdLst>
                  <a:ahLst/>
                  <a:cxnLst>
                    <a:cxn ang="3cd4">
                      <a:pos x="hc" y="t"/>
                    </a:cxn>
                    <a:cxn ang="0">
                      <a:pos x="r" y="vc"/>
                    </a:cxn>
                    <a:cxn ang="cd4">
                      <a:pos x="hc" y="b"/>
                    </a:cxn>
                    <a:cxn ang="cd2">
                      <a:pos x="l" y="vc"/>
                    </a:cxn>
                    <a:cxn ang="f29">
                      <a:pos x="f22" y="f23"/>
                    </a:cxn>
                    <a:cxn ang="f29">
                      <a:pos x="f15" y="f18"/>
                    </a:cxn>
                    <a:cxn ang="f29">
                      <a:pos x="f24" y="f25"/>
                    </a:cxn>
                    <a:cxn ang="f29">
                      <a:pos x="f15" y="f17"/>
                    </a:cxn>
                    <a:cxn ang="f29">
                      <a:pos x="f22" y="f26"/>
                    </a:cxn>
                    <a:cxn ang="f29">
                      <a:pos x="f16" y="f17"/>
                    </a:cxn>
                    <a:cxn ang="f29">
                      <a:pos x="f27" y="f25"/>
                    </a:cxn>
                    <a:cxn ang="f29">
                      <a:pos x="f16" y="f18"/>
                    </a:cxn>
                  </a:cxnLst>
                  <a:rect l="f15" t="f18" r="f16" b="f17"/>
                  <a:pathLst>
                    <a:path w="21600" h="21600">
                      <a:moveTo>
                        <a:pt x="f48" y="f49"/>
                      </a:moveTo>
                      <a:arcTo wR="f9" hR="f9" stAng="f29" swAng="f32"/>
                      <a:close/>
                    </a:path>
                  </a:pathLst>
                </a:custGeom>
                <a:noFill/>
                <a:ln w="18000">
                  <a:solidFill>
                    <a:srgbClr val="3465A4"/>
                  </a:solidFill>
                  <a:prstDash val="solid"/>
                </a:ln>
              </p:spPr>
              <p:txBody>
                <a:bodyPr wrap="none" lIns="99000" tIns="54000" rIns="99000" bIns="54000" anchor="ctr" anchorCtr="0" compatLnSpc="0">
                  <a:noAutofit/>
                </a:bodyPr>
                <a:lstStyle/>
                <a:p>
                  <a:pPr marL="0" marR="0" lvl="0" indent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</a:pPr>
                  <a:endParaRPr lang="en-US" sz="1800" b="0" i="0" u="none" strike="noStrike" kern="1200" cap="none">
                    <a:ln>
                      <a:noFill/>
                    </a:ln>
                    <a:latin typeface="Liberation Sans" pitchFamily="18"/>
                    <a:ea typeface="Droid Sans Fallback" pitchFamily="2"/>
                    <a:cs typeface="FreeSans" pitchFamily="2"/>
                  </a:endParaRPr>
                </a:p>
              </p:txBody>
            </p:sp>
            <p:sp>
              <p:nvSpPr>
                <p:cNvPr id="94" name="Forme libre : forme 93">
                  <a:extLst>
                    <a:ext uri="{FF2B5EF4-FFF2-40B4-BE49-F238E27FC236}">
                      <a16:creationId xmlns:a16="http://schemas.microsoft.com/office/drawing/2014/main" id="{F6295E2B-5F84-4675-B6DC-7F7E26E4688E}"/>
                    </a:ext>
                  </a:extLst>
                </p:cNvPr>
                <p:cNvSpPr/>
                <p:nvPr/>
              </p:nvSpPr>
              <p:spPr>
                <a:xfrm>
                  <a:off x="1572840" y="4374360"/>
                  <a:ext cx="364320" cy="363959"/>
                </a:xfrm>
                <a:custGeom>
                  <a:avLst/>
                  <a:gdLst>
                    <a:gd name="f0" fmla="val 10800000"/>
                    <a:gd name="f1" fmla="val 5400000"/>
                    <a:gd name="f2" fmla="val 180"/>
                    <a:gd name="f3" fmla="val w"/>
                    <a:gd name="f4" fmla="val h"/>
                    <a:gd name="f5" fmla="*/ 5419351 1 1725033"/>
                    <a:gd name="f6" fmla="*/ 10800 10800 1"/>
                    <a:gd name="f7" fmla="+- 0 0 0"/>
                    <a:gd name="f8" fmla="+- 0 0 360"/>
                    <a:gd name="f9" fmla="val 10800"/>
                    <a:gd name="f10" fmla="*/ f3 1 21600"/>
                    <a:gd name="f11" fmla="*/ f4 1 21600"/>
                    <a:gd name="f12" fmla="*/ 0 f5 1"/>
                    <a:gd name="f13" fmla="*/ f7 f0 1"/>
                    <a:gd name="f14" fmla="*/ f8 f0 1"/>
                    <a:gd name="f15" fmla="*/ 3163 f10 1"/>
                    <a:gd name="f16" fmla="*/ 18437 f10 1"/>
                    <a:gd name="f17" fmla="*/ 18437 f11 1"/>
                    <a:gd name="f18" fmla="*/ 3163 f11 1"/>
                    <a:gd name="f19" fmla="*/ f12 1 f2"/>
                    <a:gd name="f20" fmla="*/ f13 1 f2"/>
                    <a:gd name="f21" fmla="*/ f14 1 f2"/>
                    <a:gd name="f22" fmla="*/ 10800 f10 1"/>
                    <a:gd name="f23" fmla="*/ 0 f11 1"/>
                    <a:gd name="f24" fmla="*/ 0 f10 1"/>
                    <a:gd name="f25" fmla="*/ 10800 f11 1"/>
                    <a:gd name="f26" fmla="*/ 21600 f11 1"/>
                    <a:gd name="f27" fmla="*/ 21600 f10 1"/>
                    <a:gd name="f28" fmla="+- 0 0 f19"/>
                    <a:gd name="f29" fmla="+- f20 0 f1"/>
                    <a:gd name="f30" fmla="+- f21 0 f1"/>
                    <a:gd name="f31" fmla="*/ f28 f0 1"/>
                    <a:gd name="f32" fmla="+- f30 0 f29"/>
                    <a:gd name="f33" fmla="*/ f31 1 f5"/>
                    <a:gd name="f34" fmla="+- f33 0 f1"/>
                    <a:gd name="f35" fmla="cos 1 f34"/>
                    <a:gd name="f36" fmla="sin 1 f34"/>
                    <a:gd name="f37" fmla="+- 0 0 f35"/>
                    <a:gd name="f38" fmla="+- 0 0 f36"/>
                    <a:gd name="f39" fmla="*/ 10800 f37 1"/>
                    <a:gd name="f40" fmla="*/ 10800 f38 1"/>
                    <a:gd name="f41" fmla="*/ f39 f39 1"/>
                    <a:gd name="f42" fmla="*/ f40 f40 1"/>
                    <a:gd name="f43" fmla="+- f41 f42 0"/>
                    <a:gd name="f44" fmla="sqrt f43"/>
                    <a:gd name="f45" fmla="*/ f6 1 f44"/>
                    <a:gd name="f46" fmla="*/ f37 f45 1"/>
                    <a:gd name="f47" fmla="*/ f38 f45 1"/>
                    <a:gd name="f48" fmla="+- 10800 0 f46"/>
                    <a:gd name="f49" fmla="+- 10800 0 f47"/>
                  </a:gdLst>
                  <a:ahLst/>
                  <a:cxnLst>
                    <a:cxn ang="3cd4">
                      <a:pos x="hc" y="t"/>
                    </a:cxn>
                    <a:cxn ang="0">
                      <a:pos x="r" y="vc"/>
                    </a:cxn>
                    <a:cxn ang="cd4">
                      <a:pos x="hc" y="b"/>
                    </a:cxn>
                    <a:cxn ang="cd2">
                      <a:pos x="l" y="vc"/>
                    </a:cxn>
                    <a:cxn ang="f29">
                      <a:pos x="f22" y="f23"/>
                    </a:cxn>
                    <a:cxn ang="f29">
                      <a:pos x="f15" y="f18"/>
                    </a:cxn>
                    <a:cxn ang="f29">
                      <a:pos x="f24" y="f25"/>
                    </a:cxn>
                    <a:cxn ang="f29">
                      <a:pos x="f15" y="f17"/>
                    </a:cxn>
                    <a:cxn ang="f29">
                      <a:pos x="f22" y="f26"/>
                    </a:cxn>
                    <a:cxn ang="f29">
                      <a:pos x="f16" y="f17"/>
                    </a:cxn>
                    <a:cxn ang="f29">
                      <a:pos x="f27" y="f25"/>
                    </a:cxn>
                    <a:cxn ang="f29">
                      <a:pos x="f16" y="f18"/>
                    </a:cxn>
                  </a:cxnLst>
                  <a:rect l="f15" t="f18" r="f16" b="f17"/>
                  <a:pathLst>
                    <a:path w="21600" h="21600">
                      <a:moveTo>
                        <a:pt x="f48" y="f49"/>
                      </a:moveTo>
                      <a:arcTo wR="f9" hR="f9" stAng="f29" swAng="f32"/>
                      <a:close/>
                    </a:path>
                  </a:pathLst>
                </a:custGeom>
                <a:noFill/>
                <a:ln w="18000">
                  <a:solidFill>
                    <a:srgbClr val="3465A4"/>
                  </a:solidFill>
                  <a:prstDash val="solid"/>
                </a:ln>
              </p:spPr>
              <p:txBody>
                <a:bodyPr wrap="none" lIns="99000" tIns="54000" rIns="99000" bIns="54000" anchor="ctr" anchorCtr="0" compatLnSpc="0">
                  <a:noAutofit/>
                </a:bodyPr>
                <a:lstStyle/>
                <a:p>
                  <a:pPr marL="0" marR="0" lvl="0" indent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</a:pPr>
                  <a:endParaRPr lang="en-US" sz="1800" b="0" i="0" u="none" strike="noStrike" kern="1200" cap="none">
                    <a:ln>
                      <a:noFill/>
                    </a:ln>
                    <a:latin typeface="Liberation Sans" pitchFamily="18"/>
                    <a:ea typeface="Droid Sans Fallback" pitchFamily="2"/>
                    <a:cs typeface="FreeSans" pitchFamily="2"/>
                  </a:endParaRPr>
                </a:p>
              </p:txBody>
            </p:sp>
            <p:sp>
              <p:nvSpPr>
                <p:cNvPr id="95" name="Forme libre : forme 94">
                  <a:extLst>
                    <a:ext uri="{FF2B5EF4-FFF2-40B4-BE49-F238E27FC236}">
                      <a16:creationId xmlns:a16="http://schemas.microsoft.com/office/drawing/2014/main" id="{8C2D9754-5F18-41DD-A264-725A6B8499E3}"/>
                    </a:ext>
                  </a:extLst>
                </p:cNvPr>
                <p:cNvSpPr/>
                <p:nvPr/>
              </p:nvSpPr>
              <p:spPr>
                <a:xfrm>
                  <a:off x="1572840" y="5028480"/>
                  <a:ext cx="364320" cy="363959"/>
                </a:xfrm>
                <a:custGeom>
                  <a:avLst/>
                  <a:gdLst>
                    <a:gd name="f0" fmla="val 10800000"/>
                    <a:gd name="f1" fmla="val 5400000"/>
                    <a:gd name="f2" fmla="val 180"/>
                    <a:gd name="f3" fmla="val w"/>
                    <a:gd name="f4" fmla="val h"/>
                    <a:gd name="f5" fmla="*/ 5419351 1 1725033"/>
                    <a:gd name="f6" fmla="*/ 10800 10800 1"/>
                    <a:gd name="f7" fmla="+- 0 0 0"/>
                    <a:gd name="f8" fmla="+- 0 0 360"/>
                    <a:gd name="f9" fmla="val 10800"/>
                    <a:gd name="f10" fmla="*/ f3 1 21600"/>
                    <a:gd name="f11" fmla="*/ f4 1 21600"/>
                    <a:gd name="f12" fmla="*/ 0 f5 1"/>
                    <a:gd name="f13" fmla="*/ f7 f0 1"/>
                    <a:gd name="f14" fmla="*/ f8 f0 1"/>
                    <a:gd name="f15" fmla="*/ 3163 f10 1"/>
                    <a:gd name="f16" fmla="*/ 18437 f10 1"/>
                    <a:gd name="f17" fmla="*/ 18437 f11 1"/>
                    <a:gd name="f18" fmla="*/ 3163 f11 1"/>
                    <a:gd name="f19" fmla="*/ f12 1 f2"/>
                    <a:gd name="f20" fmla="*/ f13 1 f2"/>
                    <a:gd name="f21" fmla="*/ f14 1 f2"/>
                    <a:gd name="f22" fmla="*/ 10800 f10 1"/>
                    <a:gd name="f23" fmla="*/ 0 f11 1"/>
                    <a:gd name="f24" fmla="*/ 0 f10 1"/>
                    <a:gd name="f25" fmla="*/ 10800 f11 1"/>
                    <a:gd name="f26" fmla="*/ 21600 f11 1"/>
                    <a:gd name="f27" fmla="*/ 21600 f10 1"/>
                    <a:gd name="f28" fmla="+- 0 0 f19"/>
                    <a:gd name="f29" fmla="+- f20 0 f1"/>
                    <a:gd name="f30" fmla="+- f21 0 f1"/>
                    <a:gd name="f31" fmla="*/ f28 f0 1"/>
                    <a:gd name="f32" fmla="+- f30 0 f29"/>
                    <a:gd name="f33" fmla="*/ f31 1 f5"/>
                    <a:gd name="f34" fmla="+- f33 0 f1"/>
                    <a:gd name="f35" fmla="cos 1 f34"/>
                    <a:gd name="f36" fmla="sin 1 f34"/>
                    <a:gd name="f37" fmla="+- 0 0 f35"/>
                    <a:gd name="f38" fmla="+- 0 0 f36"/>
                    <a:gd name="f39" fmla="*/ 10800 f37 1"/>
                    <a:gd name="f40" fmla="*/ 10800 f38 1"/>
                    <a:gd name="f41" fmla="*/ f39 f39 1"/>
                    <a:gd name="f42" fmla="*/ f40 f40 1"/>
                    <a:gd name="f43" fmla="+- f41 f42 0"/>
                    <a:gd name="f44" fmla="sqrt f43"/>
                    <a:gd name="f45" fmla="*/ f6 1 f44"/>
                    <a:gd name="f46" fmla="*/ f37 f45 1"/>
                    <a:gd name="f47" fmla="*/ f38 f45 1"/>
                    <a:gd name="f48" fmla="+- 10800 0 f46"/>
                    <a:gd name="f49" fmla="+- 10800 0 f47"/>
                  </a:gdLst>
                  <a:ahLst/>
                  <a:cxnLst>
                    <a:cxn ang="3cd4">
                      <a:pos x="hc" y="t"/>
                    </a:cxn>
                    <a:cxn ang="0">
                      <a:pos x="r" y="vc"/>
                    </a:cxn>
                    <a:cxn ang="cd4">
                      <a:pos x="hc" y="b"/>
                    </a:cxn>
                    <a:cxn ang="cd2">
                      <a:pos x="l" y="vc"/>
                    </a:cxn>
                    <a:cxn ang="f29">
                      <a:pos x="f22" y="f23"/>
                    </a:cxn>
                    <a:cxn ang="f29">
                      <a:pos x="f15" y="f18"/>
                    </a:cxn>
                    <a:cxn ang="f29">
                      <a:pos x="f24" y="f25"/>
                    </a:cxn>
                    <a:cxn ang="f29">
                      <a:pos x="f15" y="f17"/>
                    </a:cxn>
                    <a:cxn ang="f29">
                      <a:pos x="f22" y="f26"/>
                    </a:cxn>
                    <a:cxn ang="f29">
                      <a:pos x="f16" y="f17"/>
                    </a:cxn>
                    <a:cxn ang="f29">
                      <a:pos x="f27" y="f25"/>
                    </a:cxn>
                    <a:cxn ang="f29">
                      <a:pos x="f16" y="f18"/>
                    </a:cxn>
                  </a:cxnLst>
                  <a:rect l="f15" t="f18" r="f16" b="f17"/>
                  <a:pathLst>
                    <a:path w="21600" h="21600">
                      <a:moveTo>
                        <a:pt x="f48" y="f49"/>
                      </a:moveTo>
                      <a:arcTo wR="f9" hR="f9" stAng="f29" swAng="f32"/>
                      <a:close/>
                    </a:path>
                  </a:pathLst>
                </a:custGeom>
                <a:noFill/>
                <a:ln w="18000">
                  <a:solidFill>
                    <a:srgbClr val="3465A4"/>
                  </a:solidFill>
                  <a:prstDash val="solid"/>
                </a:ln>
              </p:spPr>
              <p:txBody>
                <a:bodyPr wrap="none" lIns="99000" tIns="54000" rIns="99000" bIns="54000" anchor="ctr" anchorCtr="0" compatLnSpc="0">
                  <a:noAutofit/>
                </a:bodyPr>
                <a:lstStyle/>
                <a:p>
                  <a:pPr marL="0" marR="0" lvl="0" indent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</a:pPr>
                  <a:endParaRPr lang="en-US" sz="1800" b="0" i="0" u="none" strike="noStrike" kern="1200" cap="none">
                    <a:ln>
                      <a:noFill/>
                    </a:ln>
                    <a:latin typeface="Liberation Sans" pitchFamily="18"/>
                    <a:ea typeface="Droid Sans Fallback" pitchFamily="2"/>
                    <a:cs typeface="FreeSans" pitchFamily="2"/>
                  </a:endParaRPr>
                </a:p>
              </p:txBody>
            </p:sp>
          </p:grpSp>
          <p:grpSp>
            <p:nvGrpSpPr>
              <p:cNvPr id="66" name="Groupe 65">
                <a:extLst>
                  <a:ext uri="{FF2B5EF4-FFF2-40B4-BE49-F238E27FC236}">
                    <a16:creationId xmlns:a16="http://schemas.microsoft.com/office/drawing/2014/main" id="{90DCD4B8-6FA8-4FB7-A03E-4EC5A2AA512E}"/>
                  </a:ext>
                </a:extLst>
              </p:cNvPr>
              <p:cNvGrpSpPr/>
              <p:nvPr/>
            </p:nvGrpSpPr>
            <p:grpSpPr>
              <a:xfrm>
                <a:off x="3089880" y="2739240"/>
                <a:ext cx="364320" cy="2326320"/>
                <a:chOff x="3089880" y="2739240"/>
                <a:chExt cx="364320" cy="2326320"/>
              </a:xfrm>
            </p:grpSpPr>
            <p:sp>
              <p:nvSpPr>
                <p:cNvPr id="87" name="Forme libre : forme 86">
                  <a:extLst>
                    <a:ext uri="{FF2B5EF4-FFF2-40B4-BE49-F238E27FC236}">
                      <a16:creationId xmlns:a16="http://schemas.microsoft.com/office/drawing/2014/main" id="{C531C6C6-0371-40C3-837B-8F5BA274327C}"/>
                    </a:ext>
                  </a:extLst>
                </p:cNvPr>
                <p:cNvSpPr/>
                <p:nvPr/>
              </p:nvSpPr>
              <p:spPr>
                <a:xfrm>
                  <a:off x="3089880" y="2739240"/>
                  <a:ext cx="364320" cy="364320"/>
                </a:xfrm>
                <a:custGeom>
                  <a:avLst/>
                  <a:gdLst>
                    <a:gd name="f0" fmla="val 10800000"/>
                    <a:gd name="f1" fmla="val 5400000"/>
                    <a:gd name="f2" fmla="val 180"/>
                    <a:gd name="f3" fmla="val w"/>
                    <a:gd name="f4" fmla="val h"/>
                    <a:gd name="f5" fmla="*/ 5419351 1 1725033"/>
                    <a:gd name="f6" fmla="*/ 10800 10800 1"/>
                    <a:gd name="f7" fmla="+- 0 0 0"/>
                    <a:gd name="f8" fmla="+- 0 0 360"/>
                    <a:gd name="f9" fmla="val 10800"/>
                    <a:gd name="f10" fmla="*/ f3 1 21600"/>
                    <a:gd name="f11" fmla="*/ f4 1 21600"/>
                    <a:gd name="f12" fmla="*/ 0 f5 1"/>
                    <a:gd name="f13" fmla="*/ f7 f0 1"/>
                    <a:gd name="f14" fmla="*/ f8 f0 1"/>
                    <a:gd name="f15" fmla="*/ 3163 f10 1"/>
                    <a:gd name="f16" fmla="*/ 18437 f10 1"/>
                    <a:gd name="f17" fmla="*/ 18437 f11 1"/>
                    <a:gd name="f18" fmla="*/ 3163 f11 1"/>
                    <a:gd name="f19" fmla="*/ f12 1 f2"/>
                    <a:gd name="f20" fmla="*/ f13 1 f2"/>
                    <a:gd name="f21" fmla="*/ f14 1 f2"/>
                    <a:gd name="f22" fmla="*/ 10800 f10 1"/>
                    <a:gd name="f23" fmla="*/ 0 f11 1"/>
                    <a:gd name="f24" fmla="*/ 0 f10 1"/>
                    <a:gd name="f25" fmla="*/ 10800 f11 1"/>
                    <a:gd name="f26" fmla="*/ 21600 f11 1"/>
                    <a:gd name="f27" fmla="*/ 21600 f10 1"/>
                    <a:gd name="f28" fmla="+- 0 0 f19"/>
                    <a:gd name="f29" fmla="+- f20 0 f1"/>
                    <a:gd name="f30" fmla="+- f21 0 f1"/>
                    <a:gd name="f31" fmla="*/ f28 f0 1"/>
                    <a:gd name="f32" fmla="+- f30 0 f29"/>
                    <a:gd name="f33" fmla="*/ f31 1 f5"/>
                    <a:gd name="f34" fmla="+- f33 0 f1"/>
                    <a:gd name="f35" fmla="cos 1 f34"/>
                    <a:gd name="f36" fmla="sin 1 f34"/>
                    <a:gd name="f37" fmla="+- 0 0 f35"/>
                    <a:gd name="f38" fmla="+- 0 0 f36"/>
                    <a:gd name="f39" fmla="*/ 10800 f37 1"/>
                    <a:gd name="f40" fmla="*/ 10800 f38 1"/>
                    <a:gd name="f41" fmla="*/ f39 f39 1"/>
                    <a:gd name="f42" fmla="*/ f40 f40 1"/>
                    <a:gd name="f43" fmla="+- f41 f42 0"/>
                    <a:gd name="f44" fmla="sqrt f43"/>
                    <a:gd name="f45" fmla="*/ f6 1 f44"/>
                    <a:gd name="f46" fmla="*/ f37 f45 1"/>
                    <a:gd name="f47" fmla="*/ f38 f45 1"/>
                    <a:gd name="f48" fmla="+- 10800 0 f46"/>
                    <a:gd name="f49" fmla="+- 10800 0 f47"/>
                  </a:gdLst>
                  <a:ahLst/>
                  <a:cxnLst>
                    <a:cxn ang="3cd4">
                      <a:pos x="hc" y="t"/>
                    </a:cxn>
                    <a:cxn ang="0">
                      <a:pos x="r" y="vc"/>
                    </a:cxn>
                    <a:cxn ang="cd4">
                      <a:pos x="hc" y="b"/>
                    </a:cxn>
                    <a:cxn ang="cd2">
                      <a:pos x="l" y="vc"/>
                    </a:cxn>
                    <a:cxn ang="f29">
                      <a:pos x="f22" y="f23"/>
                    </a:cxn>
                    <a:cxn ang="f29">
                      <a:pos x="f15" y="f18"/>
                    </a:cxn>
                    <a:cxn ang="f29">
                      <a:pos x="f24" y="f25"/>
                    </a:cxn>
                    <a:cxn ang="f29">
                      <a:pos x="f15" y="f17"/>
                    </a:cxn>
                    <a:cxn ang="f29">
                      <a:pos x="f22" y="f26"/>
                    </a:cxn>
                    <a:cxn ang="f29">
                      <a:pos x="f16" y="f17"/>
                    </a:cxn>
                    <a:cxn ang="f29">
                      <a:pos x="f27" y="f25"/>
                    </a:cxn>
                    <a:cxn ang="f29">
                      <a:pos x="f16" y="f18"/>
                    </a:cxn>
                  </a:cxnLst>
                  <a:rect l="f15" t="f18" r="f16" b="f17"/>
                  <a:pathLst>
                    <a:path w="21600" h="21600">
                      <a:moveTo>
                        <a:pt x="f48" y="f49"/>
                      </a:moveTo>
                      <a:arcTo wR="f9" hR="f9" stAng="f29" swAng="f32"/>
                      <a:close/>
                    </a:path>
                  </a:pathLst>
                </a:custGeom>
                <a:noFill/>
                <a:ln w="18000">
                  <a:solidFill>
                    <a:srgbClr val="3465A4"/>
                  </a:solidFill>
                  <a:prstDash val="solid"/>
                </a:ln>
              </p:spPr>
              <p:txBody>
                <a:bodyPr wrap="none" lIns="99000" tIns="54000" rIns="99000" bIns="54000" anchor="ctr" anchorCtr="0" compatLnSpc="0">
                  <a:noAutofit/>
                </a:bodyPr>
                <a:lstStyle/>
                <a:p>
                  <a:pPr marL="0" marR="0" lvl="0" indent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</a:pPr>
                  <a:endParaRPr lang="en-US" sz="1800" b="0" i="0" u="none" strike="noStrike" kern="1200" cap="none">
                    <a:ln>
                      <a:noFill/>
                    </a:ln>
                    <a:latin typeface="Liberation Sans" pitchFamily="18"/>
                    <a:ea typeface="Droid Sans Fallback" pitchFamily="2"/>
                    <a:cs typeface="FreeSans" pitchFamily="2"/>
                  </a:endParaRPr>
                </a:p>
              </p:txBody>
            </p:sp>
            <p:sp>
              <p:nvSpPr>
                <p:cNvPr id="88" name="Forme libre : forme 87">
                  <a:extLst>
                    <a:ext uri="{FF2B5EF4-FFF2-40B4-BE49-F238E27FC236}">
                      <a16:creationId xmlns:a16="http://schemas.microsoft.com/office/drawing/2014/main" id="{DFF35C05-8D29-41B9-A293-CECB5C530A65}"/>
                    </a:ext>
                  </a:extLst>
                </p:cNvPr>
                <p:cNvSpPr/>
                <p:nvPr/>
              </p:nvSpPr>
              <p:spPr>
                <a:xfrm>
                  <a:off x="3089880" y="3393360"/>
                  <a:ext cx="364320" cy="363959"/>
                </a:xfrm>
                <a:custGeom>
                  <a:avLst/>
                  <a:gdLst>
                    <a:gd name="f0" fmla="val 10800000"/>
                    <a:gd name="f1" fmla="val 5400000"/>
                    <a:gd name="f2" fmla="val 180"/>
                    <a:gd name="f3" fmla="val w"/>
                    <a:gd name="f4" fmla="val h"/>
                    <a:gd name="f5" fmla="*/ 5419351 1 1725033"/>
                    <a:gd name="f6" fmla="*/ 10800 10800 1"/>
                    <a:gd name="f7" fmla="+- 0 0 0"/>
                    <a:gd name="f8" fmla="+- 0 0 360"/>
                    <a:gd name="f9" fmla="val 10800"/>
                    <a:gd name="f10" fmla="*/ f3 1 21600"/>
                    <a:gd name="f11" fmla="*/ f4 1 21600"/>
                    <a:gd name="f12" fmla="*/ 0 f5 1"/>
                    <a:gd name="f13" fmla="*/ f7 f0 1"/>
                    <a:gd name="f14" fmla="*/ f8 f0 1"/>
                    <a:gd name="f15" fmla="*/ 3163 f10 1"/>
                    <a:gd name="f16" fmla="*/ 18437 f10 1"/>
                    <a:gd name="f17" fmla="*/ 18437 f11 1"/>
                    <a:gd name="f18" fmla="*/ 3163 f11 1"/>
                    <a:gd name="f19" fmla="*/ f12 1 f2"/>
                    <a:gd name="f20" fmla="*/ f13 1 f2"/>
                    <a:gd name="f21" fmla="*/ f14 1 f2"/>
                    <a:gd name="f22" fmla="*/ 10800 f10 1"/>
                    <a:gd name="f23" fmla="*/ 0 f11 1"/>
                    <a:gd name="f24" fmla="*/ 0 f10 1"/>
                    <a:gd name="f25" fmla="*/ 10800 f11 1"/>
                    <a:gd name="f26" fmla="*/ 21600 f11 1"/>
                    <a:gd name="f27" fmla="*/ 21600 f10 1"/>
                    <a:gd name="f28" fmla="+- 0 0 f19"/>
                    <a:gd name="f29" fmla="+- f20 0 f1"/>
                    <a:gd name="f30" fmla="+- f21 0 f1"/>
                    <a:gd name="f31" fmla="*/ f28 f0 1"/>
                    <a:gd name="f32" fmla="+- f30 0 f29"/>
                    <a:gd name="f33" fmla="*/ f31 1 f5"/>
                    <a:gd name="f34" fmla="+- f33 0 f1"/>
                    <a:gd name="f35" fmla="cos 1 f34"/>
                    <a:gd name="f36" fmla="sin 1 f34"/>
                    <a:gd name="f37" fmla="+- 0 0 f35"/>
                    <a:gd name="f38" fmla="+- 0 0 f36"/>
                    <a:gd name="f39" fmla="*/ 10800 f37 1"/>
                    <a:gd name="f40" fmla="*/ 10800 f38 1"/>
                    <a:gd name="f41" fmla="*/ f39 f39 1"/>
                    <a:gd name="f42" fmla="*/ f40 f40 1"/>
                    <a:gd name="f43" fmla="+- f41 f42 0"/>
                    <a:gd name="f44" fmla="sqrt f43"/>
                    <a:gd name="f45" fmla="*/ f6 1 f44"/>
                    <a:gd name="f46" fmla="*/ f37 f45 1"/>
                    <a:gd name="f47" fmla="*/ f38 f45 1"/>
                    <a:gd name="f48" fmla="+- 10800 0 f46"/>
                    <a:gd name="f49" fmla="+- 10800 0 f47"/>
                  </a:gdLst>
                  <a:ahLst/>
                  <a:cxnLst>
                    <a:cxn ang="3cd4">
                      <a:pos x="hc" y="t"/>
                    </a:cxn>
                    <a:cxn ang="0">
                      <a:pos x="r" y="vc"/>
                    </a:cxn>
                    <a:cxn ang="cd4">
                      <a:pos x="hc" y="b"/>
                    </a:cxn>
                    <a:cxn ang="cd2">
                      <a:pos x="l" y="vc"/>
                    </a:cxn>
                    <a:cxn ang="f29">
                      <a:pos x="f22" y="f23"/>
                    </a:cxn>
                    <a:cxn ang="f29">
                      <a:pos x="f15" y="f18"/>
                    </a:cxn>
                    <a:cxn ang="f29">
                      <a:pos x="f24" y="f25"/>
                    </a:cxn>
                    <a:cxn ang="f29">
                      <a:pos x="f15" y="f17"/>
                    </a:cxn>
                    <a:cxn ang="f29">
                      <a:pos x="f22" y="f26"/>
                    </a:cxn>
                    <a:cxn ang="f29">
                      <a:pos x="f16" y="f17"/>
                    </a:cxn>
                    <a:cxn ang="f29">
                      <a:pos x="f27" y="f25"/>
                    </a:cxn>
                    <a:cxn ang="f29">
                      <a:pos x="f16" y="f18"/>
                    </a:cxn>
                  </a:cxnLst>
                  <a:rect l="f15" t="f18" r="f16" b="f17"/>
                  <a:pathLst>
                    <a:path w="21600" h="21600">
                      <a:moveTo>
                        <a:pt x="f48" y="f49"/>
                      </a:moveTo>
                      <a:arcTo wR="f9" hR="f9" stAng="f29" swAng="f32"/>
                      <a:close/>
                    </a:path>
                  </a:pathLst>
                </a:custGeom>
                <a:noFill/>
                <a:ln w="18000">
                  <a:solidFill>
                    <a:srgbClr val="3465A4"/>
                  </a:solidFill>
                  <a:prstDash val="solid"/>
                </a:ln>
              </p:spPr>
              <p:txBody>
                <a:bodyPr wrap="none" lIns="99000" tIns="54000" rIns="99000" bIns="54000" anchor="ctr" anchorCtr="0" compatLnSpc="0">
                  <a:noAutofit/>
                </a:bodyPr>
                <a:lstStyle/>
                <a:p>
                  <a:pPr marL="0" marR="0" lvl="0" indent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</a:pPr>
                  <a:endParaRPr lang="en-US" sz="1800" b="0" i="0" u="none" strike="noStrike" kern="1200" cap="none">
                    <a:ln>
                      <a:noFill/>
                    </a:ln>
                    <a:latin typeface="Liberation Sans" pitchFamily="18"/>
                    <a:ea typeface="Droid Sans Fallback" pitchFamily="2"/>
                    <a:cs typeface="FreeSans" pitchFamily="2"/>
                  </a:endParaRPr>
                </a:p>
              </p:txBody>
            </p:sp>
            <p:sp>
              <p:nvSpPr>
                <p:cNvPr id="89" name="Forme libre : forme 88">
                  <a:extLst>
                    <a:ext uri="{FF2B5EF4-FFF2-40B4-BE49-F238E27FC236}">
                      <a16:creationId xmlns:a16="http://schemas.microsoft.com/office/drawing/2014/main" id="{EEFB79A1-CB63-4F26-9325-461DD9516A18}"/>
                    </a:ext>
                  </a:extLst>
                </p:cNvPr>
                <p:cNvSpPr/>
                <p:nvPr/>
              </p:nvSpPr>
              <p:spPr>
                <a:xfrm>
                  <a:off x="3089880" y="4047479"/>
                  <a:ext cx="364320" cy="363959"/>
                </a:xfrm>
                <a:custGeom>
                  <a:avLst/>
                  <a:gdLst>
                    <a:gd name="f0" fmla="val 10800000"/>
                    <a:gd name="f1" fmla="val 5400000"/>
                    <a:gd name="f2" fmla="val 180"/>
                    <a:gd name="f3" fmla="val w"/>
                    <a:gd name="f4" fmla="val h"/>
                    <a:gd name="f5" fmla="*/ 5419351 1 1725033"/>
                    <a:gd name="f6" fmla="*/ 10800 10800 1"/>
                    <a:gd name="f7" fmla="+- 0 0 0"/>
                    <a:gd name="f8" fmla="+- 0 0 360"/>
                    <a:gd name="f9" fmla="val 10800"/>
                    <a:gd name="f10" fmla="*/ f3 1 21600"/>
                    <a:gd name="f11" fmla="*/ f4 1 21600"/>
                    <a:gd name="f12" fmla="*/ 0 f5 1"/>
                    <a:gd name="f13" fmla="*/ f7 f0 1"/>
                    <a:gd name="f14" fmla="*/ f8 f0 1"/>
                    <a:gd name="f15" fmla="*/ 3163 f10 1"/>
                    <a:gd name="f16" fmla="*/ 18437 f10 1"/>
                    <a:gd name="f17" fmla="*/ 18437 f11 1"/>
                    <a:gd name="f18" fmla="*/ 3163 f11 1"/>
                    <a:gd name="f19" fmla="*/ f12 1 f2"/>
                    <a:gd name="f20" fmla="*/ f13 1 f2"/>
                    <a:gd name="f21" fmla="*/ f14 1 f2"/>
                    <a:gd name="f22" fmla="*/ 10800 f10 1"/>
                    <a:gd name="f23" fmla="*/ 0 f11 1"/>
                    <a:gd name="f24" fmla="*/ 0 f10 1"/>
                    <a:gd name="f25" fmla="*/ 10800 f11 1"/>
                    <a:gd name="f26" fmla="*/ 21600 f11 1"/>
                    <a:gd name="f27" fmla="*/ 21600 f10 1"/>
                    <a:gd name="f28" fmla="+- 0 0 f19"/>
                    <a:gd name="f29" fmla="+- f20 0 f1"/>
                    <a:gd name="f30" fmla="+- f21 0 f1"/>
                    <a:gd name="f31" fmla="*/ f28 f0 1"/>
                    <a:gd name="f32" fmla="+- f30 0 f29"/>
                    <a:gd name="f33" fmla="*/ f31 1 f5"/>
                    <a:gd name="f34" fmla="+- f33 0 f1"/>
                    <a:gd name="f35" fmla="cos 1 f34"/>
                    <a:gd name="f36" fmla="sin 1 f34"/>
                    <a:gd name="f37" fmla="+- 0 0 f35"/>
                    <a:gd name="f38" fmla="+- 0 0 f36"/>
                    <a:gd name="f39" fmla="*/ 10800 f37 1"/>
                    <a:gd name="f40" fmla="*/ 10800 f38 1"/>
                    <a:gd name="f41" fmla="*/ f39 f39 1"/>
                    <a:gd name="f42" fmla="*/ f40 f40 1"/>
                    <a:gd name="f43" fmla="+- f41 f42 0"/>
                    <a:gd name="f44" fmla="sqrt f43"/>
                    <a:gd name="f45" fmla="*/ f6 1 f44"/>
                    <a:gd name="f46" fmla="*/ f37 f45 1"/>
                    <a:gd name="f47" fmla="*/ f38 f45 1"/>
                    <a:gd name="f48" fmla="+- 10800 0 f46"/>
                    <a:gd name="f49" fmla="+- 10800 0 f47"/>
                  </a:gdLst>
                  <a:ahLst/>
                  <a:cxnLst>
                    <a:cxn ang="3cd4">
                      <a:pos x="hc" y="t"/>
                    </a:cxn>
                    <a:cxn ang="0">
                      <a:pos x="r" y="vc"/>
                    </a:cxn>
                    <a:cxn ang="cd4">
                      <a:pos x="hc" y="b"/>
                    </a:cxn>
                    <a:cxn ang="cd2">
                      <a:pos x="l" y="vc"/>
                    </a:cxn>
                    <a:cxn ang="f29">
                      <a:pos x="f22" y="f23"/>
                    </a:cxn>
                    <a:cxn ang="f29">
                      <a:pos x="f15" y="f18"/>
                    </a:cxn>
                    <a:cxn ang="f29">
                      <a:pos x="f24" y="f25"/>
                    </a:cxn>
                    <a:cxn ang="f29">
                      <a:pos x="f15" y="f17"/>
                    </a:cxn>
                    <a:cxn ang="f29">
                      <a:pos x="f22" y="f26"/>
                    </a:cxn>
                    <a:cxn ang="f29">
                      <a:pos x="f16" y="f17"/>
                    </a:cxn>
                    <a:cxn ang="f29">
                      <a:pos x="f27" y="f25"/>
                    </a:cxn>
                    <a:cxn ang="f29">
                      <a:pos x="f16" y="f18"/>
                    </a:cxn>
                  </a:cxnLst>
                  <a:rect l="f15" t="f18" r="f16" b="f17"/>
                  <a:pathLst>
                    <a:path w="21600" h="21600">
                      <a:moveTo>
                        <a:pt x="f48" y="f49"/>
                      </a:moveTo>
                      <a:arcTo wR="f9" hR="f9" stAng="f29" swAng="f32"/>
                      <a:close/>
                    </a:path>
                  </a:pathLst>
                </a:custGeom>
                <a:noFill/>
                <a:ln w="18000">
                  <a:solidFill>
                    <a:srgbClr val="3465A4"/>
                  </a:solidFill>
                  <a:prstDash val="solid"/>
                </a:ln>
              </p:spPr>
              <p:txBody>
                <a:bodyPr wrap="none" lIns="99000" tIns="54000" rIns="99000" bIns="54000" anchor="ctr" anchorCtr="0" compatLnSpc="0">
                  <a:noAutofit/>
                </a:bodyPr>
                <a:lstStyle/>
                <a:p>
                  <a:pPr marL="0" marR="0" lvl="0" indent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</a:pPr>
                  <a:endParaRPr lang="en-US" sz="1800" b="0" i="0" u="none" strike="noStrike" kern="1200" cap="none">
                    <a:ln>
                      <a:noFill/>
                    </a:ln>
                    <a:latin typeface="Liberation Sans" pitchFamily="18"/>
                    <a:ea typeface="Droid Sans Fallback" pitchFamily="2"/>
                    <a:cs typeface="FreeSans" pitchFamily="2"/>
                  </a:endParaRPr>
                </a:p>
              </p:txBody>
            </p:sp>
            <p:sp>
              <p:nvSpPr>
                <p:cNvPr id="90" name="Forme libre : forme 89">
                  <a:extLst>
                    <a:ext uri="{FF2B5EF4-FFF2-40B4-BE49-F238E27FC236}">
                      <a16:creationId xmlns:a16="http://schemas.microsoft.com/office/drawing/2014/main" id="{1E9DA215-E460-45D2-91C2-D76BC9AA4F91}"/>
                    </a:ext>
                  </a:extLst>
                </p:cNvPr>
                <p:cNvSpPr/>
                <p:nvPr/>
              </p:nvSpPr>
              <p:spPr>
                <a:xfrm>
                  <a:off x="3089880" y="4701240"/>
                  <a:ext cx="364320" cy="364320"/>
                </a:xfrm>
                <a:custGeom>
                  <a:avLst/>
                  <a:gdLst>
                    <a:gd name="f0" fmla="val 10800000"/>
                    <a:gd name="f1" fmla="val 5400000"/>
                    <a:gd name="f2" fmla="val 180"/>
                    <a:gd name="f3" fmla="val w"/>
                    <a:gd name="f4" fmla="val h"/>
                    <a:gd name="f5" fmla="*/ 5419351 1 1725033"/>
                    <a:gd name="f6" fmla="*/ 10800 10800 1"/>
                    <a:gd name="f7" fmla="+- 0 0 0"/>
                    <a:gd name="f8" fmla="+- 0 0 360"/>
                    <a:gd name="f9" fmla="val 10800"/>
                    <a:gd name="f10" fmla="*/ f3 1 21600"/>
                    <a:gd name="f11" fmla="*/ f4 1 21600"/>
                    <a:gd name="f12" fmla="*/ 0 f5 1"/>
                    <a:gd name="f13" fmla="*/ f7 f0 1"/>
                    <a:gd name="f14" fmla="*/ f8 f0 1"/>
                    <a:gd name="f15" fmla="*/ 3163 f10 1"/>
                    <a:gd name="f16" fmla="*/ 18437 f10 1"/>
                    <a:gd name="f17" fmla="*/ 18437 f11 1"/>
                    <a:gd name="f18" fmla="*/ 3163 f11 1"/>
                    <a:gd name="f19" fmla="*/ f12 1 f2"/>
                    <a:gd name="f20" fmla="*/ f13 1 f2"/>
                    <a:gd name="f21" fmla="*/ f14 1 f2"/>
                    <a:gd name="f22" fmla="*/ 10800 f10 1"/>
                    <a:gd name="f23" fmla="*/ 0 f11 1"/>
                    <a:gd name="f24" fmla="*/ 0 f10 1"/>
                    <a:gd name="f25" fmla="*/ 10800 f11 1"/>
                    <a:gd name="f26" fmla="*/ 21600 f11 1"/>
                    <a:gd name="f27" fmla="*/ 21600 f10 1"/>
                    <a:gd name="f28" fmla="+- 0 0 f19"/>
                    <a:gd name="f29" fmla="+- f20 0 f1"/>
                    <a:gd name="f30" fmla="+- f21 0 f1"/>
                    <a:gd name="f31" fmla="*/ f28 f0 1"/>
                    <a:gd name="f32" fmla="+- f30 0 f29"/>
                    <a:gd name="f33" fmla="*/ f31 1 f5"/>
                    <a:gd name="f34" fmla="+- f33 0 f1"/>
                    <a:gd name="f35" fmla="cos 1 f34"/>
                    <a:gd name="f36" fmla="sin 1 f34"/>
                    <a:gd name="f37" fmla="+- 0 0 f35"/>
                    <a:gd name="f38" fmla="+- 0 0 f36"/>
                    <a:gd name="f39" fmla="*/ 10800 f37 1"/>
                    <a:gd name="f40" fmla="*/ 10800 f38 1"/>
                    <a:gd name="f41" fmla="*/ f39 f39 1"/>
                    <a:gd name="f42" fmla="*/ f40 f40 1"/>
                    <a:gd name="f43" fmla="+- f41 f42 0"/>
                    <a:gd name="f44" fmla="sqrt f43"/>
                    <a:gd name="f45" fmla="*/ f6 1 f44"/>
                    <a:gd name="f46" fmla="*/ f37 f45 1"/>
                    <a:gd name="f47" fmla="*/ f38 f45 1"/>
                    <a:gd name="f48" fmla="+- 10800 0 f46"/>
                    <a:gd name="f49" fmla="+- 10800 0 f47"/>
                  </a:gdLst>
                  <a:ahLst/>
                  <a:cxnLst>
                    <a:cxn ang="3cd4">
                      <a:pos x="hc" y="t"/>
                    </a:cxn>
                    <a:cxn ang="0">
                      <a:pos x="r" y="vc"/>
                    </a:cxn>
                    <a:cxn ang="cd4">
                      <a:pos x="hc" y="b"/>
                    </a:cxn>
                    <a:cxn ang="cd2">
                      <a:pos x="l" y="vc"/>
                    </a:cxn>
                    <a:cxn ang="f29">
                      <a:pos x="f22" y="f23"/>
                    </a:cxn>
                    <a:cxn ang="f29">
                      <a:pos x="f15" y="f18"/>
                    </a:cxn>
                    <a:cxn ang="f29">
                      <a:pos x="f24" y="f25"/>
                    </a:cxn>
                    <a:cxn ang="f29">
                      <a:pos x="f15" y="f17"/>
                    </a:cxn>
                    <a:cxn ang="f29">
                      <a:pos x="f22" y="f26"/>
                    </a:cxn>
                    <a:cxn ang="f29">
                      <a:pos x="f16" y="f17"/>
                    </a:cxn>
                    <a:cxn ang="f29">
                      <a:pos x="f27" y="f25"/>
                    </a:cxn>
                    <a:cxn ang="f29">
                      <a:pos x="f16" y="f18"/>
                    </a:cxn>
                  </a:cxnLst>
                  <a:rect l="f15" t="f18" r="f16" b="f17"/>
                  <a:pathLst>
                    <a:path w="21600" h="21600">
                      <a:moveTo>
                        <a:pt x="f48" y="f49"/>
                      </a:moveTo>
                      <a:arcTo wR="f9" hR="f9" stAng="f29" swAng="f32"/>
                      <a:close/>
                    </a:path>
                  </a:pathLst>
                </a:custGeom>
                <a:noFill/>
                <a:ln w="18000">
                  <a:solidFill>
                    <a:srgbClr val="3465A4"/>
                  </a:solidFill>
                  <a:prstDash val="solid"/>
                </a:ln>
              </p:spPr>
              <p:txBody>
                <a:bodyPr wrap="none" lIns="99000" tIns="54000" rIns="99000" bIns="54000" anchor="ctr" anchorCtr="0" compatLnSpc="0">
                  <a:noAutofit/>
                </a:bodyPr>
                <a:lstStyle/>
                <a:p>
                  <a:pPr marL="0" marR="0" lvl="0" indent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</a:pPr>
                  <a:endParaRPr lang="en-US" sz="1800" b="0" i="0" u="none" strike="noStrike" kern="1200" cap="none">
                    <a:ln>
                      <a:noFill/>
                    </a:ln>
                    <a:latin typeface="Liberation Sans" pitchFamily="18"/>
                    <a:ea typeface="Droid Sans Fallback" pitchFamily="2"/>
                    <a:cs typeface="FreeSans" pitchFamily="2"/>
                  </a:endParaRPr>
                </a:p>
              </p:txBody>
            </p:sp>
          </p:grpSp>
          <p:sp>
            <p:nvSpPr>
              <p:cNvPr id="67" name="Connecteur droit 66">
                <a:extLst>
                  <a:ext uri="{FF2B5EF4-FFF2-40B4-BE49-F238E27FC236}">
                    <a16:creationId xmlns:a16="http://schemas.microsoft.com/office/drawing/2014/main" id="{5205FA3A-D4EF-4FB6-850B-6E8CBC82E08E}"/>
                  </a:ext>
                </a:extLst>
              </p:cNvPr>
              <p:cNvSpPr/>
              <p:nvPr/>
            </p:nvSpPr>
            <p:spPr>
              <a:xfrm>
                <a:off x="1937160" y="2577960"/>
                <a:ext cx="1153080" cy="298080"/>
              </a:xfrm>
              <a:prstGeom prst="line">
                <a:avLst/>
              </a:prstGeom>
              <a:noFill/>
              <a:ln w="0">
                <a:solidFill>
                  <a:srgbClr val="999999"/>
                </a:solidFill>
                <a:prstDash val="solid"/>
              </a:ln>
            </p:spPr>
            <p:txBody>
              <a:bodyPr wrap="none" lIns="90000" tIns="45000" rIns="90000" bIns="45000" anchor="ctr" anchorCtr="0" compatLnSpc="0"/>
              <a:lstStyle/>
              <a:p>
                <a:pPr marL="0" marR="0" lvl="0" indent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Droid Sans Fallback" pitchFamily="2"/>
                  <a:cs typeface="FreeSans" pitchFamily="2"/>
                </a:endParaRPr>
              </a:p>
            </p:txBody>
          </p:sp>
          <p:sp>
            <p:nvSpPr>
              <p:cNvPr id="68" name="Connecteur droit 67">
                <a:extLst>
                  <a:ext uri="{FF2B5EF4-FFF2-40B4-BE49-F238E27FC236}">
                    <a16:creationId xmlns:a16="http://schemas.microsoft.com/office/drawing/2014/main" id="{05CFD375-8C74-4E71-8BD8-BB741D459CCB}"/>
                  </a:ext>
                </a:extLst>
              </p:cNvPr>
              <p:cNvSpPr/>
              <p:nvPr/>
            </p:nvSpPr>
            <p:spPr>
              <a:xfrm>
                <a:off x="1937160" y="2578319"/>
                <a:ext cx="1153080" cy="959761"/>
              </a:xfrm>
              <a:prstGeom prst="line">
                <a:avLst/>
              </a:prstGeom>
              <a:noFill/>
              <a:ln w="0">
                <a:solidFill>
                  <a:srgbClr val="999999"/>
                </a:solidFill>
                <a:prstDash val="solid"/>
              </a:ln>
            </p:spPr>
            <p:txBody>
              <a:bodyPr wrap="none" lIns="90000" tIns="45000" rIns="90000" bIns="45000" anchor="ctr" anchorCtr="0" compatLnSpc="0"/>
              <a:lstStyle/>
              <a:p>
                <a:pPr marL="0" marR="0" lvl="0" indent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Droid Sans Fallback" pitchFamily="2"/>
                  <a:cs typeface="FreeSans" pitchFamily="2"/>
                </a:endParaRPr>
              </a:p>
            </p:txBody>
          </p:sp>
          <p:sp>
            <p:nvSpPr>
              <p:cNvPr id="69" name="Connecteur droit 68">
                <a:extLst>
                  <a:ext uri="{FF2B5EF4-FFF2-40B4-BE49-F238E27FC236}">
                    <a16:creationId xmlns:a16="http://schemas.microsoft.com/office/drawing/2014/main" id="{B1C64E3C-90B8-48FF-940C-EFE398C1C38F}"/>
                  </a:ext>
                </a:extLst>
              </p:cNvPr>
              <p:cNvSpPr/>
              <p:nvPr/>
            </p:nvSpPr>
            <p:spPr>
              <a:xfrm>
                <a:off x="1937160" y="2578319"/>
                <a:ext cx="1153080" cy="2284201"/>
              </a:xfrm>
              <a:prstGeom prst="line">
                <a:avLst/>
              </a:prstGeom>
              <a:noFill/>
              <a:ln w="0">
                <a:solidFill>
                  <a:srgbClr val="999999"/>
                </a:solidFill>
                <a:prstDash val="solid"/>
              </a:ln>
            </p:spPr>
            <p:txBody>
              <a:bodyPr wrap="none" lIns="90000" tIns="45000" rIns="90000" bIns="45000" anchor="ctr" anchorCtr="0" compatLnSpc="0"/>
              <a:lstStyle/>
              <a:p>
                <a:pPr marL="0" marR="0" lvl="0" indent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Droid Sans Fallback" pitchFamily="2"/>
                  <a:cs typeface="FreeSans" pitchFamily="2"/>
                </a:endParaRPr>
              </a:p>
            </p:txBody>
          </p:sp>
          <p:sp>
            <p:nvSpPr>
              <p:cNvPr id="70" name="Connecteur droit 69">
                <a:extLst>
                  <a:ext uri="{FF2B5EF4-FFF2-40B4-BE49-F238E27FC236}">
                    <a16:creationId xmlns:a16="http://schemas.microsoft.com/office/drawing/2014/main" id="{D1322BAC-5587-4F6A-A9E3-3C62615A10C0}"/>
                  </a:ext>
                </a:extLst>
              </p:cNvPr>
              <p:cNvSpPr/>
              <p:nvPr/>
            </p:nvSpPr>
            <p:spPr>
              <a:xfrm>
                <a:off x="1937160" y="3284279"/>
                <a:ext cx="1153080" cy="1578961"/>
              </a:xfrm>
              <a:prstGeom prst="line">
                <a:avLst/>
              </a:prstGeom>
              <a:noFill/>
              <a:ln w="0">
                <a:solidFill>
                  <a:srgbClr val="999999"/>
                </a:solidFill>
                <a:prstDash val="solid"/>
              </a:ln>
            </p:spPr>
            <p:txBody>
              <a:bodyPr wrap="none" lIns="90000" tIns="45000" rIns="90000" bIns="45000" anchor="ctr" anchorCtr="0" compatLnSpc="0"/>
              <a:lstStyle/>
              <a:p>
                <a:pPr marL="0" marR="0" lvl="0" indent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Droid Sans Fallback" pitchFamily="2"/>
                  <a:cs typeface="FreeSans" pitchFamily="2"/>
                </a:endParaRPr>
              </a:p>
            </p:txBody>
          </p:sp>
          <p:sp>
            <p:nvSpPr>
              <p:cNvPr id="71" name="Connecteur droit 70">
                <a:extLst>
                  <a:ext uri="{FF2B5EF4-FFF2-40B4-BE49-F238E27FC236}">
                    <a16:creationId xmlns:a16="http://schemas.microsoft.com/office/drawing/2014/main" id="{779BB3F6-91F4-4467-AF10-5218DA83A2B7}"/>
                  </a:ext>
                </a:extLst>
              </p:cNvPr>
              <p:cNvSpPr/>
              <p:nvPr/>
            </p:nvSpPr>
            <p:spPr>
              <a:xfrm>
                <a:off x="1937160" y="3891600"/>
                <a:ext cx="1153080" cy="971640"/>
              </a:xfrm>
              <a:prstGeom prst="line">
                <a:avLst/>
              </a:prstGeom>
              <a:noFill/>
              <a:ln w="0">
                <a:solidFill>
                  <a:srgbClr val="999999"/>
                </a:solidFill>
                <a:prstDash val="solid"/>
              </a:ln>
            </p:spPr>
            <p:txBody>
              <a:bodyPr wrap="none" lIns="90000" tIns="45000" rIns="90000" bIns="45000" anchor="ctr" anchorCtr="0" compatLnSpc="0"/>
              <a:lstStyle/>
              <a:p>
                <a:pPr marL="0" marR="0" lvl="0" indent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Droid Sans Fallback" pitchFamily="2"/>
                  <a:cs typeface="FreeSans" pitchFamily="2"/>
                </a:endParaRPr>
              </a:p>
            </p:txBody>
          </p:sp>
          <p:sp>
            <p:nvSpPr>
              <p:cNvPr id="72" name="Connecteur droit 71">
                <a:extLst>
                  <a:ext uri="{FF2B5EF4-FFF2-40B4-BE49-F238E27FC236}">
                    <a16:creationId xmlns:a16="http://schemas.microsoft.com/office/drawing/2014/main" id="{0311AA18-A4AB-4E7F-AF2C-D727CDF1A312}"/>
                  </a:ext>
                </a:extLst>
              </p:cNvPr>
              <p:cNvSpPr/>
              <p:nvPr/>
            </p:nvSpPr>
            <p:spPr>
              <a:xfrm>
                <a:off x="1937160" y="4554000"/>
                <a:ext cx="1153080" cy="309240"/>
              </a:xfrm>
              <a:prstGeom prst="line">
                <a:avLst/>
              </a:prstGeom>
              <a:noFill/>
              <a:ln w="0">
                <a:solidFill>
                  <a:srgbClr val="999999"/>
                </a:solidFill>
                <a:prstDash val="solid"/>
              </a:ln>
            </p:spPr>
            <p:txBody>
              <a:bodyPr wrap="none" lIns="90000" tIns="45000" rIns="90000" bIns="45000" anchor="ctr" anchorCtr="0" compatLnSpc="0"/>
              <a:lstStyle/>
              <a:p>
                <a:pPr marL="0" marR="0" lvl="0" indent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Droid Sans Fallback" pitchFamily="2"/>
                  <a:cs typeface="FreeSans" pitchFamily="2"/>
                </a:endParaRPr>
              </a:p>
            </p:txBody>
          </p:sp>
          <p:sp>
            <p:nvSpPr>
              <p:cNvPr id="73" name="Connecteur droit 72">
                <a:extLst>
                  <a:ext uri="{FF2B5EF4-FFF2-40B4-BE49-F238E27FC236}">
                    <a16:creationId xmlns:a16="http://schemas.microsoft.com/office/drawing/2014/main" id="{C2DC3EDD-66AA-45F6-B1FA-F82552CF63D2}"/>
                  </a:ext>
                </a:extLst>
              </p:cNvPr>
              <p:cNvSpPr/>
              <p:nvPr/>
            </p:nvSpPr>
            <p:spPr>
              <a:xfrm flipV="1">
                <a:off x="1937160" y="4863240"/>
                <a:ext cx="1153080" cy="353160"/>
              </a:xfrm>
              <a:prstGeom prst="line">
                <a:avLst/>
              </a:prstGeom>
              <a:noFill/>
              <a:ln w="0">
                <a:solidFill>
                  <a:srgbClr val="999999"/>
                </a:solidFill>
                <a:prstDash val="solid"/>
              </a:ln>
            </p:spPr>
            <p:txBody>
              <a:bodyPr wrap="none" lIns="90000" tIns="45000" rIns="90000" bIns="45000" anchor="ctr" anchorCtr="0" compatLnSpc="0"/>
              <a:lstStyle/>
              <a:p>
                <a:pPr marL="0" marR="0" lvl="0" indent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Droid Sans Fallback" pitchFamily="2"/>
                  <a:cs typeface="FreeSans" pitchFamily="2"/>
                </a:endParaRPr>
              </a:p>
            </p:txBody>
          </p:sp>
          <p:sp>
            <p:nvSpPr>
              <p:cNvPr id="74" name="Connecteur droit 73">
                <a:extLst>
                  <a:ext uri="{FF2B5EF4-FFF2-40B4-BE49-F238E27FC236}">
                    <a16:creationId xmlns:a16="http://schemas.microsoft.com/office/drawing/2014/main" id="{C32548CD-5D6D-4C70-ADB3-2B43BCA18544}"/>
                  </a:ext>
                </a:extLst>
              </p:cNvPr>
              <p:cNvSpPr/>
              <p:nvPr/>
            </p:nvSpPr>
            <p:spPr>
              <a:xfrm flipV="1">
                <a:off x="1937160" y="4211640"/>
                <a:ext cx="1153080" cy="1004760"/>
              </a:xfrm>
              <a:prstGeom prst="line">
                <a:avLst/>
              </a:prstGeom>
              <a:noFill/>
              <a:ln w="0">
                <a:solidFill>
                  <a:srgbClr val="999999"/>
                </a:solidFill>
                <a:prstDash val="solid"/>
              </a:ln>
            </p:spPr>
            <p:txBody>
              <a:bodyPr wrap="none" lIns="90000" tIns="45000" rIns="90000" bIns="45000" anchor="ctr" anchorCtr="0" compatLnSpc="0"/>
              <a:lstStyle/>
              <a:p>
                <a:pPr marL="0" marR="0" lvl="0" indent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Droid Sans Fallback" pitchFamily="2"/>
                  <a:cs typeface="FreeSans" pitchFamily="2"/>
                </a:endParaRPr>
              </a:p>
            </p:txBody>
          </p:sp>
          <p:sp>
            <p:nvSpPr>
              <p:cNvPr id="75" name="Connecteur droit 74">
                <a:extLst>
                  <a:ext uri="{FF2B5EF4-FFF2-40B4-BE49-F238E27FC236}">
                    <a16:creationId xmlns:a16="http://schemas.microsoft.com/office/drawing/2014/main" id="{973B40C5-7E86-4485-B895-818F54D9CECB}"/>
                  </a:ext>
                </a:extLst>
              </p:cNvPr>
              <p:cNvSpPr/>
              <p:nvPr/>
            </p:nvSpPr>
            <p:spPr>
              <a:xfrm flipV="1">
                <a:off x="1937160" y="3538440"/>
                <a:ext cx="1153080" cy="1677960"/>
              </a:xfrm>
              <a:prstGeom prst="line">
                <a:avLst/>
              </a:prstGeom>
              <a:noFill/>
              <a:ln w="0">
                <a:solidFill>
                  <a:srgbClr val="999999"/>
                </a:solidFill>
                <a:prstDash val="solid"/>
              </a:ln>
            </p:spPr>
            <p:txBody>
              <a:bodyPr wrap="none" lIns="90000" tIns="45000" rIns="90000" bIns="45000" anchor="ctr" anchorCtr="0" compatLnSpc="0"/>
              <a:lstStyle/>
              <a:p>
                <a:pPr marL="0" marR="0" lvl="0" indent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Droid Sans Fallback" pitchFamily="2"/>
                  <a:cs typeface="FreeSans" pitchFamily="2"/>
                </a:endParaRPr>
              </a:p>
            </p:txBody>
          </p:sp>
          <p:sp>
            <p:nvSpPr>
              <p:cNvPr id="76" name="Connecteur droit 75">
                <a:extLst>
                  <a:ext uri="{FF2B5EF4-FFF2-40B4-BE49-F238E27FC236}">
                    <a16:creationId xmlns:a16="http://schemas.microsoft.com/office/drawing/2014/main" id="{BF583C45-46D7-47B5-AB74-8A56006AD0E9}"/>
                  </a:ext>
                </a:extLst>
              </p:cNvPr>
              <p:cNvSpPr/>
              <p:nvPr/>
            </p:nvSpPr>
            <p:spPr>
              <a:xfrm flipV="1">
                <a:off x="1937160" y="2876040"/>
                <a:ext cx="1153080" cy="2340360"/>
              </a:xfrm>
              <a:prstGeom prst="line">
                <a:avLst/>
              </a:prstGeom>
              <a:noFill/>
              <a:ln w="0">
                <a:solidFill>
                  <a:srgbClr val="999999"/>
                </a:solidFill>
                <a:prstDash val="solid"/>
              </a:ln>
            </p:spPr>
            <p:txBody>
              <a:bodyPr wrap="none" lIns="90000" tIns="45000" rIns="90000" bIns="45000" anchor="ctr" anchorCtr="0" compatLnSpc="0"/>
              <a:lstStyle/>
              <a:p>
                <a:pPr marL="0" marR="0" lvl="0" indent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Droid Sans Fallback" pitchFamily="2"/>
                  <a:cs typeface="FreeSans" pitchFamily="2"/>
                </a:endParaRPr>
              </a:p>
            </p:txBody>
          </p:sp>
          <p:sp>
            <p:nvSpPr>
              <p:cNvPr id="77" name="Connecteur droit 76">
                <a:extLst>
                  <a:ext uri="{FF2B5EF4-FFF2-40B4-BE49-F238E27FC236}">
                    <a16:creationId xmlns:a16="http://schemas.microsoft.com/office/drawing/2014/main" id="{0E1B08A3-2096-418F-A141-733B4E067C7C}"/>
                  </a:ext>
                </a:extLst>
              </p:cNvPr>
              <p:cNvSpPr/>
              <p:nvPr/>
            </p:nvSpPr>
            <p:spPr>
              <a:xfrm flipV="1">
                <a:off x="1937160" y="4211640"/>
                <a:ext cx="1153080" cy="342000"/>
              </a:xfrm>
              <a:prstGeom prst="line">
                <a:avLst/>
              </a:prstGeom>
              <a:noFill/>
              <a:ln w="0">
                <a:solidFill>
                  <a:srgbClr val="999999"/>
                </a:solidFill>
                <a:prstDash val="solid"/>
              </a:ln>
            </p:spPr>
            <p:txBody>
              <a:bodyPr wrap="none" lIns="90000" tIns="45000" rIns="90000" bIns="45000" anchor="ctr" anchorCtr="0" compatLnSpc="0"/>
              <a:lstStyle/>
              <a:p>
                <a:pPr marL="0" marR="0" lvl="0" indent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Droid Sans Fallback" pitchFamily="2"/>
                  <a:cs typeface="FreeSans" pitchFamily="2"/>
                </a:endParaRPr>
              </a:p>
            </p:txBody>
          </p:sp>
          <p:sp>
            <p:nvSpPr>
              <p:cNvPr id="78" name="Connecteur droit 77">
                <a:extLst>
                  <a:ext uri="{FF2B5EF4-FFF2-40B4-BE49-F238E27FC236}">
                    <a16:creationId xmlns:a16="http://schemas.microsoft.com/office/drawing/2014/main" id="{B14C513B-7D59-46D5-898C-6990DE10121F}"/>
                  </a:ext>
                </a:extLst>
              </p:cNvPr>
              <p:cNvSpPr/>
              <p:nvPr/>
            </p:nvSpPr>
            <p:spPr>
              <a:xfrm flipV="1">
                <a:off x="1937160" y="3538440"/>
                <a:ext cx="1153080" cy="1015560"/>
              </a:xfrm>
              <a:prstGeom prst="line">
                <a:avLst/>
              </a:prstGeom>
              <a:noFill/>
              <a:ln w="0">
                <a:solidFill>
                  <a:srgbClr val="999999"/>
                </a:solidFill>
                <a:prstDash val="solid"/>
              </a:ln>
            </p:spPr>
            <p:txBody>
              <a:bodyPr wrap="none" lIns="90000" tIns="45000" rIns="90000" bIns="45000" anchor="ctr" anchorCtr="0" compatLnSpc="0"/>
              <a:lstStyle/>
              <a:p>
                <a:pPr marL="0" marR="0" lvl="0" indent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Droid Sans Fallback" pitchFamily="2"/>
                  <a:cs typeface="FreeSans" pitchFamily="2"/>
                </a:endParaRPr>
              </a:p>
            </p:txBody>
          </p:sp>
          <p:sp>
            <p:nvSpPr>
              <p:cNvPr id="79" name="Connecteur droit 78">
                <a:extLst>
                  <a:ext uri="{FF2B5EF4-FFF2-40B4-BE49-F238E27FC236}">
                    <a16:creationId xmlns:a16="http://schemas.microsoft.com/office/drawing/2014/main" id="{141B9B03-1D5D-45ED-A759-BA7938F73678}"/>
                  </a:ext>
                </a:extLst>
              </p:cNvPr>
              <p:cNvSpPr/>
              <p:nvPr/>
            </p:nvSpPr>
            <p:spPr>
              <a:xfrm flipV="1">
                <a:off x="1937160" y="2876040"/>
                <a:ext cx="1153080" cy="1677960"/>
              </a:xfrm>
              <a:prstGeom prst="line">
                <a:avLst/>
              </a:prstGeom>
              <a:noFill/>
              <a:ln w="0">
                <a:solidFill>
                  <a:srgbClr val="999999"/>
                </a:solidFill>
                <a:prstDash val="solid"/>
              </a:ln>
            </p:spPr>
            <p:txBody>
              <a:bodyPr wrap="none" lIns="90000" tIns="45000" rIns="90000" bIns="45000" anchor="ctr" anchorCtr="0" compatLnSpc="0"/>
              <a:lstStyle/>
              <a:p>
                <a:pPr marL="0" marR="0" lvl="0" indent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Droid Sans Fallback" pitchFamily="2"/>
                  <a:cs typeface="FreeSans" pitchFamily="2"/>
                </a:endParaRPr>
              </a:p>
            </p:txBody>
          </p:sp>
          <p:sp>
            <p:nvSpPr>
              <p:cNvPr id="80" name="Connecteur droit 79">
                <a:extLst>
                  <a:ext uri="{FF2B5EF4-FFF2-40B4-BE49-F238E27FC236}">
                    <a16:creationId xmlns:a16="http://schemas.microsoft.com/office/drawing/2014/main" id="{22BEB63F-BB71-40E7-B321-31E38D8069A6}"/>
                  </a:ext>
                </a:extLst>
              </p:cNvPr>
              <p:cNvSpPr/>
              <p:nvPr/>
            </p:nvSpPr>
            <p:spPr>
              <a:xfrm>
                <a:off x="1937160" y="3891600"/>
                <a:ext cx="1153080" cy="320400"/>
              </a:xfrm>
              <a:prstGeom prst="line">
                <a:avLst/>
              </a:prstGeom>
              <a:noFill/>
              <a:ln w="0">
                <a:solidFill>
                  <a:srgbClr val="999999"/>
                </a:solidFill>
                <a:prstDash val="solid"/>
              </a:ln>
            </p:spPr>
            <p:txBody>
              <a:bodyPr wrap="none" lIns="90000" tIns="45000" rIns="90000" bIns="45000" anchor="ctr" anchorCtr="0" compatLnSpc="0"/>
              <a:lstStyle/>
              <a:p>
                <a:pPr marL="0" marR="0" lvl="0" indent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Droid Sans Fallback" pitchFamily="2"/>
                  <a:cs typeface="FreeSans" pitchFamily="2"/>
                </a:endParaRPr>
              </a:p>
            </p:txBody>
          </p:sp>
          <p:sp>
            <p:nvSpPr>
              <p:cNvPr id="81" name="Connecteur droit 80">
                <a:extLst>
                  <a:ext uri="{FF2B5EF4-FFF2-40B4-BE49-F238E27FC236}">
                    <a16:creationId xmlns:a16="http://schemas.microsoft.com/office/drawing/2014/main" id="{70E5EC0D-6726-463E-9E27-9E7529FA1C44}"/>
                  </a:ext>
                </a:extLst>
              </p:cNvPr>
              <p:cNvSpPr/>
              <p:nvPr/>
            </p:nvSpPr>
            <p:spPr>
              <a:xfrm flipV="1">
                <a:off x="1937160" y="3538440"/>
                <a:ext cx="1153080" cy="353160"/>
              </a:xfrm>
              <a:prstGeom prst="line">
                <a:avLst/>
              </a:prstGeom>
              <a:noFill/>
              <a:ln w="0">
                <a:solidFill>
                  <a:srgbClr val="999999"/>
                </a:solidFill>
                <a:prstDash val="solid"/>
              </a:ln>
            </p:spPr>
            <p:txBody>
              <a:bodyPr wrap="none" lIns="90000" tIns="45000" rIns="90000" bIns="45000" anchor="ctr" anchorCtr="0" compatLnSpc="0"/>
              <a:lstStyle/>
              <a:p>
                <a:pPr marL="0" marR="0" lvl="0" indent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Droid Sans Fallback" pitchFamily="2"/>
                  <a:cs typeface="FreeSans" pitchFamily="2"/>
                </a:endParaRPr>
              </a:p>
            </p:txBody>
          </p:sp>
          <p:sp>
            <p:nvSpPr>
              <p:cNvPr id="82" name="Connecteur droit 81">
                <a:extLst>
                  <a:ext uri="{FF2B5EF4-FFF2-40B4-BE49-F238E27FC236}">
                    <a16:creationId xmlns:a16="http://schemas.microsoft.com/office/drawing/2014/main" id="{F645B3DD-32A4-4664-9B3A-73030A896360}"/>
                  </a:ext>
                </a:extLst>
              </p:cNvPr>
              <p:cNvSpPr/>
              <p:nvPr/>
            </p:nvSpPr>
            <p:spPr>
              <a:xfrm flipV="1">
                <a:off x="1937160" y="2876040"/>
                <a:ext cx="1153080" cy="1015560"/>
              </a:xfrm>
              <a:prstGeom prst="line">
                <a:avLst/>
              </a:prstGeom>
              <a:noFill/>
              <a:ln w="0">
                <a:solidFill>
                  <a:srgbClr val="999999"/>
                </a:solidFill>
                <a:prstDash val="solid"/>
              </a:ln>
            </p:spPr>
            <p:txBody>
              <a:bodyPr wrap="none" lIns="90000" tIns="45000" rIns="90000" bIns="45000" anchor="ctr" anchorCtr="0" compatLnSpc="0"/>
              <a:lstStyle/>
              <a:p>
                <a:pPr marL="0" marR="0" lvl="0" indent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Droid Sans Fallback" pitchFamily="2"/>
                  <a:cs typeface="FreeSans" pitchFamily="2"/>
                </a:endParaRPr>
              </a:p>
            </p:txBody>
          </p:sp>
          <p:sp>
            <p:nvSpPr>
              <p:cNvPr id="83" name="Connecteur droit 82">
                <a:extLst>
                  <a:ext uri="{FF2B5EF4-FFF2-40B4-BE49-F238E27FC236}">
                    <a16:creationId xmlns:a16="http://schemas.microsoft.com/office/drawing/2014/main" id="{51CAA528-8226-4323-AA0A-0C41BCBE54AF}"/>
                  </a:ext>
                </a:extLst>
              </p:cNvPr>
              <p:cNvSpPr/>
              <p:nvPr/>
            </p:nvSpPr>
            <p:spPr>
              <a:xfrm>
                <a:off x="1937160" y="3284639"/>
                <a:ext cx="1153080" cy="927001"/>
              </a:xfrm>
              <a:prstGeom prst="line">
                <a:avLst/>
              </a:prstGeom>
              <a:noFill/>
              <a:ln w="0">
                <a:solidFill>
                  <a:srgbClr val="999999"/>
                </a:solidFill>
                <a:prstDash val="solid"/>
              </a:ln>
            </p:spPr>
            <p:txBody>
              <a:bodyPr wrap="none" lIns="90000" tIns="45000" rIns="90000" bIns="45000" anchor="ctr" anchorCtr="0" compatLnSpc="0"/>
              <a:lstStyle/>
              <a:p>
                <a:pPr marL="0" marR="0" lvl="0" indent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Droid Sans Fallback" pitchFamily="2"/>
                  <a:cs typeface="FreeSans" pitchFamily="2"/>
                </a:endParaRPr>
              </a:p>
            </p:txBody>
          </p:sp>
          <p:sp>
            <p:nvSpPr>
              <p:cNvPr id="84" name="Connecteur droit 83">
                <a:extLst>
                  <a:ext uri="{FF2B5EF4-FFF2-40B4-BE49-F238E27FC236}">
                    <a16:creationId xmlns:a16="http://schemas.microsoft.com/office/drawing/2014/main" id="{1A93DE9E-9C40-4038-931E-04E4DFAFC35A}"/>
                  </a:ext>
                </a:extLst>
              </p:cNvPr>
              <p:cNvSpPr/>
              <p:nvPr/>
            </p:nvSpPr>
            <p:spPr>
              <a:xfrm>
                <a:off x="1937160" y="3284639"/>
                <a:ext cx="1153080" cy="253801"/>
              </a:xfrm>
              <a:prstGeom prst="line">
                <a:avLst/>
              </a:prstGeom>
              <a:noFill/>
              <a:ln w="0">
                <a:solidFill>
                  <a:srgbClr val="999999"/>
                </a:solidFill>
                <a:prstDash val="solid"/>
              </a:ln>
            </p:spPr>
            <p:txBody>
              <a:bodyPr wrap="none" lIns="90000" tIns="45000" rIns="90000" bIns="45000" anchor="ctr" anchorCtr="0" compatLnSpc="0"/>
              <a:lstStyle/>
              <a:p>
                <a:pPr marL="0" marR="0" lvl="0" indent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Droid Sans Fallback" pitchFamily="2"/>
                  <a:cs typeface="FreeSans" pitchFamily="2"/>
                </a:endParaRPr>
              </a:p>
            </p:txBody>
          </p:sp>
          <p:sp>
            <p:nvSpPr>
              <p:cNvPr id="85" name="Connecteur droit 84">
                <a:extLst>
                  <a:ext uri="{FF2B5EF4-FFF2-40B4-BE49-F238E27FC236}">
                    <a16:creationId xmlns:a16="http://schemas.microsoft.com/office/drawing/2014/main" id="{7F801C17-1F56-445C-BF40-087A6BE5683E}"/>
                  </a:ext>
                </a:extLst>
              </p:cNvPr>
              <p:cNvSpPr/>
              <p:nvPr/>
            </p:nvSpPr>
            <p:spPr>
              <a:xfrm flipV="1">
                <a:off x="1937160" y="2876040"/>
                <a:ext cx="1153080" cy="408599"/>
              </a:xfrm>
              <a:prstGeom prst="line">
                <a:avLst/>
              </a:prstGeom>
              <a:noFill/>
              <a:ln w="0">
                <a:solidFill>
                  <a:srgbClr val="999999"/>
                </a:solidFill>
                <a:prstDash val="solid"/>
              </a:ln>
            </p:spPr>
            <p:txBody>
              <a:bodyPr wrap="none" lIns="90000" tIns="45000" rIns="90000" bIns="45000" anchor="ctr" anchorCtr="0" compatLnSpc="0"/>
              <a:lstStyle/>
              <a:p>
                <a:pPr marL="0" marR="0" lvl="0" indent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Droid Sans Fallback" pitchFamily="2"/>
                  <a:cs typeface="FreeSans" pitchFamily="2"/>
                </a:endParaRPr>
              </a:p>
            </p:txBody>
          </p:sp>
          <p:sp>
            <p:nvSpPr>
              <p:cNvPr id="86" name="Connecteur droit 85">
                <a:extLst>
                  <a:ext uri="{FF2B5EF4-FFF2-40B4-BE49-F238E27FC236}">
                    <a16:creationId xmlns:a16="http://schemas.microsoft.com/office/drawing/2014/main" id="{F501992D-EAF8-45B0-BB72-55ED4EE821A8}"/>
                  </a:ext>
                </a:extLst>
              </p:cNvPr>
              <p:cNvSpPr/>
              <p:nvPr/>
            </p:nvSpPr>
            <p:spPr>
              <a:xfrm>
                <a:off x="1937160" y="2578680"/>
                <a:ext cx="1153080" cy="1632960"/>
              </a:xfrm>
              <a:prstGeom prst="line">
                <a:avLst/>
              </a:prstGeom>
              <a:noFill/>
              <a:ln w="0">
                <a:solidFill>
                  <a:srgbClr val="999999"/>
                </a:solidFill>
                <a:prstDash val="solid"/>
              </a:ln>
            </p:spPr>
            <p:txBody>
              <a:bodyPr wrap="none" lIns="90000" tIns="45000" rIns="90000" bIns="45000" anchor="ctr" anchorCtr="0" compatLnSpc="0"/>
              <a:lstStyle/>
              <a:p>
                <a:pPr marL="0" marR="0" lvl="0" indent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Droid Sans Fallback" pitchFamily="2"/>
                  <a:cs typeface="FreeSans" pitchFamily="2"/>
                </a:endParaRPr>
              </a:p>
            </p:txBody>
          </p:sp>
        </p:grpSp>
        <p:pic>
          <p:nvPicPr>
            <p:cNvPr id="13" name="Image 12">
              <a:extLst>
                <a:ext uri="{FF2B5EF4-FFF2-40B4-BE49-F238E27FC236}">
                  <a16:creationId xmlns:a16="http://schemas.microsoft.com/office/drawing/2014/main" id="{6592596F-6B7C-4B16-811E-0AC9F275B12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lum/>
              <a:alphaModFix/>
            </a:blip>
            <a:srcRect/>
            <a:stretch>
              <a:fillRect/>
            </a:stretch>
          </p:blipFill>
          <p:spPr>
            <a:xfrm>
              <a:off x="2944974" y="2569291"/>
              <a:ext cx="240120" cy="176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id="{176F66CB-E321-42F8-97E0-D4375845B0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lum/>
              <a:alphaModFix/>
            </a:blip>
            <a:srcRect/>
            <a:stretch>
              <a:fillRect/>
            </a:stretch>
          </p:blipFill>
          <p:spPr>
            <a:xfrm>
              <a:off x="2944974" y="3220170"/>
              <a:ext cx="240120" cy="176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" name="Image 14">
              <a:extLst>
                <a:ext uri="{FF2B5EF4-FFF2-40B4-BE49-F238E27FC236}">
                  <a16:creationId xmlns:a16="http://schemas.microsoft.com/office/drawing/2014/main" id="{5F7A3465-2C49-4408-BA16-8D3DDCF16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lum/>
              <a:alphaModFix/>
            </a:blip>
            <a:srcRect/>
            <a:stretch>
              <a:fillRect/>
            </a:stretch>
          </p:blipFill>
          <p:spPr>
            <a:xfrm>
              <a:off x="2944974" y="3871051"/>
              <a:ext cx="240120" cy="176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" name="Image 15">
              <a:extLst>
                <a:ext uri="{FF2B5EF4-FFF2-40B4-BE49-F238E27FC236}">
                  <a16:creationId xmlns:a16="http://schemas.microsoft.com/office/drawing/2014/main" id="{A6A4AEDD-B5EA-4B78-AE59-B2F3D8583AB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lum/>
              <a:alphaModFix/>
            </a:blip>
            <a:srcRect/>
            <a:stretch>
              <a:fillRect/>
            </a:stretch>
          </p:blipFill>
          <p:spPr>
            <a:xfrm>
              <a:off x="2944974" y="4530931"/>
              <a:ext cx="240120" cy="176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" name="ZoneTexte 16">
              <a:extLst>
                <a:ext uri="{FF2B5EF4-FFF2-40B4-BE49-F238E27FC236}">
                  <a16:creationId xmlns:a16="http://schemas.microsoft.com/office/drawing/2014/main" id="{CB924F39-25EF-4E48-81EA-93A6A8098ECD}"/>
                </a:ext>
              </a:extLst>
            </p:cNvPr>
            <p:cNvSpPr txBox="1"/>
            <p:nvPr/>
          </p:nvSpPr>
          <p:spPr>
            <a:xfrm>
              <a:off x="5598769" y="2473770"/>
              <a:ext cx="573083" cy="326841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90000" tIns="45000" rIns="90000" bIns="45000" anchorCtr="0" compatLnSpc="0">
              <a:spAutoFit/>
            </a:bodyPr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en-US" sz="1600" b="0" i="0" u="none" strike="noStrike" kern="1200" cap="none" dirty="0">
                  <a:ln>
                    <a:noFill/>
                  </a:ln>
                  <a:latin typeface="Arial" panose="020B0604020202020204" pitchFamily="34" charset="0"/>
                  <a:ea typeface="Droid Sans Fallback" pitchFamily="2"/>
                  <a:cs typeface="Arial" panose="020B0604020202020204" pitchFamily="34" charset="0"/>
                </a:rPr>
                <a:t>Wall</a:t>
              </a:r>
            </a:p>
          </p:txBody>
        </p:sp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id="{F0556010-DB14-4CBD-8A93-9EC02D71C687}"/>
                </a:ext>
              </a:extLst>
            </p:cNvPr>
            <p:cNvSpPr txBox="1"/>
            <p:nvPr/>
          </p:nvSpPr>
          <p:spPr>
            <a:xfrm>
              <a:off x="5481409" y="3138091"/>
              <a:ext cx="729215" cy="326841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90000" tIns="45000" rIns="90000" bIns="45000" anchorCtr="0" compatLnSpc="0">
              <a:spAutoFit/>
            </a:bodyPr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en-US" sz="1600" b="0" i="0" u="none" strike="noStrike" kern="1200" cap="none">
                  <a:ln>
                    <a:noFill/>
                  </a:ln>
                  <a:latin typeface="Arial" panose="020B0604020202020204" pitchFamily="34" charset="0"/>
                  <a:ea typeface="Droid Sans Fallback" pitchFamily="2"/>
                  <a:cs typeface="Arial" panose="020B0604020202020204" pitchFamily="34" charset="0"/>
                </a:rPr>
                <a:t>Street</a:t>
              </a:r>
            </a:p>
          </p:txBody>
        </p:sp>
        <p:sp>
          <p:nvSpPr>
            <p:cNvPr id="19" name="ZoneTexte 18">
              <a:extLst>
                <a:ext uri="{FF2B5EF4-FFF2-40B4-BE49-F238E27FC236}">
                  <a16:creationId xmlns:a16="http://schemas.microsoft.com/office/drawing/2014/main" id="{BE341351-B19D-43CE-A4C4-1A959567B32B}"/>
                </a:ext>
              </a:extLst>
            </p:cNvPr>
            <p:cNvSpPr txBox="1"/>
            <p:nvPr/>
          </p:nvSpPr>
          <p:spPr>
            <a:xfrm>
              <a:off x="5676529" y="3776246"/>
              <a:ext cx="512426" cy="326841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90000" tIns="45000" rIns="90000" bIns="45000" anchorCtr="0" compatLnSpc="0">
              <a:spAutoFit/>
            </a:bodyPr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en-US" sz="1600" b="0" i="0" u="none" strike="noStrike" kern="1200" cap="none">
                  <a:ln>
                    <a:noFill/>
                  </a:ln>
                  <a:latin typeface="Arial" panose="020B0604020202020204" pitchFamily="34" charset="0"/>
                  <a:ea typeface="Droid Sans Fallback" pitchFamily="2"/>
                  <a:cs typeface="Arial" panose="020B0604020202020204" pitchFamily="34" charset="0"/>
                </a:rPr>
                <a:t>Car</a:t>
              </a:r>
            </a:p>
          </p:txBody>
        </p:sp>
        <p:sp>
          <p:nvSpPr>
            <p:cNvPr id="20" name="ZoneTexte 19">
              <a:extLst>
                <a:ext uri="{FF2B5EF4-FFF2-40B4-BE49-F238E27FC236}">
                  <a16:creationId xmlns:a16="http://schemas.microsoft.com/office/drawing/2014/main" id="{704035B8-0AEB-4834-AEE4-616226E7B3E6}"/>
                </a:ext>
              </a:extLst>
            </p:cNvPr>
            <p:cNvSpPr txBox="1"/>
            <p:nvPr/>
          </p:nvSpPr>
          <p:spPr>
            <a:xfrm>
              <a:off x="5424889" y="4446871"/>
              <a:ext cx="831936" cy="326841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90000" tIns="45000" rIns="90000" bIns="45000" anchorCtr="0" compatLnSpc="0">
              <a:spAutoFit/>
            </a:bodyPr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en-US" sz="1600" b="0" i="0" u="none" strike="noStrike" kern="1200" cap="none">
                  <a:ln>
                    <a:noFill/>
                  </a:ln>
                  <a:latin typeface="Arial" panose="020B0604020202020204" pitchFamily="34" charset="0"/>
                  <a:ea typeface="Droid Sans Fallback" pitchFamily="2"/>
                  <a:cs typeface="Arial" panose="020B0604020202020204" pitchFamily="34" charset="0"/>
                </a:rPr>
                <a:t>Person</a:t>
              </a:r>
            </a:p>
          </p:txBody>
        </p:sp>
        <p:grpSp>
          <p:nvGrpSpPr>
            <p:cNvPr id="99" name="Groupe 98">
              <a:extLst>
                <a:ext uri="{FF2B5EF4-FFF2-40B4-BE49-F238E27FC236}">
                  <a16:creationId xmlns:a16="http://schemas.microsoft.com/office/drawing/2014/main" id="{053B7D3A-8C39-4325-B640-A264BBAEC97D}"/>
                </a:ext>
              </a:extLst>
            </p:cNvPr>
            <p:cNvGrpSpPr/>
            <p:nvPr/>
          </p:nvGrpSpPr>
          <p:grpSpPr>
            <a:xfrm>
              <a:off x="6190512" y="1670671"/>
              <a:ext cx="1792756" cy="3466500"/>
              <a:chOff x="6190512" y="1670671"/>
              <a:chExt cx="1792756" cy="3466500"/>
            </a:xfrm>
          </p:grpSpPr>
          <p:sp>
            <p:nvSpPr>
              <p:cNvPr id="21" name="Forme libre : forme 20">
                <a:extLst>
                  <a:ext uri="{FF2B5EF4-FFF2-40B4-BE49-F238E27FC236}">
                    <a16:creationId xmlns:a16="http://schemas.microsoft.com/office/drawing/2014/main" id="{98967DA6-0A04-4BBA-A732-31DE6D16A6DF}"/>
                  </a:ext>
                </a:extLst>
              </p:cNvPr>
              <p:cNvSpPr/>
              <p:nvPr/>
            </p:nvSpPr>
            <p:spPr>
              <a:xfrm>
                <a:off x="6379432" y="2452710"/>
                <a:ext cx="343080" cy="385560"/>
              </a:xfrm>
              <a:custGeom>
                <a:avLst/>
                <a:gdLst>
                  <a:gd name="f0" fmla="val 0"/>
                  <a:gd name="f1" fmla="val 21600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l" t="t" r="r" b="b"/>
                <a:pathLst>
                  <a:path w="21600" h="21600">
                    <a:moveTo>
                      <a:pt x="f0" y="f0"/>
                    </a:moveTo>
                    <a:lnTo>
                      <a:pt x="f1" y="f0"/>
                    </a:lnTo>
                    <a:lnTo>
                      <a:pt x="f1" y="f1"/>
                    </a:lnTo>
                    <a:lnTo>
                      <a:pt x="f0" y="f1"/>
                    </a:lnTo>
                    <a:lnTo>
                      <a:pt x="f0" y="f0"/>
                    </a:lnTo>
                    <a:close/>
                  </a:path>
                </a:pathLst>
              </a:custGeom>
              <a:solidFill>
                <a:srgbClr val="729FCF"/>
              </a:solidFill>
              <a:ln w="0">
                <a:solidFill>
                  <a:srgbClr val="3465A4"/>
                </a:solidFill>
                <a:prstDash val="solid"/>
              </a:ln>
            </p:spPr>
            <p:txBody>
              <a:bodyPr wrap="none" lIns="90000" tIns="45000" rIns="90000" bIns="45000" anchor="ctr" anchorCtr="0" compatLnSpc="0">
                <a:noAutofit/>
              </a:bodyPr>
              <a:lstStyle/>
              <a:p>
                <a:pPr marL="0" marR="0" lvl="0" indent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Droid Sans Fallback" pitchFamily="2"/>
                  <a:cs typeface="FreeSans" pitchFamily="2"/>
                </a:endParaRPr>
              </a:p>
            </p:txBody>
          </p:sp>
          <p:sp>
            <p:nvSpPr>
              <p:cNvPr id="22" name="Forme libre : forme 21">
                <a:extLst>
                  <a:ext uri="{FF2B5EF4-FFF2-40B4-BE49-F238E27FC236}">
                    <a16:creationId xmlns:a16="http://schemas.microsoft.com/office/drawing/2014/main" id="{B6908220-41AF-40E6-ADD3-C94A75D8AA0B}"/>
                  </a:ext>
                </a:extLst>
              </p:cNvPr>
              <p:cNvSpPr/>
              <p:nvPr/>
            </p:nvSpPr>
            <p:spPr>
              <a:xfrm>
                <a:off x="6379432" y="3117031"/>
                <a:ext cx="180000" cy="385560"/>
              </a:xfrm>
              <a:custGeom>
                <a:avLst/>
                <a:gdLst>
                  <a:gd name="f0" fmla="val 0"/>
                  <a:gd name="f1" fmla="val 21600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l" t="t" r="r" b="b"/>
                <a:pathLst>
                  <a:path w="21600" h="21600">
                    <a:moveTo>
                      <a:pt x="f0" y="f0"/>
                    </a:moveTo>
                    <a:lnTo>
                      <a:pt x="f1" y="f0"/>
                    </a:lnTo>
                    <a:lnTo>
                      <a:pt x="f1" y="f1"/>
                    </a:lnTo>
                    <a:lnTo>
                      <a:pt x="f0" y="f1"/>
                    </a:lnTo>
                    <a:lnTo>
                      <a:pt x="f0" y="f0"/>
                    </a:lnTo>
                    <a:close/>
                  </a:path>
                </a:pathLst>
              </a:custGeom>
              <a:solidFill>
                <a:srgbClr val="729FCF"/>
              </a:solidFill>
              <a:ln w="0">
                <a:solidFill>
                  <a:srgbClr val="3465A4"/>
                </a:solidFill>
                <a:prstDash val="solid"/>
              </a:ln>
            </p:spPr>
            <p:txBody>
              <a:bodyPr wrap="none" lIns="90000" tIns="45000" rIns="90000" bIns="45000" anchor="ctr" anchorCtr="0" compatLnSpc="0">
                <a:noAutofit/>
              </a:bodyPr>
              <a:lstStyle/>
              <a:p>
                <a:pPr marL="0" marR="0" lvl="0" indent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Droid Sans Fallback" pitchFamily="2"/>
                  <a:cs typeface="FreeSans" pitchFamily="2"/>
                </a:endParaRPr>
              </a:p>
            </p:txBody>
          </p:sp>
          <p:sp>
            <p:nvSpPr>
              <p:cNvPr id="23" name="Forme libre : forme 22">
                <a:extLst>
                  <a:ext uri="{FF2B5EF4-FFF2-40B4-BE49-F238E27FC236}">
                    <a16:creationId xmlns:a16="http://schemas.microsoft.com/office/drawing/2014/main" id="{AB45EC1F-40AB-4C0B-B0B7-C8DEB6D3E41E}"/>
                  </a:ext>
                </a:extLst>
              </p:cNvPr>
              <p:cNvSpPr/>
              <p:nvPr/>
            </p:nvSpPr>
            <p:spPr>
              <a:xfrm>
                <a:off x="6379432" y="3755186"/>
                <a:ext cx="962999" cy="385560"/>
              </a:xfrm>
              <a:custGeom>
                <a:avLst/>
                <a:gdLst>
                  <a:gd name="f0" fmla="val 0"/>
                  <a:gd name="f1" fmla="val 21600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l" t="t" r="r" b="b"/>
                <a:pathLst>
                  <a:path w="21600" h="21600">
                    <a:moveTo>
                      <a:pt x="f0" y="f0"/>
                    </a:moveTo>
                    <a:lnTo>
                      <a:pt x="f1" y="f0"/>
                    </a:lnTo>
                    <a:lnTo>
                      <a:pt x="f1" y="f1"/>
                    </a:lnTo>
                    <a:lnTo>
                      <a:pt x="f0" y="f1"/>
                    </a:lnTo>
                    <a:lnTo>
                      <a:pt x="f0" y="f0"/>
                    </a:lnTo>
                    <a:close/>
                  </a:path>
                </a:pathLst>
              </a:custGeom>
              <a:solidFill>
                <a:srgbClr val="729FCF"/>
              </a:solidFill>
              <a:ln w="0">
                <a:solidFill>
                  <a:srgbClr val="3465A4"/>
                </a:solidFill>
                <a:prstDash val="solid"/>
              </a:ln>
            </p:spPr>
            <p:txBody>
              <a:bodyPr wrap="none" lIns="90000" tIns="45000" rIns="90000" bIns="45000" anchor="ctr" anchorCtr="0" compatLnSpc="0">
                <a:noAutofit/>
              </a:bodyPr>
              <a:lstStyle/>
              <a:p>
                <a:pPr marL="0" marR="0" lvl="0" indent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Droid Sans Fallback" pitchFamily="2"/>
                  <a:cs typeface="FreeSans" pitchFamily="2"/>
                </a:endParaRPr>
              </a:p>
            </p:txBody>
          </p:sp>
          <p:sp>
            <p:nvSpPr>
              <p:cNvPr id="24" name="Forme libre : forme 23">
                <a:extLst>
                  <a:ext uri="{FF2B5EF4-FFF2-40B4-BE49-F238E27FC236}">
                    <a16:creationId xmlns:a16="http://schemas.microsoft.com/office/drawing/2014/main" id="{92A77AD1-D792-4CC7-87E2-53C2C9ED5174}"/>
                  </a:ext>
                </a:extLst>
              </p:cNvPr>
              <p:cNvSpPr/>
              <p:nvPr/>
            </p:nvSpPr>
            <p:spPr>
              <a:xfrm>
                <a:off x="6379432" y="4425631"/>
                <a:ext cx="377280" cy="385560"/>
              </a:xfrm>
              <a:custGeom>
                <a:avLst/>
                <a:gdLst>
                  <a:gd name="f0" fmla="val 0"/>
                  <a:gd name="f1" fmla="val 21600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l" t="t" r="r" b="b"/>
                <a:pathLst>
                  <a:path w="21600" h="21600">
                    <a:moveTo>
                      <a:pt x="f0" y="f0"/>
                    </a:moveTo>
                    <a:lnTo>
                      <a:pt x="f1" y="f0"/>
                    </a:lnTo>
                    <a:lnTo>
                      <a:pt x="f1" y="f1"/>
                    </a:lnTo>
                    <a:lnTo>
                      <a:pt x="f0" y="f1"/>
                    </a:lnTo>
                    <a:lnTo>
                      <a:pt x="f0" y="f0"/>
                    </a:lnTo>
                    <a:close/>
                  </a:path>
                </a:pathLst>
              </a:custGeom>
              <a:solidFill>
                <a:srgbClr val="729FCF"/>
              </a:solidFill>
              <a:ln w="0">
                <a:solidFill>
                  <a:srgbClr val="3465A4"/>
                </a:solidFill>
                <a:prstDash val="solid"/>
              </a:ln>
            </p:spPr>
            <p:txBody>
              <a:bodyPr wrap="none" lIns="90000" tIns="45000" rIns="90000" bIns="45000" anchor="ctr" anchorCtr="0" compatLnSpc="0">
                <a:noAutofit/>
              </a:bodyPr>
              <a:lstStyle/>
              <a:p>
                <a:pPr marL="0" marR="0" lvl="0" indent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Droid Sans Fallback" pitchFamily="2"/>
                  <a:cs typeface="FreeSans" pitchFamily="2"/>
                </a:endParaRPr>
              </a:p>
            </p:txBody>
          </p:sp>
          <p:sp>
            <p:nvSpPr>
              <p:cNvPr id="25" name="Connecteur droit 24">
                <a:extLst>
                  <a:ext uri="{FF2B5EF4-FFF2-40B4-BE49-F238E27FC236}">
                    <a16:creationId xmlns:a16="http://schemas.microsoft.com/office/drawing/2014/main" id="{319DD4D7-F028-4A95-B43A-8E8C0D3D8869}"/>
                  </a:ext>
                </a:extLst>
              </p:cNvPr>
              <p:cNvSpPr/>
              <p:nvPr/>
            </p:nvSpPr>
            <p:spPr>
              <a:xfrm>
                <a:off x="6341992" y="1947210"/>
                <a:ext cx="0" cy="3189961"/>
              </a:xfrm>
              <a:prstGeom prst="line">
                <a:avLst/>
              </a:prstGeom>
              <a:noFill/>
              <a:ln w="36000">
                <a:solidFill>
                  <a:srgbClr val="666666"/>
                </a:solidFill>
                <a:prstDash val="solid"/>
              </a:ln>
            </p:spPr>
            <p:txBody>
              <a:bodyPr wrap="none" lIns="108000" tIns="63000" rIns="108000" bIns="63000" anchor="ctr" anchorCtr="0" compatLnSpc="0"/>
              <a:lstStyle/>
              <a:p>
                <a:pPr marL="0" marR="0" lvl="0" indent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Droid Sans Fallback" pitchFamily="2"/>
                  <a:cs typeface="FreeSans" pitchFamily="2"/>
                </a:endParaRPr>
              </a:p>
            </p:txBody>
          </p:sp>
          <p:sp>
            <p:nvSpPr>
              <p:cNvPr id="26" name="Connecteur droit 25">
                <a:extLst>
                  <a:ext uri="{FF2B5EF4-FFF2-40B4-BE49-F238E27FC236}">
                    <a16:creationId xmlns:a16="http://schemas.microsoft.com/office/drawing/2014/main" id="{D4706937-76AE-4692-8FE8-BA5803C79E96}"/>
                  </a:ext>
                </a:extLst>
              </p:cNvPr>
              <p:cNvSpPr/>
              <p:nvPr/>
            </p:nvSpPr>
            <p:spPr>
              <a:xfrm>
                <a:off x="6295192" y="1981411"/>
                <a:ext cx="1559520" cy="0"/>
              </a:xfrm>
              <a:prstGeom prst="line">
                <a:avLst/>
              </a:prstGeom>
              <a:noFill/>
              <a:ln w="36000">
                <a:solidFill>
                  <a:srgbClr val="666666"/>
                </a:solidFill>
                <a:prstDash val="solid"/>
              </a:ln>
            </p:spPr>
            <p:txBody>
              <a:bodyPr wrap="none" lIns="108000" tIns="63000" rIns="108000" bIns="63000" anchor="ctr" anchorCtr="0" compatLnSpc="0"/>
              <a:lstStyle/>
              <a:p>
                <a:pPr marL="0" marR="0" lvl="0" indent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Droid Sans Fallback" pitchFamily="2"/>
                  <a:cs typeface="FreeSans" pitchFamily="2"/>
                </a:endParaRPr>
              </a:p>
            </p:txBody>
          </p:sp>
          <p:sp>
            <p:nvSpPr>
              <p:cNvPr id="27" name="ZoneTexte 26">
                <a:extLst>
                  <a:ext uri="{FF2B5EF4-FFF2-40B4-BE49-F238E27FC236}">
                    <a16:creationId xmlns:a16="http://schemas.microsoft.com/office/drawing/2014/main" id="{4CBC85A1-2E13-4EE4-A783-ECE657D722C8}"/>
                  </a:ext>
                </a:extLst>
              </p:cNvPr>
              <p:cNvSpPr txBox="1"/>
              <p:nvPr/>
            </p:nvSpPr>
            <p:spPr>
              <a:xfrm>
                <a:off x="7673142" y="1670671"/>
                <a:ext cx="310126" cy="35633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90000" tIns="45000" rIns="90000" bIns="45000" anchorCtr="0" compatLnSpc="0">
                <a:spAutoFit/>
              </a:bodyPr>
              <a:lstStyle/>
              <a:p>
                <a:pPr marL="0" marR="0" lvl="0" indent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r>
                  <a:rPr lang="en-US" b="0" i="0" u="none" strike="noStrike" kern="1200" cap="none">
                    <a:ln>
                      <a:noFill/>
                    </a:ln>
                    <a:latin typeface="Arial" panose="020B0604020202020204" pitchFamily="34" charset="0"/>
                    <a:ea typeface="Droid Sans Fallback" pitchFamily="2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28" name="ZoneTexte 27">
                <a:extLst>
                  <a:ext uri="{FF2B5EF4-FFF2-40B4-BE49-F238E27FC236}">
                    <a16:creationId xmlns:a16="http://schemas.microsoft.com/office/drawing/2014/main" id="{9A8C8136-9062-438F-AE09-A4EB58055073}"/>
                  </a:ext>
                </a:extLst>
              </p:cNvPr>
              <p:cNvSpPr txBox="1"/>
              <p:nvPr/>
            </p:nvSpPr>
            <p:spPr>
              <a:xfrm>
                <a:off x="6190512" y="1671031"/>
                <a:ext cx="310126" cy="35633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90000" tIns="45000" rIns="90000" bIns="45000" anchorCtr="0" compatLnSpc="0">
                <a:spAutoFit/>
              </a:bodyPr>
              <a:lstStyle/>
              <a:p>
                <a:pPr marL="0" marR="0" lvl="0" indent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r>
                  <a:rPr lang="en-US" b="0" i="0" u="none" strike="noStrike" kern="1200" cap="none">
                    <a:ln>
                      <a:noFill/>
                    </a:ln>
                    <a:latin typeface="Arial" panose="020B0604020202020204" pitchFamily="34" charset="0"/>
                    <a:ea typeface="Droid Sans Fallback" pitchFamily="2"/>
                    <a:cs typeface="Arial" panose="020B0604020202020204" pitchFamily="34" charset="0"/>
                  </a:rPr>
                  <a:t>0</a:t>
                </a:r>
              </a:p>
            </p:txBody>
          </p:sp>
        </p:grpSp>
        <p:sp>
          <p:nvSpPr>
            <p:cNvPr id="32" name="ZoneTexte 31">
              <a:extLst>
                <a:ext uri="{FF2B5EF4-FFF2-40B4-BE49-F238E27FC236}">
                  <a16:creationId xmlns:a16="http://schemas.microsoft.com/office/drawing/2014/main" id="{2F69A9E7-0AC5-487D-B84D-4E3BFDD9FA12}"/>
                </a:ext>
              </a:extLst>
            </p:cNvPr>
            <p:cNvSpPr txBox="1"/>
            <p:nvPr/>
          </p:nvSpPr>
          <p:spPr>
            <a:xfrm>
              <a:off x="8261257" y="4454991"/>
              <a:ext cx="309958" cy="32684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0000" tIns="45000" rIns="90000" bIns="45000" anchorCtr="0" compatLnSpc="0">
              <a:spAutoFit/>
            </a:bodyPr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en-US" sz="1600" b="0" i="0" u="none" strike="noStrike" kern="1200" cap="none" dirty="0">
                  <a:ln>
                    <a:noFill/>
                  </a:ln>
                  <a:latin typeface="Arial" panose="020B0604020202020204" pitchFamily="34" charset="0"/>
                  <a:ea typeface="Droid Sans Fallback" pitchFamily="2"/>
                  <a:cs typeface="Arial" panose="020B0604020202020204" pitchFamily="34" charset="0"/>
                </a:rPr>
                <a:t>0</a:t>
              </a:r>
            </a:p>
          </p:txBody>
        </p:sp>
        <p:grpSp>
          <p:nvGrpSpPr>
            <p:cNvPr id="96" name="Groupe 95">
              <a:extLst>
                <a:ext uri="{FF2B5EF4-FFF2-40B4-BE49-F238E27FC236}">
                  <a16:creationId xmlns:a16="http://schemas.microsoft.com/office/drawing/2014/main" id="{CA1AC5E9-D4E0-4139-B1E9-D3B05F22B505}"/>
                </a:ext>
              </a:extLst>
            </p:cNvPr>
            <p:cNvGrpSpPr/>
            <p:nvPr/>
          </p:nvGrpSpPr>
          <p:grpSpPr>
            <a:xfrm>
              <a:off x="8260716" y="2442810"/>
              <a:ext cx="311040" cy="405360"/>
              <a:chOff x="8070903" y="2416091"/>
              <a:chExt cx="311040" cy="405360"/>
            </a:xfrm>
          </p:grpSpPr>
          <p:sp>
            <p:nvSpPr>
              <p:cNvPr id="29" name="ZoneTexte 28">
                <a:extLst>
                  <a:ext uri="{FF2B5EF4-FFF2-40B4-BE49-F238E27FC236}">
                    <a16:creationId xmlns:a16="http://schemas.microsoft.com/office/drawing/2014/main" id="{CC3A66D0-9A88-42BC-8219-49E9AFE0CA68}"/>
                  </a:ext>
                </a:extLst>
              </p:cNvPr>
              <p:cNvSpPr txBox="1"/>
              <p:nvPr/>
            </p:nvSpPr>
            <p:spPr>
              <a:xfrm>
                <a:off x="8070903" y="2455351"/>
                <a:ext cx="311040" cy="32684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0000" tIns="45000" rIns="90000" bIns="45000" anchorCtr="0" compatLnSpc="0">
                <a:spAutoFit/>
              </a:bodyPr>
              <a:lstStyle/>
              <a:p>
                <a:pPr marL="0" marR="0" lvl="0" indent="0" algn="ctr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r>
                  <a:rPr lang="en-US" sz="1600" b="0" i="0" u="none" strike="noStrike" kern="1200" cap="none" dirty="0">
                    <a:ln>
                      <a:noFill/>
                    </a:ln>
                    <a:latin typeface="Arial" panose="020B0604020202020204" pitchFamily="34" charset="0"/>
                    <a:ea typeface="Droid Sans Fallback" pitchFamily="2"/>
                    <a:cs typeface="Arial" panose="020B0604020202020204" pitchFamily="34" charset="0"/>
                  </a:rPr>
                  <a:t>0</a:t>
                </a:r>
              </a:p>
            </p:txBody>
          </p:sp>
          <p:sp>
            <p:nvSpPr>
              <p:cNvPr id="33" name="Forme libre : forme 32">
                <a:extLst>
                  <a:ext uri="{FF2B5EF4-FFF2-40B4-BE49-F238E27FC236}">
                    <a16:creationId xmlns:a16="http://schemas.microsoft.com/office/drawing/2014/main" id="{5E5003EF-9DE2-4400-82D9-6080C9C446B7}"/>
                  </a:ext>
                </a:extLst>
              </p:cNvPr>
              <p:cNvSpPr/>
              <p:nvPr/>
            </p:nvSpPr>
            <p:spPr>
              <a:xfrm>
                <a:off x="8070903" y="2416091"/>
                <a:ext cx="311040" cy="405360"/>
              </a:xfrm>
              <a:custGeom>
                <a:avLst/>
                <a:gdLst>
                  <a:gd name="f0" fmla="val 0"/>
                  <a:gd name="f1" fmla="val 21600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l" t="t" r="r" b="b"/>
                <a:pathLst>
                  <a:path w="21600" h="21600">
                    <a:moveTo>
                      <a:pt x="f0" y="f0"/>
                    </a:moveTo>
                    <a:lnTo>
                      <a:pt x="f1" y="f0"/>
                    </a:lnTo>
                    <a:lnTo>
                      <a:pt x="f1" y="f1"/>
                    </a:lnTo>
                    <a:lnTo>
                      <a:pt x="f0" y="f1"/>
                    </a:lnTo>
                    <a:lnTo>
                      <a:pt x="f0" y="f0"/>
                    </a:lnTo>
                    <a:close/>
                  </a:path>
                </a:pathLst>
              </a:custGeom>
              <a:noFill/>
              <a:ln w="0">
                <a:solidFill>
                  <a:srgbClr val="3465A4"/>
                </a:solidFill>
                <a:prstDash val="solid"/>
              </a:ln>
            </p:spPr>
            <p:txBody>
              <a:bodyPr wrap="none" lIns="90000" tIns="45000" rIns="90000" bIns="45000" anchor="ctr" anchorCtr="0" compatLnSpc="0">
                <a:noAutofit/>
              </a:bodyPr>
              <a:lstStyle/>
              <a:p>
                <a:pPr marL="0" marR="0" lvl="0" indent="0" algn="ctr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2000" b="0" i="0" u="none" strike="noStrike" kern="1200" cap="none">
                  <a:ln>
                    <a:noFill/>
                  </a:ln>
                  <a:latin typeface="Arial" panose="020B0604020202020204" pitchFamily="34" charset="0"/>
                  <a:ea typeface="Droid Sans Fallback" pitchFamily="2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97" name="Groupe 96">
              <a:extLst>
                <a:ext uri="{FF2B5EF4-FFF2-40B4-BE49-F238E27FC236}">
                  <a16:creationId xmlns:a16="http://schemas.microsoft.com/office/drawing/2014/main" id="{1C06B548-686D-4B71-9116-0AD248C8C074}"/>
                </a:ext>
              </a:extLst>
            </p:cNvPr>
            <p:cNvGrpSpPr/>
            <p:nvPr/>
          </p:nvGrpSpPr>
          <p:grpSpPr>
            <a:xfrm>
              <a:off x="8260716" y="3107131"/>
              <a:ext cx="311040" cy="405360"/>
              <a:chOff x="8070902" y="3107131"/>
              <a:chExt cx="311040" cy="405360"/>
            </a:xfrm>
          </p:grpSpPr>
          <p:sp>
            <p:nvSpPr>
              <p:cNvPr id="30" name="ZoneTexte 29">
                <a:extLst>
                  <a:ext uri="{FF2B5EF4-FFF2-40B4-BE49-F238E27FC236}">
                    <a16:creationId xmlns:a16="http://schemas.microsoft.com/office/drawing/2014/main" id="{2E06A767-0720-4FDC-A162-764F2B7C981F}"/>
                  </a:ext>
                </a:extLst>
              </p:cNvPr>
              <p:cNvSpPr txBox="1"/>
              <p:nvPr/>
            </p:nvSpPr>
            <p:spPr>
              <a:xfrm>
                <a:off x="8071083" y="3154791"/>
                <a:ext cx="310679" cy="32684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0000" tIns="45000" rIns="90000" bIns="45000" anchorCtr="0" compatLnSpc="0">
                <a:spAutoFit/>
              </a:bodyPr>
              <a:lstStyle/>
              <a:p>
                <a:pPr marL="0" marR="0" lvl="0" indent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r>
                  <a:rPr lang="en-US" sz="1600" b="0" i="0" u="none" strike="noStrike" kern="1200" cap="none">
                    <a:ln>
                      <a:noFill/>
                    </a:ln>
                    <a:latin typeface="Arial" panose="020B0604020202020204" pitchFamily="34" charset="0"/>
                    <a:ea typeface="Droid Sans Fallback" pitchFamily="2"/>
                    <a:cs typeface="Arial" panose="020B0604020202020204" pitchFamily="34" charset="0"/>
                  </a:rPr>
                  <a:t>0</a:t>
                </a:r>
              </a:p>
            </p:txBody>
          </p:sp>
          <p:sp>
            <p:nvSpPr>
              <p:cNvPr id="34" name="Forme libre : forme 33">
                <a:extLst>
                  <a:ext uri="{FF2B5EF4-FFF2-40B4-BE49-F238E27FC236}">
                    <a16:creationId xmlns:a16="http://schemas.microsoft.com/office/drawing/2014/main" id="{D877C219-485D-4DB3-8B75-51D78DA869AD}"/>
                  </a:ext>
                </a:extLst>
              </p:cNvPr>
              <p:cNvSpPr/>
              <p:nvPr/>
            </p:nvSpPr>
            <p:spPr>
              <a:xfrm>
                <a:off x="8070902" y="3107131"/>
                <a:ext cx="311040" cy="405360"/>
              </a:xfrm>
              <a:custGeom>
                <a:avLst/>
                <a:gdLst>
                  <a:gd name="f0" fmla="val 0"/>
                  <a:gd name="f1" fmla="val 21600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l" t="t" r="r" b="b"/>
                <a:pathLst>
                  <a:path w="21600" h="21600">
                    <a:moveTo>
                      <a:pt x="f0" y="f0"/>
                    </a:moveTo>
                    <a:lnTo>
                      <a:pt x="f1" y="f0"/>
                    </a:lnTo>
                    <a:lnTo>
                      <a:pt x="f1" y="f1"/>
                    </a:lnTo>
                    <a:lnTo>
                      <a:pt x="f0" y="f1"/>
                    </a:lnTo>
                    <a:lnTo>
                      <a:pt x="f0" y="f0"/>
                    </a:lnTo>
                    <a:close/>
                  </a:path>
                </a:pathLst>
              </a:custGeom>
              <a:noFill/>
              <a:ln w="0">
                <a:solidFill>
                  <a:srgbClr val="3465A4"/>
                </a:solidFill>
                <a:prstDash val="solid"/>
              </a:ln>
            </p:spPr>
            <p:txBody>
              <a:bodyPr wrap="none" lIns="90000" tIns="45000" rIns="90000" bIns="45000" anchor="ctr" anchorCtr="0" compatLnSpc="0">
                <a:noAutofit/>
              </a:bodyPr>
              <a:lstStyle/>
              <a:p>
                <a:pPr marL="0" marR="0" lvl="0" indent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600" b="0" i="0" u="none" strike="noStrike" kern="1200" cap="none">
                  <a:ln>
                    <a:noFill/>
                  </a:ln>
                  <a:latin typeface="Arial" panose="020B0604020202020204" pitchFamily="34" charset="0"/>
                  <a:ea typeface="Droid Sans Fallback" pitchFamily="2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98" name="Groupe 97">
              <a:extLst>
                <a:ext uri="{FF2B5EF4-FFF2-40B4-BE49-F238E27FC236}">
                  <a16:creationId xmlns:a16="http://schemas.microsoft.com/office/drawing/2014/main" id="{2E9E6621-AEE7-4642-9271-10C2983061D9}"/>
                </a:ext>
              </a:extLst>
            </p:cNvPr>
            <p:cNvGrpSpPr/>
            <p:nvPr/>
          </p:nvGrpSpPr>
          <p:grpSpPr>
            <a:xfrm>
              <a:off x="8260716" y="3745286"/>
              <a:ext cx="311040" cy="405360"/>
              <a:chOff x="8064963" y="3792731"/>
              <a:chExt cx="311040" cy="405360"/>
            </a:xfrm>
          </p:grpSpPr>
          <p:sp>
            <p:nvSpPr>
              <p:cNvPr id="31" name="ZoneTexte 30">
                <a:extLst>
                  <a:ext uri="{FF2B5EF4-FFF2-40B4-BE49-F238E27FC236}">
                    <a16:creationId xmlns:a16="http://schemas.microsoft.com/office/drawing/2014/main" id="{63BE0F0C-7394-4BD3-B1B3-A5C180583BCB}"/>
                  </a:ext>
                </a:extLst>
              </p:cNvPr>
              <p:cNvSpPr txBox="1"/>
              <p:nvPr/>
            </p:nvSpPr>
            <p:spPr>
              <a:xfrm>
                <a:off x="8071264" y="3831991"/>
                <a:ext cx="298439" cy="32684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0000" tIns="45000" rIns="90000" bIns="45000" anchorCtr="0" compatLnSpc="0">
                <a:spAutoFit/>
              </a:bodyPr>
              <a:lstStyle/>
              <a:p>
                <a:pPr marL="0" marR="0" lvl="0" indent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r>
                  <a:rPr lang="en-US" sz="1600" b="0" i="0" u="none" strike="noStrike" kern="1200" cap="none">
                    <a:ln>
                      <a:noFill/>
                    </a:ln>
                    <a:latin typeface="Arial" panose="020B0604020202020204" pitchFamily="34" charset="0"/>
                    <a:ea typeface="Droid Sans Fallback" pitchFamily="2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35" name="Forme libre : forme 34">
                <a:extLst>
                  <a:ext uri="{FF2B5EF4-FFF2-40B4-BE49-F238E27FC236}">
                    <a16:creationId xmlns:a16="http://schemas.microsoft.com/office/drawing/2014/main" id="{5C471A69-BA0E-427F-B8BA-021A8CCC957E}"/>
                  </a:ext>
                </a:extLst>
              </p:cNvPr>
              <p:cNvSpPr/>
              <p:nvPr/>
            </p:nvSpPr>
            <p:spPr>
              <a:xfrm>
                <a:off x="8064963" y="3792731"/>
                <a:ext cx="311040" cy="405360"/>
              </a:xfrm>
              <a:custGeom>
                <a:avLst/>
                <a:gdLst>
                  <a:gd name="f0" fmla="val 0"/>
                  <a:gd name="f1" fmla="val 21600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l" t="t" r="r" b="b"/>
                <a:pathLst>
                  <a:path w="21600" h="21600">
                    <a:moveTo>
                      <a:pt x="f0" y="f0"/>
                    </a:moveTo>
                    <a:lnTo>
                      <a:pt x="f1" y="f0"/>
                    </a:lnTo>
                    <a:lnTo>
                      <a:pt x="f1" y="f1"/>
                    </a:lnTo>
                    <a:lnTo>
                      <a:pt x="f0" y="f1"/>
                    </a:lnTo>
                    <a:lnTo>
                      <a:pt x="f0" y="f0"/>
                    </a:lnTo>
                    <a:close/>
                  </a:path>
                </a:pathLst>
              </a:custGeom>
              <a:noFill/>
              <a:ln w="0">
                <a:solidFill>
                  <a:srgbClr val="3465A4"/>
                </a:solidFill>
                <a:prstDash val="solid"/>
              </a:ln>
            </p:spPr>
            <p:txBody>
              <a:bodyPr wrap="none" lIns="90000" tIns="45000" rIns="90000" bIns="45000" anchor="ctr" anchorCtr="0" compatLnSpc="0">
                <a:noAutofit/>
              </a:bodyPr>
              <a:lstStyle/>
              <a:p>
                <a:pPr marL="0" marR="0" lvl="0" indent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2000" b="0" i="0" u="none" strike="noStrike" kern="1200" cap="none">
                  <a:ln>
                    <a:noFill/>
                  </a:ln>
                  <a:latin typeface="Arial" panose="020B0604020202020204" pitchFamily="34" charset="0"/>
                  <a:ea typeface="Droid Sans Fallback" pitchFamily="2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36" name="Forme libre : forme 35">
              <a:extLst>
                <a:ext uri="{FF2B5EF4-FFF2-40B4-BE49-F238E27FC236}">
                  <a16:creationId xmlns:a16="http://schemas.microsoft.com/office/drawing/2014/main" id="{63C0BDD9-7E21-4592-BDEC-E6A87BA07DF4}"/>
                </a:ext>
              </a:extLst>
            </p:cNvPr>
            <p:cNvSpPr/>
            <p:nvPr/>
          </p:nvSpPr>
          <p:spPr>
            <a:xfrm>
              <a:off x="8260716" y="4415731"/>
              <a:ext cx="311040" cy="4053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 w="0">
              <a:solidFill>
                <a:srgbClr val="3465A4"/>
              </a:solidFill>
              <a:prstDash val="solid"/>
            </a:ln>
          </p:spPr>
          <p:txBody>
            <a:bodyPr wrap="none" lIns="90000" tIns="45000" rIns="90000" bIns="45000" anchor="ctr" anchorCtr="0" compatLnSpc="0">
              <a:noAutofit/>
            </a:bodyPr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600" b="0" i="0" u="none" strike="noStrike" kern="1200" cap="none">
                <a:ln>
                  <a:noFill/>
                </a:ln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endParaRPr>
            </a:p>
          </p:txBody>
        </p:sp>
        <p:sp>
          <p:nvSpPr>
            <p:cNvPr id="37" name="Connecteur droit 36">
              <a:extLst>
                <a:ext uri="{FF2B5EF4-FFF2-40B4-BE49-F238E27FC236}">
                  <a16:creationId xmlns:a16="http://schemas.microsoft.com/office/drawing/2014/main" id="{EB1BE919-24FF-49D0-B322-D3D57F54AC90}"/>
                </a:ext>
              </a:extLst>
            </p:cNvPr>
            <p:cNvSpPr/>
            <p:nvPr/>
          </p:nvSpPr>
          <p:spPr>
            <a:xfrm>
              <a:off x="3377694" y="2645490"/>
              <a:ext cx="2074680" cy="0"/>
            </a:xfrm>
            <a:prstGeom prst="line">
              <a:avLst/>
            </a:prstGeom>
            <a:noFill/>
            <a:ln w="18000">
              <a:solidFill>
                <a:srgbClr val="999999"/>
              </a:solidFill>
              <a:prstDash val="solid"/>
              <a:tailEnd type="arrow"/>
            </a:ln>
          </p:spPr>
          <p:txBody>
            <a:bodyPr wrap="none" lIns="99000" tIns="54000" rIns="99000" bIns="54000" anchor="ctr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endParaRPr>
            </a:p>
          </p:txBody>
        </p:sp>
        <p:sp>
          <p:nvSpPr>
            <p:cNvPr id="38" name="Forme libre : forme 37">
              <a:extLst>
                <a:ext uri="{FF2B5EF4-FFF2-40B4-BE49-F238E27FC236}">
                  <a16:creationId xmlns:a16="http://schemas.microsoft.com/office/drawing/2014/main" id="{857DFC3B-9493-4615-B119-D6AA07C7533C}"/>
                </a:ext>
              </a:extLst>
            </p:cNvPr>
            <p:cNvSpPr/>
            <p:nvPr/>
          </p:nvSpPr>
          <p:spPr>
            <a:xfrm>
              <a:off x="3841374" y="2192791"/>
              <a:ext cx="1103400" cy="90539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3465A4"/>
              </a:solidFill>
              <a:prstDash val="solid"/>
            </a:ln>
          </p:spPr>
          <p:txBody>
            <a:bodyPr wrap="none" lIns="90000" tIns="45000" rIns="90000" bIns="45000" anchor="ctr" anchorCtr="0" compatLnSpc="0">
              <a:noAutofit/>
            </a:bodyPr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endParaRPr>
            </a:p>
          </p:txBody>
        </p:sp>
        <p:pic>
          <p:nvPicPr>
            <p:cNvPr id="39" name="Image 38">
              <a:extLst>
                <a:ext uri="{FF2B5EF4-FFF2-40B4-BE49-F238E27FC236}">
                  <a16:creationId xmlns:a16="http://schemas.microsoft.com/office/drawing/2014/main" id="{6CD0BAD8-7310-42C1-B503-9B4473BF5C0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lum/>
              <a:alphaModFix/>
            </a:blip>
            <a:srcRect/>
            <a:stretch>
              <a:fillRect/>
            </a:stretch>
          </p:blipFill>
          <p:spPr>
            <a:xfrm>
              <a:off x="3923994" y="2302770"/>
              <a:ext cx="938160" cy="68544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0" name="Connecteur droit 39">
              <a:extLst>
                <a:ext uri="{FF2B5EF4-FFF2-40B4-BE49-F238E27FC236}">
                  <a16:creationId xmlns:a16="http://schemas.microsoft.com/office/drawing/2014/main" id="{C9F7EAD7-EF46-4F0F-B840-49A91FFA957C}"/>
                </a:ext>
              </a:extLst>
            </p:cNvPr>
            <p:cNvSpPr/>
            <p:nvPr/>
          </p:nvSpPr>
          <p:spPr>
            <a:xfrm>
              <a:off x="3373374" y="3309811"/>
              <a:ext cx="2074680" cy="0"/>
            </a:xfrm>
            <a:prstGeom prst="line">
              <a:avLst/>
            </a:prstGeom>
            <a:noFill/>
            <a:ln w="18000">
              <a:solidFill>
                <a:srgbClr val="999999"/>
              </a:solidFill>
              <a:prstDash val="solid"/>
              <a:tailEnd type="arrow"/>
            </a:ln>
          </p:spPr>
          <p:txBody>
            <a:bodyPr wrap="none" lIns="99000" tIns="54000" rIns="99000" bIns="54000" anchor="ctr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endParaRPr>
            </a:p>
          </p:txBody>
        </p:sp>
        <p:sp>
          <p:nvSpPr>
            <p:cNvPr id="41" name="Connecteur droit 40">
              <a:extLst>
                <a:ext uri="{FF2B5EF4-FFF2-40B4-BE49-F238E27FC236}">
                  <a16:creationId xmlns:a16="http://schemas.microsoft.com/office/drawing/2014/main" id="{4AB03237-4ADF-4ACA-B508-39DB8C3249D0}"/>
                </a:ext>
              </a:extLst>
            </p:cNvPr>
            <p:cNvSpPr/>
            <p:nvPr/>
          </p:nvSpPr>
          <p:spPr>
            <a:xfrm>
              <a:off x="3369054" y="3947966"/>
              <a:ext cx="2074679" cy="0"/>
            </a:xfrm>
            <a:prstGeom prst="line">
              <a:avLst/>
            </a:prstGeom>
            <a:noFill/>
            <a:ln w="18000">
              <a:solidFill>
                <a:srgbClr val="999999"/>
              </a:solidFill>
              <a:prstDash val="solid"/>
              <a:tailEnd type="arrow"/>
            </a:ln>
          </p:spPr>
          <p:txBody>
            <a:bodyPr wrap="none" lIns="99000" tIns="54000" rIns="99000" bIns="54000" anchor="ctr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endParaRPr>
            </a:p>
          </p:txBody>
        </p:sp>
        <p:sp>
          <p:nvSpPr>
            <p:cNvPr id="42" name="Connecteur droit 41">
              <a:extLst>
                <a:ext uri="{FF2B5EF4-FFF2-40B4-BE49-F238E27FC236}">
                  <a16:creationId xmlns:a16="http://schemas.microsoft.com/office/drawing/2014/main" id="{8DA49D14-8D93-4CE2-944F-22FFE3B55D53}"/>
                </a:ext>
              </a:extLst>
            </p:cNvPr>
            <p:cNvSpPr/>
            <p:nvPr/>
          </p:nvSpPr>
          <p:spPr>
            <a:xfrm>
              <a:off x="3364734" y="4618411"/>
              <a:ext cx="2074680" cy="0"/>
            </a:xfrm>
            <a:prstGeom prst="line">
              <a:avLst/>
            </a:prstGeom>
            <a:noFill/>
            <a:ln w="18000">
              <a:solidFill>
                <a:srgbClr val="999999"/>
              </a:solidFill>
              <a:prstDash val="solid"/>
              <a:tailEnd type="arrow"/>
            </a:ln>
          </p:spPr>
          <p:txBody>
            <a:bodyPr wrap="none" lIns="99000" tIns="54000" rIns="99000" bIns="54000" anchor="ctr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endParaRPr>
            </a:p>
          </p:txBody>
        </p:sp>
        <p:sp>
          <p:nvSpPr>
            <p:cNvPr id="43" name="Forme libre : forme 42">
              <a:extLst>
                <a:ext uri="{FF2B5EF4-FFF2-40B4-BE49-F238E27FC236}">
                  <a16:creationId xmlns:a16="http://schemas.microsoft.com/office/drawing/2014/main" id="{0C189ACA-A0E3-4882-9B1F-37AD089C3CCA}"/>
                </a:ext>
              </a:extLst>
            </p:cNvPr>
            <p:cNvSpPr/>
            <p:nvPr/>
          </p:nvSpPr>
          <p:spPr>
            <a:xfrm>
              <a:off x="3841374" y="4221691"/>
              <a:ext cx="1103400" cy="793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3465A4"/>
              </a:solidFill>
              <a:prstDash val="solid"/>
            </a:ln>
          </p:spPr>
          <p:txBody>
            <a:bodyPr wrap="none" lIns="90000" tIns="45000" rIns="90000" bIns="45000" anchor="ctr" anchorCtr="0" compatLnSpc="0">
              <a:noAutofit/>
            </a:bodyPr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endParaRPr>
            </a:p>
          </p:txBody>
        </p:sp>
        <p:pic>
          <p:nvPicPr>
            <p:cNvPr id="44" name="Image 43">
              <a:extLst>
                <a:ext uri="{FF2B5EF4-FFF2-40B4-BE49-F238E27FC236}">
                  <a16:creationId xmlns:a16="http://schemas.microsoft.com/office/drawing/2014/main" id="{F963A660-9C4E-42B2-996D-570831AA0D8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lum/>
              <a:alphaModFix/>
            </a:blip>
            <a:srcRect/>
            <a:stretch>
              <a:fillRect/>
            </a:stretch>
          </p:blipFill>
          <p:spPr>
            <a:xfrm>
              <a:off x="3923994" y="4275691"/>
              <a:ext cx="938160" cy="68544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5" name="Forme libre : forme 44">
              <a:extLst>
                <a:ext uri="{FF2B5EF4-FFF2-40B4-BE49-F238E27FC236}">
                  <a16:creationId xmlns:a16="http://schemas.microsoft.com/office/drawing/2014/main" id="{1BBEBA62-4829-486C-A6D0-D8629B43050A}"/>
                </a:ext>
              </a:extLst>
            </p:cNvPr>
            <p:cNvSpPr/>
            <p:nvPr/>
          </p:nvSpPr>
          <p:spPr>
            <a:xfrm>
              <a:off x="3841374" y="3151231"/>
              <a:ext cx="1103400" cy="317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3465A4"/>
              </a:solidFill>
              <a:prstDash val="solid"/>
            </a:ln>
          </p:spPr>
          <p:txBody>
            <a:bodyPr wrap="none" lIns="90000" tIns="45000" rIns="90000" bIns="45000" anchor="ctr" anchorCtr="0" compatLnSpc="0">
              <a:noAutofit/>
            </a:bodyPr>
            <a:lstStyle/>
            <a:p>
              <a:pPr marL="0" marR="0" lvl="0" indent="0" algn="ctr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en-US" sz="1400" b="0" i="0" u="none" strike="noStrike" kern="1200" cap="none">
                  <a:ln>
                    <a:noFill/>
                  </a:ln>
                  <a:latin typeface="Carlito" pitchFamily="34"/>
                  <a:ea typeface="Droid Sans Fallback" pitchFamily="2"/>
                  <a:cs typeface="FreeSans" pitchFamily="2"/>
                </a:rPr>
                <a:t>...</a:t>
              </a:r>
            </a:p>
          </p:txBody>
        </p:sp>
        <p:sp>
          <p:nvSpPr>
            <p:cNvPr id="46" name="Forme libre : forme 45">
              <a:extLst>
                <a:ext uri="{FF2B5EF4-FFF2-40B4-BE49-F238E27FC236}">
                  <a16:creationId xmlns:a16="http://schemas.microsoft.com/office/drawing/2014/main" id="{9B906FCD-E924-418B-B7D6-90B6F326AFA8}"/>
                </a:ext>
              </a:extLst>
            </p:cNvPr>
            <p:cNvSpPr/>
            <p:nvPr/>
          </p:nvSpPr>
          <p:spPr>
            <a:xfrm>
              <a:off x="3841374" y="3789386"/>
              <a:ext cx="1103400" cy="3171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3465A4"/>
              </a:solidFill>
              <a:prstDash val="solid"/>
            </a:ln>
          </p:spPr>
          <p:txBody>
            <a:bodyPr wrap="none" lIns="90000" tIns="45000" rIns="90000" bIns="45000" anchor="ctr" anchorCtr="0" compatLnSpc="0">
              <a:noAutofit/>
            </a:bodyPr>
            <a:lstStyle/>
            <a:p>
              <a:pPr marL="0" marR="0" lvl="0" indent="0" algn="ctr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en-US" sz="1400" b="0" i="0" u="none" strike="noStrike" kern="1200" cap="none">
                  <a:ln>
                    <a:noFill/>
                  </a:ln>
                  <a:latin typeface="Carlito" pitchFamily="34"/>
                  <a:ea typeface="Droid Sans Fallback" pitchFamily="2"/>
                  <a:cs typeface="FreeSans" pitchFamily="2"/>
                </a:rPr>
                <a:t>...</a:t>
              </a:r>
            </a:p>
          </p:txBody>
        </p:sp>
        <p:grpSp>
          <p:nvGrpSpPr>
            <p:cNvPr id="47" name="Groupe 46">
              <a:extLst>
                <a:ext uri="{FF2B5EF4-FFF2-40B4-BE49-F238E27FC236}">
                  <a16:creationId xmlns:a16="http://schemas.microsoft.com/office/drawing/2014/main" id="{2248E2EE-070E-4A59-8EBE-7E7A190F47E0}"/>
                </a:ext>
              </a:extLst>
            </p:cNvPr>
            <p:cNvGrpSpPr/>
            <p:nvPr/>
          </p:nvGrpSpPr>
          <p:grpSpPr>
            <a:xfrm>
              <a:off x="735654" y="2139091"/>
              <a:ext cx="364320" cy="2980079"/>
              <a:chOff x="924840" y="2412360"/>
              <a:chExt cx="364320" cy="2980079"/>
            </a:xfrm>
          </p:grpSpPr>
          <p:sp>
            <p:nvSpPr>
              <p:cNvPr id="60" name="Forme libre : forme 59">
                <a:extLst>
                  <a:ext uri="{FF2B5EF4-FFF2-40B4-BE49-F238E27FC236}">
                    <a16:creationId xmlns:a16="http://schemas.microsoft.com/office/drawing/2014/main" id="{8169F0AC-3454-463C-95E7-A39482DEC96A}"/>
                  </a:ext>
                </a:extLst>
              </p:cNvPr>
              <p:cNvSpPr/>
              <p:nvPr/>
            </p:nvSpPr>
            <p:spPr>
              <a:xfrm>
                <a:off x="924840" y="2412360"/>
                <a:ext cx="364320" cy="363959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*/ 5419351 1 1725033"/>
                  <a:gd name="f6" fmla="*/ 10800 10800 1"/>
                  <a:gd name="f7" fmla="+- 0 0 0"/>
                  <a:gd name="f8" fmla="+- 0 0 360"/>
                  <a:gd name="f9" fmla="val 10800"/>
                  <a:gd name="f10" fmla="*/ f3 1 21600"/>
                  <a:gd name="f11" fmla="*/ f4 1 21600"/>
                  <a:gd name="f12" fmla="*/ 0 f5 1"/>
                  <a:gd name="f13" fmla="*/ f7 f0 1"/>
                  <a:gd name="f14" fmla="*/ f8 f0 1"/>
                  <a:gd name="f15" fmla="*/ 3163 f10 1"/>
                  <a:gd name="f16" fmla="*/ 18437 f10 1"/>
                  <a:gd name="f17" fmla="*/ 18437 f11 1"/>
                  <a:gd name="f18" fmla="*/ 3163 f11 1"/>
                  <a:gd name="f19" fmla="*/ f12 1 f2"/>
                  <a:gd name="f20" fmla="*/ f13 1 f2"/>
                  <a:gd name="f21" fmla="*/ f14 1 f2"/>
                  <a:gd name="f22" fmla="*/ 10800 f10 1"/>
                  <a:gd name="f23" fmla="*/ 0 f11 1"/>
                  <a:gd name="f24" fmla="*/ 0 f10 1"/>
                  <a:gd name="f25" fmla="*/ 10800 f11 1"/>
                  <a:gd name="f26" fmla="*/ 21600 f11 1"/>
                  <a:gd name="f27" fmla="*/ 21600 f10 1"/>
                  <a:gd name="f28" fmla="+- 0 0 f19"/>
                  <a:gd name="f29" fmla="+- f20 0 f1"/>
                  <a:gd name="f30" fmla="+- f21 0 f1"/>
                  <a:gd name="f31" fmla="*/ f28 f0 1"/>
                  <a:gd name="f32" fmla="+- f30 0 f29"/>
                  <a:gd name="f33" fmla="*/ f31 1 f5"/>
                  <a:gd name="f34" fmla="+- f33 0 f1"/>
                  <a:gd name="f35" fmla="cos 1 f34"/>
                  <a:gd name="f36" fmla="sin 1 f34"/>
                  <a:gd name="f37" fmla="+- 0 0 f35"/>
                  <a:gd name="f38" fmla="+- 0 0 f36"/>
                  <a:gd name="f39" fmla="*/ 10800 f37 1"/>
                  <a:gd name="f40" fmla="*/ 10800 f38 1"/>
                  <a:gd name="f41" fmla="*/ f39 f39 1"/>
                  <a:gd name="f42" fmla="*/ f40 f40 1"/>
                  <a:gd name="f43" fmla="+- f41 f42 0"/>
                  <a:gd name="f44" fmla="sqrt f43"/>
                  <a:gd name="f45" fmla="*/ f6 1 f44"/>
                  <a:gd name="f46" fmla="*/ f37 f45 1"/>
                  <a:gd name="f47" fmla="*/ f38 f45 1"/>
                  <a:gd name="f48" fmla="+- 10800 0 f46"/>
                  <a:gd name="f49" fmla="+- 10800 0 f47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29">
                    <a:pos x="f22" y="f23"/>
                  </a:cxn>
                  <a:cxn ang="f29">
                    <a:pos x="f15" y="f18"/>
                  </a:cxn>
                  <a:cxn ang="f29">
                    <a:pos x="f24" y="f25"/>
                  </a:cxn>
                  <a:cxn ang="f29">
                    <a:pos x="f15" y="f17"/>
                  </a:cxn>
                  <a:cxn ang="f29">
                    <a:pos x="f22" y="f26"/>
                  </a:cxn>
                  <a:cxn ang="f29">
                    <a:pos x="f16" y="f17"/>
                  </a:cxn>
                  <a:cxn ang="f29">
                    <a:pos x="f27" y="f25"/>
                  </a:cxn>
                  <a:cxn ang="f29">
                    <a:pos x="f16" y="f18"/>
                  </a:cxn>
                </a:cxnLst>
                <a:rect l="f15" t="f18" r="f16" b="f17"/>
                <a:pathLst>
                  <a:path w="21600" h="21600">
                    <a:moveTo>
                      <a:pt x="f48" y="f49"/>
                    </a:moveTo>
                    <a:arcTo wR="f9" hR="f9" stAng="f29" swAng="f32"/>
                    <a:close/>
                  </a:path>
                </a:pathLst>
              </a:custGeom>
              <a:noFill/>
              <a:ln w="18000">
                <a:solidFill>
                  <a:srgbClr val="CCCCCC"/>
                </a:solidFill>
                <a:prstDash val="solid"/>
              </a:ln>
            </p:spPr>
            <p:txBody>
              <a:bodyPr wrap="none" lIns="99000" tIns="54000" rIns="99000" bIns="54000" anchor="ctr" anchorCtr="0" compatLnSpc="0">
                <a:noAutofit/>
              </a:bodyPr>
              <a:lstStyle/>
              <a:p>
                <a:pPr marL="0" marR="0" lvl="0" indent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Droid Sans Fallback" pitchFamily="2"/>
                  <a:cs typeface="FreeSans" pitchFamily="2"/>
                </a:endParaRPr>
              </a:p>
            </p:txBody>
          </p:sp>
          <p:sp>
            <p:nvSpPr>
              <p:cNvPr id="61" name="Forme libre : forme 60">
                <a:extLst>
                  <a:ext uri="{FF2B5EF4-FFF2-40B4-BE49-F238E27FC236}">
                    <a16:creationId xmlns:a16="http://schemas.microsoft.com/office/drawing/2014/main" id="{16088374-EEA0-4D03-9900-DE7BB54F43DC}"/>
                  </a:ext>
                </a:extLst>
              </p:cNvPr>
              <p:cNvSpPr/>
              <p:nvPr/>
            </p:nvSpPr>
            <p:spPr>
              <a:xfrm>
                <a:off x="924840" y="3066479"/>
                <a:ext cx="364320" cy="363959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*/ 5419351 1 1725033"/>
                  <a:gd name="f6" fmla="*/ 10800 10800 1"/>
                  <a:gd name="f7" fmla="+- 0 0 0"/>
                  <a:gd name="f8" fmla="+- 0 0 360"/>
                  <a:gd name="f9" fmla="val 10800"/>
                  <a:gd name="f10" fmla="*/ f3 1 21600"/>
                  <a:gd name="f11" fmla="*/ f4 1 21600"/>
                  <a:gd name="f12" fmla="*/ 0 f5 1"/>
                  <a:gd name="f13" fmla="*/ f7 f0 1"/>
                  <a:gd name="f14" fmla="*/ f8 f0 1"/>
                  <a:gd name="f15" fmla="*/ 3163 f10 1"/>
                  <a:gd name="f16" fmla="*/ 18437 f10 1"/>
                  <a:gd name="f17" fmla="*/ 18437 f11 1"/>
                  <a:gd name="f18" fmla="*/ 3163 f11 1"/>
                  <a:gd name="f19" fmla="*/ f12 1 f2"/>
                  <a:gd name="f20" fmla="*/ f13 1 f2"/>
                  <a:gd name="f21" fmla="*/ f14 1 f2"/>
                  <a:gd name="f22" fmla="*/ 10800 f10 1"/>
                  <a:gd name="f23" fmla="*/ 0 f11 1"/>
                  <a:gd name="f24" fmla="*/ 0 f10 1"/>
                  <a:gd name="f25" fmla="*/ 10800 f11 1"/>
                  <a:gd name="f26" fmla="*/ 21600 f11 1"/>
                  <a:gd name="f27" fmla="*/ 21600 f10 1"/>
                  <a:gd name="f28" fmla="+- 0 0 f19"/>
                  <a:gd name="f29" fmla="+- f20 0 f1"/>
                  <a:gd name="f30" fmla="+- f21 0 f1"/>
                  <a:gd name="f31" fmla="*/ f28 f0 1"/>
                  <a:gd name="f32" fmla="+- f30 0 f29"/>
                  <a:gd name="f33" fmla="*/ f31 1 f5"/>
                  <a:gd name="f34" fmla="+- f33 0 f1"/>
                  <a:gd name="f35" fmla="cos 1 f34"/>
                  <a:gd name="f36" fmla="sin 1 f34"/>
                  <a:gd name="f37" fmla="+- 0 0 f35"/>
                  <a:gd name="f38" fmla="+- 0 0 f36"/>
                  <a:gd name="f39" fmla="*/ 10800 f37 1"/>
                  <a:gd name="f40" fmla="*/ 10800 f38 1"/>
                  <a:gd name="f41" fmla="*/ f39 f39 1"/>
                  <a:gd name="f42" fmla="*/ f40 f40 1"/>
                  <a:gd name="f43" fmla="+- f41 f42 0"/>
                  <a:gd name="f44" fmla="sqrt f43"/>
                  <a:gd name="f45" fmla="*/ f6 1 f44"/>
                  <a:gd name="f46" fmla="*/ f37 f45 1"/>
                  <a:gd name="f47" fmla="*/ f38 f45 1"/>
                  <a:gd name="f48" fmla="+- 10800 0 f46"/>
                  <a:gd name="f49" fmla="+- 10800 0 f47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29">
                    <a:pos x="f22" y="f23"/>
                  </a:cxn>
                  <a:cxn ang="f29">
                    <a:pos x="f15" y="f18"/>
                  </a:cxn>
                  <a:cxn ang="f29">
                    <a:pos x="f24" y="f25"/>
                  </a:cxn>
                  <a:cxn ang="f29">
                    <a:pos x="f15" y="f17"/>
                  </a:cxn>
                  <a:cxn ang="f29">
                    <a:pos x="f22" y="f26"/>
                  </a:cxn>
                  <a:cxn ang="f29">
                    <a:pos x="f16" y="f17"/>
                  </a:cxn>
                  <a:cxn ang="f29">
                    <a:pos x="f27" y="f25"/>
                  </a:cxn>
                  <a:cxn ang="f29">
                    <a:pos x="f16" y="f18"/>
                  </a:cxn>
                </a:cxnLst>
                <a:rect l="f15" t="f18" r="f16" b="f17"/>
                <a:pathLst>
                  <a:path w="21600" h="21600">
                    <a:moveTo>
                      <a:pt x="f48" y="f49"/>
                    </a:moveTo>
                    <a:arcTo wR="f9" hR="f9" stAng="f29" swAng="f32"/>
                    <a:close/>
                  </a:path>
                </a:pathLst>
              </a:custGeom>
              <a:noFill/>
              <a:ln w="18000">
                <a:solidFill>
                  <a:srgbClr val="CCCCCC"/>
                </a:solidFill>
                <a:prstDash val="solid"/>
              </a:ln>
            </p:spPr>
            <p:txBody>
              <a:bodyPr wrap="none" lIns="99000" tIns="54000" rIns="99000" bIns="54000" anchor="ctr" anchorCtr="0" compatLnSpc="0">
                <a:noAutofit/>
              </a:bodyPr>
              <a:lstStyle/>
              <a:p>
                <a:pPr marL="0" marR="0" lvl="0" indent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Droid Sans Fallback" pitchFamily="2"/>
                  <a:cs typeface="FreeSans" pitchFamily="2"/>
                </a:endParaRPr>
              </a:p>
            </p:txBody>
          </p:sp>
          <p:sp>
            <p:nvSpPr>
              <p:cNvPr id="62" name="Forme libre : forme 61">
                <a:extLst>
                  <a:ext uri="{FF2B5EF4-FFF2-40B4-BE49-F238E27FC236}">
                    <a16:creationId xmlns:a16="http://schemas.microsoft.com/office/drawing/2014/main" id="{D9F229C8-8B71-461E-A869-8571E89DD44E}"/>
                  </a:ext>
                </a:extLst>
              </p:cNvPr>
              <p:cNvSpPr/>
              <p:nvPr/>
            </p:nvSpPr>
            <p:spPr>
              <a:xfrm>
                <a:off x="924840" y="3720240"/>
                <a:ext cx="364320" cy="364320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*/ 5419351 1 1725033"/>
                  <a:gd name="f6" fmla="*/ 10800 10800 1"/>
                  <a:gd name="f7" fmla="+- 0 0 0"/>
                  <a:gd name="f8" fmla="+- 0 0 360"/>
                  <a:gd name="f9" fmla="val 10800"/>
                  <a:gd name="f10" fmla="*/ f3 1 21600"/>
                  <a:gd name="f11" fmla="*/ f4 1 21600"/>
                  <a:gd name="f12" fmla="*/ 0 f5 1"/>
                  <a:gd name="f13" fmla="*/ f7 f0 1"/>
                  <a:gd name="f14" fmla="*/ f8 f0 1"/>
                  <a:gd name="f15" fmla="*/ 3163 f10 1"/>
                  <a:gd name="f16" fmla="*/ 18437 f10 1"/>
                  <a:gd name="f17" fmla="*/ 18437 f11 1"/>
                  <a:gd name="f18" fmla="*/ 3163 f11 1"/>
                  <a:gd name="f19" fmla="*/ f12 1 f2"/>
                  <a:gd name="f20" fmla="*/ f13 1 f2"/>
                  <a:gd name="f21" fmla="*/ f14 1 f2"/>
                  <a:gd name="f22" fmla="*/ 10800 f10 1"/>
                  <a:gd name="f23" fmla="*/ 0 f11 1"/>
                  <a:gd name="f24" fmla="*/ 0 f10 1"/>
                  <a:gd name="f25" fmla="*/ 10800 f11 1"/>
                  <a:gd name="f26" fmla="*/ 21600 f11 1"/>
                  <a:gd name="f27" fmla="*/ 21600 f10 1"/>
                  <a:gd name="f28" fmla="+- 0 0 f19"/>
                  <a:gd name="f29" fmla="+- f20 0 f1"/>
                  <a:gd name="f30" fmla="+- f21 0 f1"/>
                  <a:gd name="f31" fmla="*/ f28 f0 1"/>
                  <a:gd name="f32" fmla="+- f30 0 f29"/>
                  <a:gd name="f33" fmla="*/ f31 1 f5"/>
                  <a:gd name="f34" fmla="+- f33 0 f1"/>
                  <a:gd name="f35" fmla="cos 1 f34"/>
                  <a:gd name="f36" fmla="sin 1 f34"/>
                  <a:gd name="f37" fmla="+- 0 0 f35"/>
                  <a:gd name="f38" fmla="+- 0 0 f36"/>
                  <a:gd name="f39" fmla="*/ 10800 f37 1"/>
                  <a:gd name="f40" fmla="*/ 10800 f38 1"/>
                  <a:gd name="f41" fmla="*/ f39 f39 1"/>
                  <a:gd name="f42" fmla="*/ f40 f40 1"/>
                  <a:gd name="f43" fmla="+- f41 f42 0"/>
                  <a:gd name="f44" fmla="sqrt f43"/>
                  <a:gd name="f45" fmla="*/ f6 1 f44"/>
                  <a:gd name="f46" fmla="*/ f37 f45 1"/>
                  <a:gd name="f47" fmla="*/ f38 f45 1"/>
                  <a:gd name="f48" fmla="+- 10800 0 f46"/>
                  <a:gd name="f49" fmla="+- 10800 0 f47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29">
                    <a:pos x="f22" y="f23"/>
                  </a:cxn>
                  <a:cxn ang="f29">
                    <a:pos x="f15" y="f18"/>
                  </a:cxn>
                  <a:cxn ang="f29">
                    <a:pos x="f24" y="f25"/>
                  </a:cxn>
                  <a:cxn ang="f29">
                    <a:pos x="f15" y="f17"/>
                  </a:cxn>
                  <a:cxn ang="f29">
                    <a:pos x="f22" y="f26"/>
                  </a:cxn>
                  <a:cxn ang="f29">
                    <a:pos x="f16" y="f17"/>
                  </a:cxn>
                  <a:cxn ang="f29">
                    <a:pos x="f27" y="f25"/>
                  </a:cxn>
                  <a:cxn ang="f29">
                    <a:pos x="f16" y="f18"/>
                  </a:cxn>
                </a:cxnLst>
                <a:rect l="f15" t="f18" r="f16" b="f17"/>
                <a:pathLst>
                  <a:path w="21600" h="21600">
                    <a:moveTo>
                      <a:pt x="f48" y="f49"/>
                    </a:moveTo>
                    <a:arcTo wR="f9" hR="f9" stAng="f29" swAng="f32"/>
                    <a:close/>
                  </a:path>
                </a:pathLst>
              </a:custGeom>
              <a:noFill/>
              <a:ln w="18000">
                <a:solidFill>
                  <a:srgbClr val="CCCCCC"/>
                </a:solidFill>
                <a:prstDash val="solid"/>
              </a:ln>
            </p:spPr>
            <p:txBody>
              <a:bodyPr wrap="none" lIns="99000" tIns="54000" rIns="99000" bIns="54000" anchor="ctr" anchorCtr="0" compatLnSpc="0">
                <a:noAutofit/>
              </a:bodyPr>
              <a:lstStyle/>
              <a:p>
                <a:pPr marL="0" marR="0" lvl="0" indent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Droid Sans Fallback" pitchFamily="2"/>
                  <a:cs typeface="FreeSans" pitchFamily="2"/>
                </a:endParaRPr>
              </a:p>
            </p:txBody>
          </p:sp>
          <p:sp>
            <p:nvSpPr>
              <p:cNvPr id="63" name="Forme libre : forme 62">
                <a:extLst>
                  <a:ext uri="{FF2B5EF4-FFF2-40B4-BE49-F238E27FC236}">
                    <a16:creationId xmlns:a16="http://schemas.microsoft.com/office/drawing/2014/main" id="{D3FA0AD6-13AC-4021-99BC-C6B3FFE557EB}"/>
                  </a:ext>
                </a:extLst>
              </p:cNvPr>
              <p:cNvSpPr/>
              <p:nvPr/>
            </p:nvSpPr>
            <p:spPr>
              <a:xfrm>
                <a:off x="924840" y="4374360"/>
                <a:ext cx="364320" cy="363959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*/ 5419351 1 1725033"/>
                  <a:gd name="f6" fmla="*/ 10800 10800 1"/>
                  <a:gd name="f7" fmla="+- 0 0 0"/>
                  <a:gd name="f8" fmla="+- 0 0 360"/>
                  <a:gd name="f9" fmla="val 10800"/>
                  <a:gd name="f10" fmla="*/ f3 1 21600"/>
                  <a:gd name="f11" fmla="*/ f4 1 21600"/>
                  <a:gd name="f12" fmla="*/ 0 f5 1"/>
                  <a:gd name="f13" fmla="*/ f7 f0 1"/>
                  <a:gd name="f14" fmla="*/ f8 f0 1"/>
                  <a:gd name="f15" fmla="*/ 3163 f10 1"/>
                  <a:gd name="f16" fmla="*/ 18437 f10 1"/>
                  <a:gd name="f17" fmla="*/ 18437 f11 1"/>
                  <a:gd name="f18" fmla="*/ 3163 f11 1"/>
                  <a:gd name="f19" fmla="*/ f12 1 f2"/>
                  <a:gd name="f20" fmla="*/ f13 1 f2"/>
                  <a:gd name="f21" fmla="*/ f14 1 f2"/>
                  <a:gd name="f22" fmla="*/ 10800 f10 1"/>
                  <a:gd name="f23" fmla="*/ 0 f11 1"/>
                  <a:gd name="f24" fmla="*/ 0 f10 1"/>
                  <a:gd name="f25" fmla="*/ 10800 f11 1"/>
                  <a:gd name="f26" fmla="*/ 21600 f11 1"/>
                  <a:gd name="f27" fmla="*/ 21600 f10 1"/>
                  <a:gd name="f28" fmla="+- 0 0 f19"/>
                  <a:gd name="f29" fmla="+- f20 0 f1"/>
                  <a:gd name="f30" fmla="+- f21 0 f1"/>
                  <a:gd name="f31" fmla="*/ f28 f0 1"/>
                  <a:gd name="f32" fmla="+- f30 0 f29"/>
                  <a:gd name="f33" fmla="*/ f31 1 f5"/>
                  <a:gd name="f34" fmla="+- f33 0 f1"/>
                  <a:gd name="f35" fmla="cos 1 f34"/>
                  <a:gd name="f36" fmla="sin 1 f34"/>
                  <a:gd name="f37" fmla="+- 0 0 f35"/>
                  <a:gd name="f38" fmla="+- 0 0 f36"/>
                  <a:gd name="f39" fmla="*/ 10800 f37 1"/>
                  <a:gd name="f40" fmla="*/ 10800 f38 1"/>
                  <a:gd name="f41" fmla="*/ f39 f39 1"/>
                  <a:gd name="f42" fmla="*/ f40 f40 1"/>
                  <a:gd name="f43" fmla="+- f41 f42 0"/>
                  <a:gd name="f44" fmla="sqrt f43"/>
                  <a:gd name="f45" fmla="*/ f6 1 f44"/>
                  <a:gd name="f46" fmla="*/ f37 f45 1"/>
                  <a:gd name="f47" fmla="*/ f38 f45 1"/>
                  <a:gd name="f48" fmla="+- 10800 0 f46"/>
                  <a:gd name="f49" fmla="+- 10800 0 f47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29">
                    <a:pos x="f22" y="f23"/>
                  </a:cxn>
                  <a:cxn ang="f29">
                    <a:pos x="f15" y="f18"/>
                  </a:cxn>
                  <a:cxn ang="f29">
                    <a:pos x="f24" y="f25"/>
                  </a:cxn>
                  <a:cxn ang="f29">
                    <a:pos x="f15" y="f17"/>
                  </a:cxn>
                  <a:cxn ang="f29">
                    <a:pos x="f22" y="f26"/>
                  </a:cxn>
                  <a:cxn ang="f29">
                    <a:pos x="f16" y="f17"/>
                  </a:cxn>
                  <a:cxn ang="f29">
                    <a:pos x="f27" y="f25"/>
                  </a:cxn>
                  <a:cxn ang="f29">
                    <a:pos x="f16" y="f18"/>
                  </a:cxn>
                </a:cxnLst>
                <a:rect l="f15" t="f18" r="f16" b="f17"/>
                <a:pathLst>
                  <a:path w="21600" h="21600">
                    <a:moveTo>
                      <a:pt x="f48" y="f49"/>
                    </a:moveTo>
                    <a:arcTo wR="f9" hR="f9" stAng="f29" swAng="f32"/>
                    <a:close/>
                  </a:path>
                </a:pathLst>
              </a:custGeom>
              <a:noFill/>
              <a:ln w="18000">
                <a:solidFill>
                  <a:srgbClr val="CCCCCC"/>
                </a:solidFill>
                <a:prstDash val="solid"/>
              </a:ln>
            </p:spPr>
            <p:txBody>
              <a:bodyPr wrap="none" lIns="99000" tIns="54000" rIns="99000" bIns="54000" anchor="ctr" anchorCtr="0" compatLnSpc="0">
                <a:noAutofit/>
              </a:bodyPr>
              <a:lstStyle/>
              <a:p>
                <a:pPr marL="0" marR="0" lvl="0" indent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Droid Sans Fallback" pitchFamily="2"/>
                  <a:cs typeface="FreeSans" pitchFamily="2"/>
                </a:endParaRPr>
              </a:p>
            </p:txBody>
          </p:sp>
          <p:sp>
            <p:nvSpPr>
              <p:cNvPr id="64" name="Forme libre : forme 63">
                <a:extLst>
                  <a:ext uri="{FF2B5EF4-FFF2-40B4-BE49-F238E27FC236}">
                    <a16:creationId xmlns:a16="http://schemas.microsoft.com/office/drawing/2014/main" id="{6A8862FE-7C0D-42B1-8AF3-80AE8D0877B6}"/>
                  </a:ext>
                </a:extLst>
              </p:cNvPr>
              <p:cNvSpPr/>
              <p:nvPr/>
            </p:nvSpPr>
            <p:spPr>
              <a:xfrm>
                <a:off x="924840" y="5028480"/>
                <a:ext cx="364320" cy="363959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*/ 5419351 1 1725033"/>
                  <a:gd name="f6" fmla="*/ 10800 10800 1"/>
                  <a:gd name="f7" fmla="+- 0 0 0"/>
                  <a:gd name="f8" fmla="+- 0 0 360"/>
                  <a:gd name="f9" fmla="val 10800"/>
                  <a:gd name="f10" fmla="*/ f3 1 21600"/>
                  <a:gd name="f11" fmla="*/ f4 1 21600"/>
                  <a:gd name="f12" fmla="*/ 0 f5 1"/>
                  <a:gd name="f13" fmla="*/ f7 f0 1"/>
                  <a:gd name="f14" fmla="*/ f8 f0 1"/>
                  <a:gd name="f15" fmla="*/ 3163 f10 1"/>
                  <a:gd name="f16" fmla="*/ 18437 f10 1"/>
                  <a:gd name="f17" fmla="*/ 18437 f11 1"/>
                  <a:gd name="f18" fmla="*/ 3163 f11 1"/>
                  <a:gd name="f19" fmla="*/ f12 1 f2"/>
                  <a:gd name="f20" fmla="*/ f13 1 f2"/>
                  <a:gd name="f21" fmla="*/ f14 1 f2"/>
                  <a:gd name="f22" fmla="*/ 10800 f10 1"/>
                  <a:gd name="f23" fmla="*/ 0 f11 1"/>
                  <a:gd name="f24" fmla="*/ 0 f10 1"/>
                  <a:gd name="f25" fmla="*/ 10800 f11 1"/>
                  <a:gd name="f26" fmla="*/ 21600 f11 1"/>
                  <a:gd name="f27" fmla="*/ 21600 f10 1"/>
                  <a:gd name="f28" fmla="+- 0 0 f19"/>
                  <a:gd name="f29" fmla="+- f20 0 f1"/>
                  <a:gd name="f30" fmla="+- f21 0 f1"/>
                  <a:gd name="f31" fmla="*/ f28 f0 1"/>
                  <a:gd name="f32" fmla="+- f30 0 f29"/>
                  <a:gd name="f33" fmla="*/ f31 1 f5"/>
                  <a:gd name="f34" fmla="+- f33 0 f1"/>
                  <a:gd name="f35" fmla="cos 1 f34"/>
                  <a:gd name="f36" fmla="sin 1 f34"/>
                  <a:gd name="f37" fmla="+- 0 0 f35"/>
                  <a:gd name="f38" fmla="+- 0 0 f36"/>
                  <a:gd name="f39" fmla="*/ 10800 f37 1"/>
                  <a:gd name="f40" fmla="*/ 10800 f38 1"/>
                  <a:gd name="f41" fmla="*/ f39 f39 1"/>
                  <a:gd name="f42" fmla="*/ f40 f40 1"/>
                  <a:gd name="f43" fmla="+- f41 f42 0"/>
                  <a:gd name="f44" fmla="sqrt f43"/>
                  <a:gd name="f45" fmla="*/ f6 1 f44"/>
                  <a:gd name="f46" fmla="*/ f37 f45 1"/>
                  <a:gd name="f47" fmla="*/ f38 f45 1"/>
                  <a:gd name="f48" fmla="+- 10800 0 f46"/>
                  <a:gd name="f49" fmla="+- 10800 0 f47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29">
                    <a:pos x="f22" y="f23"/>
                  </a:cxn>
                  <a:cxn ang="f29">
                    <a:pos x="f15" y="f18"/>
                  </a:cxn>
                  <a:cxn ang="f29">
                    <a:pos x="f24" y="f25"/>
                  </a:cxn>
                  <a:cxn ang="f29">
                    <a:pos x="f15" y="f17"/>
                  </a:cxn>
                  <a:cxn ang="f29">
                    <a:pos x="f22" y="f26"/>
                  </a:cxn>
                  <a:cxn ang="f29">
                    <a:pos x="f16" y="f17"/>
                  </a:cxn>
                  <a:cxn ang="f29">
                    <a:pos x="f27" y="f25"/>
                  </a:cxn>
                  <a:cxn ang="f29">
                    <a:pos x="f16" y="f18"/>
                  </a:cxn>
                </a:cxnLst>
                <a:rect l="f15" t="f18" r="f16" b="f17"/>
                <a:pathLst>
                  <a:path w="21600" h="21600">
                    <a:moveTo>
                      <a:pt x="f48" y="f49"/>
                    </a:moveTo>
                    <a:arcTo wR="f9" hR="f9" stAng="f29" swAng="f32"/>
                    <a:close/>
                  </a:path>
                </a:pathLst>
              </a:custGeom>
              <a:noFill/>
              <a:ln w="18000">
                <a:solidFill>
                  <a:srgbClr val="CCCCCC"/>
                </a:solidFill>
                <a:prstDash val="solid"/>
              </a:ln>
            </p:spPr>
            <p:txBody>
              <a:bodyPr wrap="none" lIns="99000" tIns="54000" rIns="99000" bIns="54000" anchor="ctr" anchorCtr="0" compatLnSpc="0">
                <a:noAutofit/>
              </a:bodyPr>
              <a:lstStyle/>
              <a:p>
                <a:pPr marL="0" marR="0" lvl="0" indent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Droid Sans Fallback" pitchFamily="2"/>
                  <a:cs typeface="FreeSans" pitchFamily="2"/>
                </a:endParaRPr>
              </a:p>
            </p:txBody>
          </p:sp>
        </p:grpSp>
        <p:grpSp>
          <p:nvGrpSpPr>
            <p:cNvPr id="48" name="Groupe 47">
              <a:extLst>
                <a:ext uri="{FF2B5EF4-FFF2-40B4-BE49-F238E27FC236}">
                  <a16:creationId xmlns:a16="http://schemas.microsoft.com/office/drawing/2014/main" id="{000F0806-E50A-460B-A591-0AA7C7626973}"/>
                </a:ext>
              </a:extLst>
            </p:cNvPr>
            <p:cNvGrpSpPr/>
            <p:nvPr/>
          </p:nvGrpSpPr>
          <p:grpSpPr>
            <a:xfrm>
              <a:off x="123654" y="2138731"/>
              <a:ext cx="364320" cy="2980079"/>
              <a:chOff x="312840" y="2412000"/>
              <a:chExt cx="364320" cy="2980079"/>
            </a:xfrm>
          </p:grpSpPr>
          <p:sp>
            <p:nvSpPr>
              <p:cNvPr id="55" name="Forme libre : forme 54">
                <a:extLst>
                  <a:ext uri="{FF2B5EF4-FFF2-40B4-BE49-F238E27FC236}">
                    <a16:creationId xmlns:a16="http://schemas.microsoft.com/office/drawing/2014/main" id="{67582F0D-2FA7-4F49-8C93-FB589F246225}"/>
                  </a:ext>
                </a:extLst>
              </p:cNvPr>
              <p:cNvSpPr/>
              <p:nvPr/>
            </p:nvSpPr>
            <p:spPr>
              <a:xfrm>
                <a:off x="312840" y="2412000"/>
                <a:ext cx="364320" cy="363959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*/ 5419351 1 1725033"/>
                  <a:gd name="f6" fmla="*/ 10800 10800 1"/>
                  <a:gd name="f7" fmla="+- 0 0 0"/>
                  <a:gd name="f8" fmla="+- 0 0 360"/>
                  <a:gd name="f9" fmla="val 10800"/>
                  <a:gd name="f10" fmla="*/ f3 1 21600"/>
                  <a:gd name="f11" fmla="*/ f4 1 21600"/>
                  <a:gd name="f12" fmla="*/ 0 f5 1"/>
                  <a:gd name="f13" fmla="*/ f7 f0 1"/>
                  <a:gd name="f14" fmla="*/ f8 f0 1"/>
                  <a:gd name="f15" fmla="*/ 3163 f10 1"/>
                  <a:gd name="f16" fmla="*/ 18437 f10 1"/>
                  <a:gd name="f17" fmla="*/ 18437 f11 1"/>
                  <a:gd name="f18" fmla="*/ 3163 f11 1"/>
                  <a:gd name="f19" fmla="*/ f12 1 f2"/>
                  <a:gd name="f20" fmla="*/ f13 1 f2"/>
                  <a:gd name="f21" fmla="*/ f14 1 f2"/>
                  <a:gd name="f22" fmla="*/ 10800 f10 1"/>
                  <a:gd name="f23" fmla="*/ 0 f11 1"/>
                  <a:gd name="f24" fmla="*/ 0 f10 1"/>
                  <a:gd name="f25" fmla="*/ 10800 f11 1"/>
                  <a:gd name="f26" fmla="*/ 21600 f11 1"/>
                  <a:gd name="f27" fmla="*/ 21600 f10 1"/>
                  <a:gd name="f28" fmla="+- 0 0 f19"/>
                  <a:gd name="f29" fmla="+- f20 0 f1"/>
                  <a:gd name="f30" fmla="+- f21 0 f1"/>
                  <a:gd name="f31" fmla="*/ f28 f0 1"/>
                  <a:gd name="f32" fmla="+- f30 0 f29"/>
                  <a:gd name="f33" fmla="*/ f31 1 f5"/>
                  <a:gd name="f34" fmla="+- f33 0 f1"/>
                  <a:gd name="f35" fmla="cos 1 f34"/>
                  <a:gd name="f36" fmla="sin 1 f34"/>
                  <a:gd name="f37" fmla="+- 0 0 f35"/>
                  <a:gd name="f38" fmla="+- 0 0 f36"/>
                  <a:gd name="f39" fmla="*/ 10800 f37 1"/>
                  <a:gd name="f40" fmla="*/ 10800 f38 1"/>
                  <a:gd name="f41" fmla="*/ f39 f39 1"/>
                  <a:gd name="f42" fmla="*/ f40 f40 1"/>
                  <a:gd name="f43" fmla="+- f41 f42 0"/>
                  <a:gd name="f44" fmla="sqrt f43"/>
                  <a:gd name="f45" fmla="*/ f6 1 f44"/>
                  <a:gd name="f46" fmla="*/ f37 f45 1"/>
                  <a:gd name="f47" fmla="*/ f38 f45 1"/>
                  <a:gd name="f48" fmla="+- 10800 0 f46"/>
                  <a:gd name="f49" fmla="+- 10800 0 f47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29">
                    <a:pos x="f22" y="f23"/>
                  </a:cxn>
                  <a:cxn ang="f29">
                    <a:pos x="f15" y="f18"/>
                  </a:cxn>
                  <a:cxn ang="f29">
                    <a:pos x="f24" y="f25"/>
                  </a:cxn>
                  <a:cxn ang="f29">
                    <a:pos x="f15" y="f17"/>
                  </a:cxn>
                  <a:cxn ang="f29">
                    <a:pos x="f22" y="f26"/>
                  </a:cxn>
                  <a:cxn ang="f29">
                    <a:pos x="f16" y="f17"/>
                  </a:cxn>
                  <a:cxn ang="f29">
                    <a:pos x="f27" y="f25"/>
                  </a:cxn>
                  <a:cxn ang="f29">
                    <a:pos x="f16" y="f18"/>
                  </a:cxn>
                </a:cxnLst>
                <a:rect l="f15" t="f18" r="f16" b="f17"/>
                <a:pathLst>
                  <a:path w="21600" h="21600">
                    <a:moveTo>
                      <a:pt x="f48" y="f49"/>
                    </a:moveTo>
                    <a:arcTo wR="f9" hR="f9" stAng="f29" swAng="f32"/>
                    <a:close/>
                  </a:path>
                </a:pathLst>
              </a:custGeom>
              <a:noFill/>
              <a:ln w="18000">
                <a:solidFill>
                  <a:srgbClr val="CCCCCC"/>
                </a:solidFill>
                <a:prstDash val="solid"/>
              </a:ln>
            </p:spPr>
            <p:txBody>
              <a:bodyPr wrap="none" lIns="99000" tIns="54000" rIns="99000" bIns="54000" anchor="ctr" anchorCtr="0" compatLnSpc="0">
                <a:noAutofit/>
              </a:bodyPr>
              <a:lstStyle/>
              <a:p>
                <a:pPr marL="0" marR="0" lvl="0" indent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Droid Sans Fallback" pitchFamily="2"/>
                  <a:cs typeface="FreeSans" pitchFamily="2"/>
                </a:endParaRPr>
              </a:p>
            </p:txBody>
          </p:sp>
          <p:sp>
            <p:nvSpPr>
              <p:cNvPr id="56" name="Forme libre : forme 55">
                <a:extLst>
                  <a:ext uri="{FF2B5EF4-FFF2-40B4-BE49-F238E27FC236}">
                    <a16:creationId xmlns:a16="http://schemas.microsoft.com/office/drawing/2014/main" id="{42717239-6F34-46DA-A730-68F671AE53FE}"/>
                  </a:ext>
                </a:extLst>
              </p:cNvPr>
              <p:cNvSpPr/>
              <p:nvPr/>
            </p:nvSpPr>
            <p:spPr>
              <a:xfrm>
                <a:off x="312840" y="3066120"/>
                <a:ext cx="364320" cy="363959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*/ 5419351 1 1725033"/>
                  <a:gd name="f6" fmla="*/ 10800 10800 1"/>
                  <a:gd name="f7" fmla="+- 0 0 0"/>
                  <a:gd name="f8" fmla="+- 0 0 360"/>
                  <a:gd name="f9" fmla="val 10800"/>
                  <a:gd name="f10" fmla="*/ f3 1 21600"/>
                  <a:gd name="f11" fmla="*/ f4 1 21600"/>
                  <a:gd name="f12" fmla="*/ 0 f5 1"/>
                  <a:gd name="f13" fmla="*/ f7 f0 1"/>
                  <a:gd name="f14" fmla="*/ f8 f0 1"/>
                  <a:gd name="f15" fmla="*/ 3163 f10 1"/>
                  <a:gd name="f16" fmla="*/ 18437 f10 1"/>
                  <a:gd name="f17" fmla="*/ 18437 f11 1"/>
                  <a:gd name="f18" fmla="*/ 3163 f11 1"/>
                  <a:gd name="f19" fmla="*/ f12 1 f2"/>
                  <a:gd name="f20" fmla="*/ f13 1 f2"/>
                  <a:gd name="f21" fmla="*/ f14 1 f2"/>
                  <a:gd name="f22" fmla="*/ 10800 f10 1"/>
                  <a:gd name="f23" fmla="*/ 0 f11 1"/>
                  <a:gd name="f24" fmla="*/ 0 f10 1"/>
                  <a:gd name="f25" fmla="*/ 10800 f11 1"/>
                  <a:gd name="f26" fmla="*/ 21600 f11 1"/>
                  <a:gd name="f27" fmla="*/ 21600 f10 1"/>
                  <a:gd name="f28" fmla="+- 0 0 f19"/>
                  <a:gd name="f29" fmla="+- f20 0 f1"/>
                  <a:gd name="f30" fmla="+- f21 0 f1"/>
                  <a:gd name="f31" fmla="*/ f28 f0 1"/>
                  <a:gd name="f32" fmla="+- f30 0 f29"/>
                  <a:gd name="f33" fmla="*/ f31 1 f5"/>
                  <a:gd name="f34" fmla="+- f33 0 f1"/>
                  <a:gd name="f35" fmla="cos 1 f34"/>
                  <a:gd name="f36" fmla="sin 1 f34"/>
                  <a:gd name="f37" fmla="+- 0 0 f35"/>
                  <a:gd name="f38" fmla="+- 0 0 f36"/>
                  <a:gd name="f39" fmla="*/ 10800 f37 1"/>
                  <a:gd name="f40" fmla="*/ 10800 f38 1"/>
                  <a:gd name="f41" fmla="*/ f39 f39 1"/>
                  <a:gd name="f42" fmla="*/ f40 f40 1"/>
                  <a:gd name="f43" fmla="+- f41 f42 0"/>
                  <a:gd name="f44" fmla="sqrt f43"/>
                  <a:gd name="f45" fmla="*/ f6 1 f44"/>
                  <a:gd name="f46" fmla="*/ f37 f45 1"/>
                  <a:gd name="f47" fmla="*/ f38 f45 1"/>
                  <a:gd name="f48" fmla="+- 10800 0 f46"/>
                  <a:gd name="f49" fmla="+- 10800 0 f47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29">
                    <a:pos x="f22" y="f23"/>
                  </a:cxn>
                  <a:cxn ang="f29">
                    <a:pos x="f15" y="f18"/>
                  </a:cxn>
                  <a:cxn ang="f29">
                    <a:pos x="f24" y="f25"/>
                  </a:cxn>
                  <a:cxn ang="f29">
                    <a:pos x="f15" y="f17"/>
                  </a:cxn>
                  <a:cxn ang="f29">
                    <a:pos x="f22" y="f26"/>
                  </a:cxn>
                  <a:cxn ang="f29">
                    <a:pos x="f16" y="f17"/>
                  </a:cxn>
                  <a:cxn ang="f29">
                    <a:pos x="f27" y="f25"/>
                  </a:cxn>
                  <a:cxn ang="f29">
                    <a:pos x="f16" y="f18"/>
                  </a:cxn>
                </a:cxnLst>
                <a:rect l="f15" t="f18" r="f16" b="f17"/>
                <a:pathLst>
                  <a:path w="21600" h="21600">
                    <a:moveTo>
                      <a:pt x="f48" y="f49"/>
                    </a:moveTo>
                    <a:arcTo wR="f9" hR="f9" stAng="f29" swAng="f32"/>
                    <a:close/>
                  </a:path>
                </a:pathLst>
              </a:custGeom>
              <a:noFill/>
              <a:ln w="18000">
                <a:solidFill>
                  <a:srgbClr val="CCCCCC"/>
                </a:solidFill>
                <a:prstDash val="solid"/>
              </a:ln>
            </p:spPr>
            <p:txBody>
              <a:bodyPr wrap="none" lIns="99000" tIns="54000" rIns="99000" bIns="54000" anchor="ctr" anchorCtr="0" compatLnSpc="0">
                <a:noAutofit/>
              </a:bodyPr>
              <a:lstStyle/>
              <a:p>
                <a:pPr marL="0" marR="0" lvl="0" indent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Droid Sans Fallback" pitchFamily="2"/>
                  <a:cs typeface="FreeSans" pitchFamily="2"/>
                </a:endParaRPr>
              </a:p>
            </p:txBody>
          </p:sp>
          <p:sp>
            <p:nvSpPr>
              <p:cNvPr id="57" name="Forme libre : forme 56">
                <a:extLst>
                  <a:ext uri="{FF2B5EF4-FFF2-40B4-BE49-F238E27FC236}">
                    <a16:creationId xmlns:a16="http://schemas.microsoft.com/office/drawing/2014/main" id="{35BC1855-AB0F-49D1-A0A9-DA03B9809389}"/>
                  </a:ext>
                </a:extLst>
              </p:cNvPr>
              <p:cNvSpPr/>
              <p:nvPr/>
            </p:nvSpPr>
            <p:spPr>
              <a:xfrm>
                <a:off x="312840" y="3719880"/>
                <a:ext cx="364320" cy="364320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*/ 5419351 1 1725033"/>
                  <a:gd name="f6" fmla="*/ 10800 10800 1"/>
                  <a:gd name="f7" fmla="+- 0 0 0"/>
                  <a:gd name="f8" fmla="+- 0 0 360"/>
                  <a:gd name="f9" fmla="val 10800"/>
                  <a:gd name="f10" fmla="*/ f3 1 21600"/>
                  <a:gd name="f11" fmla="*/ f4 1 21600"/>
                  <a:gd name="f12" fmla="*/ 0 f5 1"/>
                  <a:gd name="f13" fmla="*/ f7 f0 1"/>
                  <a:gd name="f14" fmla="*/ f8 f0 1"/>
                  <a:gd name="f15" fmla="*/ 3163 f10 1"/>
                  <a:gd name="f16" fmla="*/ 18437 f10 1"/>
                  <a:gd name="f17" fmla="*/ 18437 f11 1"/>
                  <a:gd name="f18" fmla="*/ 3163 f11 1"/>
                  <a:gd name="f19" fmla="*/ f12 1 f2"/>
                  <a:gd name="f20" fmla="*/ f13 1 f2"/>
                  <a:gd name="f21" fmla="*/ f14 1 f2"/>
                  <a:gd name="f22" fmla="*/ 10800 f10 1"/>
                  <a:gd name="f23" fmla="*/ 0 f11 1"/>
                  <a:gd name="f24" fmla="*/ 0 f10 1"/>
                  <a:gd name="f25" fmla="*/ 10800 f11 1"/>
                  <a:gd name="f26" fmla="*/ 21600 f11 1"/>
                  <a:gd name="f27" fmla="*/ 21600 f10 1"/>
                  <a:gd name="f28" fmla="+- 0 0 f19"/>
                  <a:gd name="f29" fmla="+- f20 0 f1"/>
                  <a:gd name="f30" fmla="+- f21 0 f1"/>
                  <a:gd name="f31" fmla="*/ f28 f0 1"/>
                  <a:gd name="f32" fmla="+- f30 0 f29"/>
                  <a:gd name="f33" fmla="*/ f31 1 f5"/>
                  <a:gd name="f34" fmla="+- f33 0 f1"/>
                  <a:gd name="f35" fmla="cos 1 f34"/>
                  <a:gd name="f36" fmla="sin 1 f34"/>
                  <a:gd name="f37" fmla="+- 0 0 f35"/>
                  <a:gd name="f38" fmla="+- 0 0 f36"/>
                  <a:gd name="f39" fmla="*/ 10800 f37 1"/>
                  <a:gd name="f40" fmla="*/ 10800 f38 1"/>
                  <a:gd name="f41" fmla="*/ f39 f39 1"/>
                  <a:gd name="f42" fmla="*/ f40 f40 1"/>
                  <a:gd name="f43" fmla="+- f41 f42 0"/>
                  <a:gd name="f44" fmla="sqrt f43"/>
                  <a:gd name="f45" fmla="*/ f6 1 f44"/>
                  <a:gd name="f46" fmla="*/ f37 f45 1"/>
                  <a:gd name="f47" fmla="*/ f38 f45 1"/>
                  <a:gd name="f48" fmla="+- 10800 0 f46"/>
                  <a:gd name="f49" fmla="+- 10800 0 f47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29">
                    <a:pos x="f22" y="f23"/>
                  </a:cxn>
                  <a:cxn ang="f29">
                    <a:pos x="f15" y="f18"/>
                  </a:cxn>
                  <a:cxn ang="f29">
                    <a:pos x="f24" y="f25"/>
                  </a:cxn>
                  <a:cxn ang="f29">
                    <a:pos x="f15" y="f17"/>
                  </a:cxn>
                  <a:cxn ang="f29">
                    <a:pos x="f22" y="f26"/>
                  </a:cxn>
                  <a:cxn ang="f29">
                    <a:pos x="f16" y="f17"/>
                  </a:cxn>
                  <a:cxn ang="f29">
                    <a:pos x="f27" y="f25"/>
                  </a:cxn>
                  <a:cxn ang="f29">
                    <a:pos x="f16" y="f18"/>
                  </a:cxn>
                </a:cxnLst>
                <a:rect l="f15" t="f18" r="f16" b="f17"/>
                <a:pathLst>
                  <a:path w="21600" h="21600">
                    <a:moveTo>
                      <a:pt x="f48" y="f49"/>
                    </a:moveTo>
                    <a:arcTo wR="f9" hR="f9" stAng="f29" swAng="f32"/>
                    <a:close/>
                  </a:path>
                </a:pathLst>
              </a:custGeom>
              <a:noFill/>
              <a:ln w="18000">
                <a:solidFill>
                  <a:srgbClr val="CCCCCC"/>
                </a:solidFill>
                <a:prstDash val="solid"/>
              </a:ln>
            </p:spPr>
            <p:txBody>
              <a:bodyPr wrap="none" lIns="99000" tIns="54000" rIns="99000" bIns="54000" anchor="ctr" anchorCtr="0" compatLnSpc="0">
                <a:noAutofit/>
              </a:bodyPr>
              <a:lstStyle/>
              <a:p>
                <a:pPr marL="0" marR="0" lvl="0" indent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Droid Sans Fallback" pitchFamily="2"/>
                  <a:cs typeface="FreeSans" pitchFamily="2"/>
                </a:endParaRPr>
              </a:p>
            </p:txBody>
          </p:sp>
          <p:sp>
            <p:nvSpPr>
              <p:cNvPr id="58" name="Forme libre : forme 57">
                <a:extLst>
                  <a:ext uri="{FF2B5EF4-FFF2-40B4-BE49-F238E27FC236}">
                    <a16:creationId xmlns:a16="http://schemas.microsoft.com/office/drawing/2014/main" id="{C03A3DE0-D5EE-49D7-AFE3-3862A38415A9}"/>
                  </a:ext>
                </a:extLst>
              </p:cNvPr>
              <p:cNvSpPr/>
              <p:nvPr/>
            </p:nvSpPr>
            <p:spPr>
              <a:xfrm>
                <a:off x="312840" y="4374000"/>
                <a:ext cx="364320" cy="363959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*/ 5419351 1 1725033"/>
                  <a:gd name="f6" fmla="*/ 10800 10800 1"/>
                  <a:gd name="f7" fmla="+- 0 0 0"/>
                  <a:gd name="f8" fmla="+- 0 0 360"/>
                  <a:gd name="f9" fmla="val 10800"/>
                  <a:gd name="f10" fmla="*/ f3 1 21600"/>
                  <a:gd name="f11" fmla="*/ f4 1 21600"/>
                  <a:gd name="f12" fmla="*/ 0 f5 1"/>
                  <a:gd name="f13" fmla="*/ f7 f0 1"/>
                  <a:gd name="f14" fmla="*/ f8 f0 1"/>
                  <a:gd name="f15" fmla="*/ 3163 f10 1"/>
                  <a:gd name="f16" fmla="*/ 18437 f10 1"/>
                  <a:gd name="f17" fmla="*/ 18437 f11 1"/>
                  <a:gd name="f18" fmla="*/ 3163 f11 1"/>
                  <a:gd name="f19" fmla="*/ f12 1 f2"/>
                  <a:gd name="f20" fmla="*/ f13 1 f2"/>
                  <a:gd name="f21" fmla="*/ f14 1 f2"/>
                  <a:gd name="f22" fmla="*/ 10800 f10 1"/>
                  <a:gd name="f23" fmla="*/ 0 f11 1"/>
                  <a:gd name="f24" fmla="*/ 0 f10 1"/>
                  <a:gd name="f25" fmla="*/ 10800 f11 1"/>
                  <a:gd name="f26" fmla="*/ 21600 f11 1"/>
                  <a:gd name="f27" fmla="*/ 21600 f10 1"/>
                  <a:gd name="f28" fmla="+- 0 0 f19"/>
                  <a:gd name="f29" fmla="+- f20 0 f1"/>
                  <a:gd name="f30" fmla="+- f21 0 f1"/>
                  <a:gd name="f31" fmla="*/ f28 f0 1"/>
                  <a:gd name="f32" fmla="+- f30 0 f29"/>
                  <a:gd name="f33" fmla="*/ f31 1 f5"/>
                  <a:gd name="f34" fmla="+- f33 0 f1"/>
                  <a:gd name="f35" fmla="cos 1 f34"/>
                  <a:gd name="f36" fmla="sin 1 f34"/>
                  <a:gd name="f37" fmla="+- 0 0 f35"/>
                  <a:gd name="f38" fmla="+- 0 0 f36"/>
                  <a:gd name="f39" fmla="*/ 10800 f37 1"/>
                  <a:gd name="f40" fmla="*/ 10800 f38 1"/>
                  <a:gd name="f41" fmla="*/ f39 f39 1"/>
                  <a:gd name="f42" fmla="*/ f40 f40 1"/>
                  <a:gd name="f43" fmla="+- f41 f42 0"/>
                  <a:gd name="f44" fmla="sqrt f43"/>
                  <a:gd name="f45" fmla="*/ f6 1 f44"/>
                  <a:gd name="f46" fmla="*/ f37 f45 1"/>
                  <a:gd name="f47" fmla="*/ f38 f45 1"/>
                  <a:gd name="f48" fmla="+- 10800 0 f46"/>
                  <a:gd name="f49" fmla="+- 10800 0 f47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29">
                    <a:pos x="f22" y="f23"/>
                  </a:cxn>
                  <a:cxn ang="f29">
                    <a:pos x="f15" y="f18"/>
                  </a:cxn>
                  <a:cxn ang="f29">
                    <a:pos x="f24" y="f25"/>
                  </a:cxn>
                  <a:cxn ang="f29">
                    <a:pos x="f15" y="f17"/>
                  </a:cxn>
                  <a:cxn ang="f29">
                    <a:pos x="f22" y="f26"/>
                  </a:cxn>
                  <a:cxn ang="f29">
                    <a:pos x="f16" y="f17"/>
                  </a:cxn>
                  <a:cxn ang="f29">
                    <a:pos x="f27" y="f25"/>
                  </a:cxn>
                  <a:cxn ang="f29">
                    <a:pos x="f16" y="f18"/>
                  </a:cxn>
                </a:cxnLst>
                <a:rect l="f15" t="f18" r="f16" b="f17"/>
                <a:pathLst>
                  <a:path w="21600" h="21600">
                    <a:moveTo>
                      <a:pt x="f48" y="f49"/>
                    </a:moveTo>
                    <a:arcTo wR="f9" hR="f9" stAng="f29" swAng="f32"/>
                    <a:close/>
                  </a:path>
                </a:pathLst>
              </a:custGeom>
              <a:noFill/>
              <a:ln w="18000">
                <a:solidFill>
                  <a:srgbClr val="CCCCCC"/>
                </a:solidFill>
                <a:prstDash val="solid"/>
              </a:ln>
            </p:spPr>
            <p:txBody>
              <a:bodyPr wrap="none" lIns="99000" tIns="54000" rIns="99000" bIns="54000" anchor="ctr" anchorCtr="0" compatLnSpc="0">
                <a:noAutofit/>
              </a:bodyPr>
              <a:lstStyle/>
              <a:p>
                <a:pPr marL="0" marR="0" lvl="0" indent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Droid Sans Fallback" pitchFamily="2"/>
                  <a:cs typeface="FreeSans" pitchFamily="2"/>
                </a:endParaRPr>
              </a:p>
            </p:txBody>
          </p:sp>
          <p:sp>
            <p:nvSpPr>
              <p:cNvPr id="59" name="Forme libre : forme 58">
                <a:extLst>
                  <a:ext uri="{FF2B5EF4-FFF2-40B4-BE49-F238E27FC236}">
                    <a16:creationId xmlns:a16="http://schemas.microsoft.com/office/drawing/2014/main" id="{E5399B1F-2D79-4AB8-BFC2-0912C0FBDB47}"/>
                  </a:ext>
                </a:extLst>
              </p:cNvPr>
              <p:cNvSpPr/>
              <p:nvPr/>
            </p:nvSpPr>
            <p:spPr>
              <a:xfrm>
                <a:off x="312840" y="5028120"/>
                <a:ext cx="364320" cy="363959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*/ 5419351 1 1725033"/>
                  <a:gd name="f6" fmla="*/ 10800 10800 1"/>
                  <a:gd name="f7" fmla="+- 0 0 0"/>
                  <a:gd name="f8" fmla="+- 0 0 360"/>
                  <a:gd name="f9" fmla="val 10800"/>
                  <a:gd name="f10" fmla="*/ f3 1 21600"/>
                  <a:gd name="f11" fmla="*/ f4 1 21600"/>
                  <a:gd name="f12" fmla="*/ 0 f5 1"/>
                  <a:gd name="f13" fmla="*/ f7 f0 1"/>
                  <a:gd name="f14" fmla="*/ f8 f0 1"/>
                  <a:gd name="f15" fmla="*/ 3163 f10 1"/>
                  <a:gd name="f16" fmla="*/ 18437 f10 1"/>
                  <a:gd name="f17" fmla="*/ 18437 f11 1"/>
                  <a:gd name="f18" fmla="*/ 3163 f11 1"/>
                  <a:gd name="f19" fmla="*/ f12 1 f2"/>
                  <a:gd name="f20" fmla="*/ f13 1 f2"/>
                  <a:gd name="f21" fmla="*/ f14 1 f2"/>
                  <a:gd name="f22" fmla="*/ 10800 f10 1"/>
                  <a:gd name="f23" fmla="*/ 0 f11 1"/>
                  <a:gd name="f24" fmla="*/ 0 f10 1"/>
                  <a:gd name="f25" fmla="*/ 10800 f11 1"/>
                  <a:gd name="f26" fmla="*/ 21600 f11 1"/>
                  <a:gd name="f27" fmla="*/ 21600 f10 1"/>
                  <a:gd name="f28" fmla="+- 0 0 f19"/>
                  <a:gd name="f29" fmla="+- f20 0 f1"/>
                  <a:gd name="f30" fmla="+- f21 0 f1"/>
                  <a:gd name="f31" fmla="*/ f28 f0 1"/>
                  <a:gd name="f32" fmla="+- f30 0 f29"/>
                  <a:gd name="f33" fmla="*/ f31 1 f5"/>
                  <a:gd name="f34" fmla="+- f33 0 f1"/>
                  <a:gd name="f35" fmla="cos 1 f34"/>
                  <a:gd name="f36" fmla="sin 1 f34"/>
                  <a:gd name="f37" fmla="+- 0 0 f35"/>
                  <a:gd name="f38" fmla="+- 0 0 f36"/>
                  <a:gd name="f39" fmla="*/ 10800 f37 1"/>
                  <a:gd name="f40" fmla="*/ 10800 f38 1"/>
                  <a:gd name="f41" fmla="*/ f39 f39 1"/>
                  <a:gd name="f42" fmla="*/ f40 f40 1"/>
                  <a:gd name="f43" fmla="+- f41 f42 0"/>
                  <a:gd name="f44" fmla="sqrt f43"/>
                  <a:gd name="f45" fmla="*/ f6 1 f44"/>
                  <a:gd name="f46" fmla="*/ f37 f45 1"/>
                  <a:gd name="f47" fmla="*/ f38 f45 1"/>
                  <a:gd name="f48" fmla="+- 10800 0 f46"/>
                  <a:gd name="f49" fmla="+- 10800 0 f47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29">
                    <a:pos x="f22" y="f23"/>
                  </a:cxn>
                  <a:cxn ang="f29">
                    <a:pos x="f15" y="f18"/>
                  </a:cxn>
                  <a:cxn ang="f29">
                    <a:pos x="f24" y="f25"/>
                  </a:cxn>
                  <a:cxn ang="f29">
                    <a:pos x="f15" y="f17"/>
                  </a:cxn>
                  <a:cxn ang="f29">
                    <a:pos x="f22" y="f26"/>
                  </a:cxn>
                  <a:cxn ang="f29">
                    <a:pos x="f16" y="f17"/>
                  </a:cxn>
                  <a:cxn ang="f29">
                    <a:pos x="f27" y="f25"/>
                  </a:cxn>
                  <a:cxn ang="f29">
                    <a:pos x="f16" y="f18"/>
                  </a:cxn>
                </a:cxnLst>
                <a:rect l="f15" t="f18" r="f16" b="f17"/>
                <a:pathLst>
                  <a:path w="21600" h="21600">
                    <a:moveTo>
                      <a:pt x="f48" y="f49"/>
                    </a:moveTo>
                    <a:arcTo wR="f9" hR="f9" stAng="f29" swAng="f32"/>
                    <a:close/>
                  </a:path>
                </a:pathLst>
              </a:custGeom>
              <a:noFill/>
              <a:ln w="18000">
                <a:solidFill>
                  <a:srgbClr val="CCCCCC"/>
                </a:solidFill>
                <a:prstDash val="solid"/>
              </a:ln>
            </p:spPr>
            <p:txBody>
              <a:bodyPr wrap="none" lIns="99000" tIns="54000" rIns="99000" bIns="54000" anchor="ctr" anchorCtr="0" compatLnSpc="0">
                <a:noAutofit/>
              </a:bodyPr>
              <a:lstStyle/>
              <a:p>
                <a:pPr marL="0" marR="0" lvl="0" indent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Droid Sans Fallback" pitchFamily="2"/>
                  <a:cs typeface="FreeSans" pitchFamily="2"/>
                </a:endParaRPr>
              </a:p>
            </p:txBody>
          </p:sp>
        </p:grpSp>
        <p:sp>
          <p:nvSpPr>
            <p:cNvPr id="49" name="ZoneTexte 48">
              <a:extLst>
                <a:ext uri="{FF2B5EF4-FFF2-40B4-BE49-F238E27FC236}">
                  <a16:creationId xmlns:a16="http://schemas.microsoft.com/office/drawing/2014/main" id="{59510D42-FE15-4219-9174-A3188278C5D3}"/>
                </a:ext>
              </a:extLst>
            </p:cNvPr>
            <p:cNvSpPr txBox="1"/>
            <p:nvPr/>
          </p:nvSpPr>
          <p:spPr>
            <a:xfrm>
              <a:off x="501782" y="5419411"/>
              <a:ext cx="832064" cy="56280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90000" tIns="45000" rIns="90000" bIns="45000" anchorCtr="0" compatLnSpc="0">
              <a:spAutoFit/>
            </a:bodyPr>
            <a:lstStyle/>
            <a:p>
              <a:pPr marL="0" marR="0" lvl="0" indent="0" algn="ctr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en-US" sz="1600" b="0" i="0" u="none" strike="noStrike" kern="1200" cap="none" dirty="0">
                  <a:ln>
                    <a:noFill/>
                  </a:ln>
                  <a:latin typeface="Arial" panose="020B0604020202020204" pitchFamily="34" charset="0"/>
                  <a:ea typeface="Droid Sans Fallback" pitchFamily="2"/>
                  <a:cs typeface="Arial" panose="020B0604020202020204" pitchFamily="34" charset="0"/>
                </a:rPr>
                <a:t>Hidden</a:t>
              </a:r>
            </a:p>
            <a:p>
              <a:pPr marL="0" marR="0" lvl="0" indent="0" algn="ctr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en-US" sz="1600" b="0" i="0" u="none" strike="noStrike" kern="1200" cap="none" dirty="0">
                  <a:ln>
                    <a:noFill/>
                  </a:ln>
                  <a:latin typeface="Arial" panose="020B0604020202020204" pitchFamily="34" charset="0"/>
                  <a:ea typeface="Droid Sans Fallback" pitchFamily="2"/>
                  <a:cs typeface="Arial" panose="020B0604020202020204" pitchFamily="34" charset="0"/>
                </a:rPr>
                <a:t>layers</a:t>
              </a:r>
            </a:p>
          </p:txBody>
        </p:sp>
        <p:sp>
          <p:nvSpPr>
            <p:cNvPr id="50" name="ZoneTexte 49">
              <a:extLst>
                <a:ext uri="{FF2B5EF4-FFF2-40B4-BE49-F238E27FC236}">
                  <a16:creationId xmlns:a16="http://schemas.microsoft.com/office/drawing/2014/main" id="{8298A274-CEEF-4C30-88C3-D18811C681B2}"/>
                </a:ext>
              </a:extLst>
            </p:cNvPr>
            <p:cNvSpPr txBox="1"/>
            <p:nvPr/>
          </p:nvSpPr>
          <p:spPr>
            <a:xfrm>
              <a:off x="2683974" y="5419411"/>
              <a:ext cx="797760" cy="56280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90000" tIns="45000" rIns="90000" bIns="45000" anchorCtr="0" compatLnSpc="0">
              <a:spAutoFit/>
            </a:bodyPr>
            <a:lstStyle/>
            <a:p>
              <a:pPr marL="0" marR="0" lvl="0" indent="0" algn="ctr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en-US" sz="1600" b="0" i="0" u="none" strike="noStrike" kern="1200" cap="none" dirty="0">
                  <a:ln>
                    <a:noFill/>
                  </a:ln>
                  <a:latin typeface="Arial" panose="020B0604020202020204" pitchFamily="34" charset="0"/>
                  <a:ea typeface="Droid Sans Fallback" pitchFamily="2"/>
                  <a:cs typeface="Arial" panose="020B0604020202020204" pitchFamily="34" charset="0"/>
                </a:rPr>
                <a:t>Output</a:t>
              </a:r>
            </a:p>
            <a:p>
              <a:pPr marL="0" marR="0" lvl="0" indent="0" algn="ctr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en-US" sz="1600" b="0" i="0" u="none" strike="noStrike" kern="1200" cap="none" dirty="0">
                  <a:ln>
                    <a:noFill/>
                  </a:ln>
                  <a:latin typeface="Arial" panose="020B0604020202020204" pitchFamily="34" charset="0"/>
                  <a:ea typeface="Droid Sans Fallback" pitchFamily="2"/>
                  <a:cs typeface="Arial" panose="020B0604020202020204" pitchFamily="34" charset="0"/>
                </a:rPr>
                <a:t>layer</a:t>
              </a:r>
            </a:p>
          </p:txBody>
        </p:sp>
        <p:sp>
          <p:nvSpPr>
            <p:cNvPr id="51" name="ZoneTexte 50">
              <a:extLst>
                <a:ext uri="{FF2B5EF4-FFF2-40B4-BE49-F238E27FC236}">
                  <a16:creationId xmlns:a16="http://schemas.microsoft.com/office/drawing/2014/main" id="{A330366A-078F-47F8-A8DA-F616E90ADAB3}"/>
                </a:ext>
              </a:extLst>
            </p:cNvPr>
            <p:cNvSpPr txBox="1"/>
            <p:nvPr/>
          </p:nvSpPr>
          <p:spPr>
            <a:xfrm>
              <a:off x="3886383" y="5422895"/>
              <a:ext cx="1048662" cy="56280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90000" tIns="45000" rIns="90000" bIns="45000" anchorCtr="0" compatLnSpc="0">
              <a:spAutoFit/>
            </a:bodyPr>
            <a:lstStyle/>
            <a:p>
              <a:pPr marL="0" marR="0" lvl="0" indent="0" algn="ctr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en-US" sz="1600" b="1" i="0" u="none" strike="noStrike" kern="1200" cap="none" dirty="0" err="1">
                  <a:ln>
                    <a:noFill/>
                  </a:ln>
                  <a:latin typeface="Arial" panose="020B0604020202020204" pitchFamily="34" charset="0"/>
                  <a:ea typeface="Droid Sans Fallback" pitchFamily="2"/>
                  <a:cs typeface="Arial" panose="020B0604020202020204" pitchFamily="34" charset="0"/>
                </a:rPr>
                <a:t>Softmax</a:t>
              </a:r>
              <a:endParaRPr lang="en-US" sz="1600" b="1" i="0" u="none" strike="noStrike" kern="1200" cap="none" dirty="0">
                <a:ln>
                  <a:noFill/>
                </a:ln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endParaRPr>
            </a:p>
            <a:p>
              <a:pPr marL="0" marR="0" lvl="0" indent="0" algn="ctr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en-US" sz="1600" b="0" i="0" u="none" strike="noStrike" kern="1200" cap="none" dirty="0">
                  <a:ln>
                    <a:noFill/>
                  </a:ln>
                  <a:latin typeface="Arial" panose="020B0604020202020204" pitchFamily="34" charset="0"/>
                  <a:ea typeface="Droid Sans Fallback" pitchFamily="2"/>
                  <a:cs typeface="Arial" panose="020B0604020202020204" pitchFamily="34" charset="0"/>
                </a:rPr>
                <a:t>activation</a:t>
              </a:r>
            </a:p>
          </p:txBody>
        </p:sp>
        <p:sp>
          <p:nvSpPr>
            <p:cNvPr id="52" name="ZoneTexte 51">
              <a:extLst>
                <a:ext uri="{FF2B5EF4-FFF2-40B4-BE49-F238E27FC236}">
                  <a16:creationId xmlns:a16="http://schemas.microsoft.com/office/drawing/2014/main" id="{4DAC04ED-0FE9-4FB4-8A3F-7F644EA5B684}"/>
                </a:ext>
              </a:extLst>
            </p:cNvPr>
            <p:cNvSpPr txBox="1"/>
            <p:nvPr/>
          </p:nvSpPr>
          <p:spPr>
            <a:xfrm>
              <a:off x="7874689" y="5405072"/>
              <a:ext cx="1083095" cy="56280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90000" tIns="45000" rIns="90000" bIns="45000" anchorCtr="0" compatLnSpc="0">
              <a:spAutoFit/>
            </a:bodyPr>
            <a:lstStyle/>
            <a:p>
              <a:pPr marL="0" marR="0" lvl="0" indent="0" algn="ctr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en-US" sz="1600" b="0" i="0" u="none" strike="noStrike" kern="1200" cap="none" dirty="0">
                  <a:ln>
                    <a:noFill/>
                  </a:ln>
                  <a:latin typeface="Arial" panose="020B0604020202020204" pitchFamily="34" charset="0"/>
                  <a:ea typeface="Droid Sans Fallback" pitchFamily="2"/>
                  <a:cs typeface="Arial" panose="020B0604020202020204" pitchFamily="34" charset="0"/>
                </a:rPr>
                <a:t>“1 hot </a:t>
              </a:r>
            </a:p>
            <a:p>
              <a:pPr marL="0" marR="0" lvl="0" indent="0" algn="ctr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en-US" sz="1600" b="0" i="0" u="none" strike="noStrike" kern="1200" cap="none" dirty="0">
                  <a:ln>
                    <a:noFill/>
                  </a:ln>
                  <a:latin typeface="Arial" panose="020B0604020202020204" pitchFamily="34" charset="0"/>
                  <a:ea typeface="Droid Sans Fallback" pitchFamily="2"/>
                  <a:cs typeface="Arial" panose="020B0604020202020204" pitchFamily="34" charset="0"/>
                </a:rPr>
                <a:t>encoding”</a:t>
              </a:r>
            </a:p>
          </p:txBody>
        </p:sp>
        <p:sp>
          <p:nvSpPr>
            <p:cNvPr id="53" name="ZoneTexte 52">
              <a:extLst>
                <a:ext uri="{FF2B5EF4-FFF2-40B4-BE49-F238E27FC236}">
                  <a16:creationId xmlns:a16="http://schemas.microsoft.com/office/drawing/2014/main" id="{6B5A35A0-AFE9-48C3-A8E9-0D7FEEFD474D}"/>
                </a:ext>
              </a:extLst>
            </p:cNvPr>
            <p:cNvSpPr txBox="1"/>
            <p:nvPr/>
          </p:nvSpPr>
          <p:spPr>
            <a:xfrm>
              <a:off x="6516970" y="5419411"/>
              <a:ext cx="1139841" cy="326841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90000" tIns="45000" rIns="90000" bIns="45000" anchorCtr="0" compatLnSpc="0">
              <a:spAutoFit/>
            </a:bodyPr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en-US" sz="1600" b="0" i="0" u="none" strike="noStrike" kern="1200" cap="none" dirty="0">
                  <a:ln>
                    <a:noFill/>
                  </a:ln>
                  <a:latin typeface="Arial" panose="020B0604020202020204" pitchFamily="34" charset="0"/>
                  <a:ea typeface="Droid Sans Fallback" pitchFamily="2"/>
                  <a:cs typeface="Arial" panose="020B0604020202020204" pitchFamily="34" charset="0"/>
                </a:rPr>
                <a:t>Probability</a:t>
              </a:r>
            </a:p>
          </p:txBody>
        </p:sp>
        <p:sp>
          <p:nvSpPr>
            <p:cNvPr id="54" name="ZoneTexte 53">
              <a:extLst>
                <a:ext uri="{FF2B5EF4-FFF2-40B4-BE49-F238E27FC236}">
                  <a16:creationId xmlns:a16="http://schemas.microsoft.com/office/drawing/2014/main" id="{73C79594-4071-4064-B184-12300DA17C05}"/>
                </a:ext>
              </a:extLst>
            </p:cNvPr>
            <p:cNvSpPr txBox="1"/>
            <p:nvPr/>
          </p:nvSpPr>
          <p:spPr>
            <a:xfrm>
              <a:off x="5460807" y="5433625"/>
              <a:ext cx="911573" cy="326841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90000" tIns="45000" rIns="90000" bIns="45000" anchorCtr="0" compatLnSpc="0">
              <a:spAutoFit/>
            </a:bodyPr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en-US" sz="1600" b="0" i="0" u="none" strike="noStrike" kern="1200" cap="none">
                  <a:ln>
                    <a:noFill/>
                  </a:ln>
                  <a:latin typeface="Arial" panose="020B0604020202020204" pitchFamily="34" charset="0"/>
                  <a:ea typeface="Droid Sans Fallback" pitchFamily="2"/>
                  <a:cs typeface="Arial" panose="020B0604020202020204" pitchFamily="34" charset="0"/>
                </a:rPr>
                <a:t>Classes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6082635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e 4">
            <a:extLst>
              <a:ext uri="{FF2B5EF4-FFF2-40B4-BE49-F238E27FC236}">
                <a16:creationId xmlns:a16="http://schemas.microsoft.com/office/drawing/2014/main" id="{79F42B19-7039-4215-AFCD-ED15F274955C}"/>
              </a:ext>
            </a:extLst>
          </p:cNvPr>
          <p:cNvGrpSpPr/>
          <p:nvPr/>
        </p:nvGrpSpPr>
        <p:grpSpPr>
          <a:xfrm>
            <a:off x="0" y="0"/>
            <a:ext cx="9144000" cy="792000"/>
            <a:chOff x="0" y="0"/>
            <a:chExt cx="9144000" cy="792000"/>
          </a:xfrm>
        </p:grpSpPr>
        <p:sp>
          <p:nvSpPr>
            <p:cNvPr id="2" name="Forme libre 1">
              <a:extLst>
                <a:ext uri="{FF2B5EF4-FFF2-40B4-BE49-F238E27FC236}">
                  <a16:creationId xmlns:a16="http://schemas.microsoft.com/office/drawing/2014/main" id="{B94FAC1E-88EA-4899-915A-DCE467BF3D1E}"/>
                </a:ext>
              </a:extLst>
            </p:cNvPr>
            <p:cNvSpPr/>
            <p:nvPr/>
          </p:nvSpPr>
          <p:spPr>
            <a:xfrm>
              <a:off x="0" y="0"/>
              <a:ext cx="9144000" cy="7920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DDDDDD"/>
            </a:solidFill>
            <a:ln w="19080">
              <a:solidFill>
                <a:srgbClr val="000000"/>
              </a:solidFill>
              <a:prstDash val="solid"/>
            </a:ln>
          </p:spPr>
          <p:txBody>
            <a:bodyPr wrap="none" lIns="99360" tIns="54360" rIns="99360" bIns="54360" anchor="ctr" anchorCtr="0" compatLnSpc="0">
              <a:noAutofit/>
            </a:bodyPr>
            <a:lstStyle/>
            <a:p>
              <a:pPr marL="0" marR="0" lvl="0" indent="0" algn="l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fr-FR" sz="1800" b="0" i="0" u="none" strike="noStrike" kern="1200" cap="none" spc="0" baseline="0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3" name="ZoneTexte 2">
              <a:extLst>
                <a:ext uri="{FF2B5EF4-FFF2-40B4-BE49-F238E27FC236}">
                  <a16:creationId xmlns:a16="http://schemas.microsoft.com/office/drawing/2014/main" id="{5723C1AE-A3BC-42B3-81F7-F299F71FF0C7}"/>
                </a:ext>
              </a:extLst>
            </p:cNvPr>
            <p:cNvSpPr txBox="1"/>
            <p:nvPr/>
          </p:nvSpPr>
          <p:spPr>
            <a:xfrm>
              <a:off x="0" y="173621"/>
              <a:ext cx="9144000" cy="50381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0000" tIns="45000" rIns="90000" bIns="45000" anchorCtr="0" compatLnSpc="0">
              <a:spAutoFit/>
            </a:bodyPr>
            <a:lstStyle/>
            <a:p>
              <a:pPr marL="0" marR="0" lvl="0" indent="0" algn="ctr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en-US" sz="2800" b="0" i="0" u="none" strike="noStrike" kern="1200" cap="none" spc="0" baseline="0" dirty="0">
                  <a:ln>
                    <a:noFill/>
                  </a:ln>
                  <a:highlight>
                    <a:scrgbClr r="0" g="0" b="0">
                      <a:alpha val="0"/>
                    </a:scrgbClr>
                  </a:highlight>
                  <a:latin typeface="arial" pitchFamily="34"/>
                  <a:ea typeface="Noto Sans CJK SC Regular" pitchFamily="2"/>
                  <a:cs typeface="FreeSans" pitchFamily="2"/>
                </a:rPr>
                <a:t>Outline</a:t>
              </a:r>
            </a:p>
          </p:txBody>
        </p:sp>
      </p:grpSp>
      <p:sp>
        <p:nvSpPr>
          <p:cNvPr id="9" name="ZoneTexte 8">
            <a:extLst>
              <a:ext uri="{FF2B5EF4-FFF2-40B4-BE49-F238E27FC236}">
                <a16:creationId xmlns:a16="http://schemas.microsoft.com/office/drawing/2014/main" id="{09A5ECF8-6F43-4C50-B9C2-F869BEB92B79}"/>
              </a:ext>
            </a:extLst>
          </p:cNvPr>
          <p:cNvSpPr txBox="1"/>
          <p:nvPr/>
        </p:nvSpPr>
        <p:spPr>
          <a:xfrm>
            <a:off x="0" y="1296036"/>
            <a:ext cx="914400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just">
              <a:buFont typeface="+mj-lt"/>
              <a:buAutoNum type="romanUcPeriod"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  <a:p>
            <a:pPr marL="514350" indent="-514350" algn="just">
              <a:buFont typeface="+mj-lt"/>
              <a:buAutoNum type="romanUcPeriod"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Starting with Deep Learning and Artificial Neuron Network</a:t>
            </a:r>
          </a:p>
          <a:p>
            <a:pPr marL="514350" indent="-514350" algn="just">
              <a:buFont typeface="+mj-lt"/>
              <a:buAutoNum type="romanUcPeriod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428750" lvl="2" indent="-514350" algn="just">
              <a:buFont typeface="+mj-lt"/>
              <a:buAutoNum type="romanL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 bit of vocabulary before starting</a:t>
            </a:r>
          </a:p>
          <a:p>
            <a:pPr marL="1428750" lvl="2" indent="-514350" algn="just">
              <a:buFont typeface="+mj-lt"/>
              <a:buAutoNum type="romanL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Case 1 : single neuron network</a:t>
            </a:r>
          </a:p>
          <a:p>
            <a:pPr marL="1428750" lvl="2" indent="-514350" algn="just">
              <a:buFont typeface="+mj-lt"/>
              <a:buAutoNum type="romanL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Case 2 : how to construct a densely connected network</a:t>
            </a:r>
          </a:p>
          <a:p>
            <a:pPr marL="1428750" lvl="2" indent="-514350" algn="just">
              <a:buFont typeface="+mj-lt"/>
              <a:buAutoNum type="romanL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Case 3 : multi-class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clusterization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428750" lvl="2" indent="-514350" algn="just">
              <a:buFont typeface="+mj-lt"/>
              <a:buAutoNum type="romanLcPeriod"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Summary</a:t>
            </a:r>
          </a:p>
          <a:p>
            <a:pPr marL="1428750" lvl="2" indent="-514350" algn="just">
              <a:buFont typeface="+mj-lt"/>
              <a:buAutoNum type="romanLcPeriod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 algn="just">
              <a:buFont typeface="+mj-lt"/>
              <a:buAutoNum type="romanUcPeriod"/>
            </a:pP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 algn="just">
              <a:buFont typeface="+mj-lt"/>
              <a:buAutoNum type="romanUcPeriod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 algn="just">
              <a:buFont typeface="+mj-lt"/>
              <a:buAutoNum type="romanUcPeriod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D05B970-D703-4ABF-8304-D4636C8CB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5CB64-B36B-4367-8B88-6F3791B72476}" type="slidenum">
              <a:rPr lang="fr-FR" smtClean="0"/>
              <a:t>67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4922431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ZoneTexte 7">
            <a:extLst>
              <a:ext uri="{FF2B5EF4-FFF2-40B4-BE49-F238E27FC236}">
                <a16:creationId xmlns:a16="http://schemas.microsoft.com/office/drawing/2014/main" id="{C91D34E5-2C82-470A-AAFC-B2AE779E7866}"/>
              </a:ext>
            </a:extLst>
          </p:cNvPr>
          <p:cNvSpPr txBox="1"/>
          <p:nvPr/>
        </p:nvSpPr>
        <p:spPr>
          <a:xfrm>
            <a:off x="126124" y="1875681"/>
            <a:ext cx="887072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How to choose the activation &amp; loss function?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As a rule-of-thumbs, </a:t>
            </a:r>
            <a:r>
              <a:rPr lang="en-US" b="1" u="sng" dirty="0">
                <a:latin typeface="Arial" panose="020B0604020202020204" pitchFamily="34" charset="0"/>
                <a:cs typeface="Arial" panose="020B0604020202020204" pitchFamily="34" charset="0"/>
              </a:rPr>
              <a:t>use ‘</a:t>
            </a:r>
            <a:r>
              <a:rPr lang="en-US" b="1" u="sng" dirty="0" err="1">
                <a:latin typeface="Arial" panose="020B0604020202020204" pitchFamily="34" charset="0"/>
                <a:cs typeface="Arial" panose="020B0604020202020204" pitchFamily="34" charset="0"/>
              </a:rPr>
              <a:t>relu</a:t>
            </a:r>
            <a:r>
              <a:rPr lang="en-US" b="1" u="sng" dirty="0">
                <a:latin typeface="Arial" panose="020B0604020202020204" pitchFamily="34" charset="0"/>
                <a:cs typeface="Arial" panose="020B0604020202020204" pitchFamily="34" charset="0"/>
              </a:rPr>
              <a:t>’ everywhere else as activation function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11E28935-5361-4F8A-B8F0-21661E182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5CB64-B36B-4367-8B88-6F3791B72476}" type="slidenum">
              <a:rPr lang="fr-FR" smtClean="0"/>
              <a:t>68</a:t>
            </a:fld>
            <a:endParaRPr lang="fr-FR"/>
          </a:p>
        </p:txBody>
      </p:sp>
      <p:grpSp>
        <p:nvGrpSpPr>
          <p:cNvPr id="4" name="Groupe 3">
            <a:extLst>
              <a:ext uri="{FF2B5EF4-FFF2-40B4-BE49-F238E27FC236}">
                <a16:creationId xmlns:a16="http://schemas.microsoft.com/office/drawing/2014/main" id="{83C95EF6-CD1E-4E4C-B452-7C5AF750EDC6}"/>
              </a:ext>
            </a:extLst>
          </p:cNvPr>
          <p:cNvGrpSpPr/>
          <p:nvPr/>
        </p:nvGrpSpPr>
        <p:grpSpPr>
          <a:xfrm>
            <a:off x="0" y="0"/>
            <a:ext cx="9144000" cy="792000"/>
            <a:chOff x="0" y="0"/>
            <a:chExt cx="9144000" cy="792000"/>
          </a:xfrm>
        </p:grpSpPr>
        <p:sp>
          <p:nvSpPr>
            <p:cNvPr id="5" name="Forme libre 1">
              <a:extLst>
                <a:ext uri="{FF2B5EF4-FFF2-40B4-BE49-F238E27FC236}">
                  <a16:creationId xmlns:a16="http://schemas.microsoft.com/office/drawing/2014/main" id="{51C52A71-1D80-410A-AC47-8B3F31429280}"/>
                </a:ext>
              </a:extLst>
            </p:cNvPr>
            <p:cNvSpPr/>
            <p:nvPr/>
          </p:nvSpPr>
          <p:spPr>
            <a:xfrm>
              <a:off x="0" y="0"/>
              <a:ext cx="9144000" cy="7920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DDDDDD"/>
            </a:solidFill>
            <a:ln w="19080">
              <a:solidFill>
                <a:srgbClr val="000000"/>
              </a:solidFill>
              <a:prstDash val="solid"/>
            </a:ln>
          </p:spPr>
          <p:txBody>
            <a:bodyPr wrap="none" lIns="99360" tIns="54360" rIns="99360" bIns="54360" anchor="ctr" anchorCtr="0" compatLnSpc="0">
              <a:noAutofit/>
            </a:bodyPr>
            <a:lstStyle/>
            <a:p>
              <a:pPr marL="0" marR="0" lvl="0" indent="0" algn="l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fr-FR" sz="1800" b="0" i="0" u="none" strike="noStrike" kern="1200" cap="none" spc="0" baseline="0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6" name="ZoneTexte 5">
              <a:extLst>
                <a:ext uri="{FF2B5EF4-FFF2-40B4-BE49-F238E27FC236}">
                  <a16:creationId xmlns:a16="http://schemas.microsoft.com/office/drawing/2014/main" id="{B49C120F-843F-4C93-AAEC-FAF942986009}"/>
                </a:ext>
              </a:extLst>
            </p:cNvPr>
            <p:cNvSpPr txBox="1"/>
            <p:nvPr/>
          </p:nvSpPr>
          <p:spPr>
            <a:xfrm>
              <a:off x="0" y="173621"/>
              <a:ext cx="9144000" cy="50381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0000" tIns="45000" rIns="90000" bIns="45000" anchorCtr="0" compatLnSpc="0">
              <a:spAutoFit/>
            </a:bodyPr>
            <a:lstStyle/>
            <a:p>
              <a:pPr marL="0" marR="0" lvl="0" indent="0" algn="ctr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en-US" sz="2800" b="0" i="0" u="none" strike="noStrike" kern="1200" cap="none" spc="0" baseline="0" dirty="0">
                  <a:ln>
                    <a:noFill/>
                  </a:ln>
                  <a:highlight>
                    <a:scrgbClr r="0" g="0" b="0">
                      <a:alpha val="0"/>
                    </a:scrgbClr>
                  </a:highlight>
                  <a:latin typeface="arial" pitchFamily="34"/>
                  <a:ea typeface="Noto Sans CJK SC Regular" pitchFamily="2"/>
                  <a:cs typeface="FreeSans" pitchFamily="2"/>
                </a:rPr>
                <a:t>General summary</a:t>
              </a:r>
            </a:p>
          </p:txBody>
        </p:sp>
      </p:grpSp>
      <p:graphicFrame>
        <p:nvGraphicFramePr>
          <p:cNvPr id="3" name="Tableau 2">
            <a:extLst>
              <a:ext uri="{FF2B5EF4-FFF2-40B4-BE49-F238E27FC236}">
                <a16:creationId xmlns:a16="http://schemas.microsoft.com/office/drawing/2014/main" id="{67E247E3-51DD-40B9-95D5-23697DA8B5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8792352"/>
              </p:ext>
            </p:extLst>
          </p:nvPr>
        </p:nvGraphicFramePr>
        <p:xfrm>
          <a:off x="126124" y="2493541"/>
          <a:ext cx="8870730" cy="2169160"/>
        </p:xfrm>
        <a:graphic>
          <a:graphicData uri="http://schemas.openxmlformats.org/drawingml/2006/table">
            <a:tbl>
              <a:tblPr firstRow="1" bandRow="1">
                <a:tableStyleId>{85BE263C-DBD7-4A20-BB59-AAB30ACAA65A}</a:tableStyleId>
              </a:tblPr>
              <a:tblGrid>
                <a:gridCol w="2194642">
                  <a:extLst>
                    <a:ext uri="{9D8B030D-6E8A-4147-A177-3AD203B41FA5}">
                      <a16:colId xmlns:a16="http://schemas.microsoft.com/office/drawing/2014/main" val="1694508894"/>
                    </a:ext>
                  </a:extLst>
                </a:gridCol>
                <a:gridCol w="2041027">
                  <a:extLst>
                    <a:ext uri="{9D8B030D-6E8A-4147-A177-3AD203B41FA5}">
                      <a16:colId xmlns:a16="http://schemas.microsoft.com/office/drawing/2014/main" val="1681558883"/>
                    </a:ext>
                  </a:extLst>
                </a:gridCol>
                <a:gridCol w="2564524">
                  <a:extLst>
                    <a:ext uri="{9D8B030D-6E8A-4147-A177-3AD203B41FA5}">
                      <a16:colId xmlns:a16="http://schemas.microsoft.com/office/drawing/2014/main" val="1878036647"/>
                    </a:ext>
                  </a:extLst>
                </a:gridCol>
                <a:gridCol w="2070537">
                  <a:extLst>
                    <a:ext uri="{9D8B030D-6E8A-4147-A177-3AD203B41FA5}">
                      <a16:colId xmlns:a16="http://schemas.microsoft.com/office/drawing/2014/main" val="17224556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Problem type </a:t>
                      </a:r>
                      <a:endParaRPr lang="en-US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Last-layer activation</a:t>
                      </a:r>
                      <a:endParaRPr lang="en-US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Loss function</a:t>
                      </a:r>
                      <a:endParaRPr lang="en-US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Number of neurons in the last layer</a:t>
                      </a:r>
                      <a:endParaRPr lang="en-US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245566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Binary classification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‘sigmoid’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‘binary-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crossentropy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67224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Multiclass, single-label classification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‘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softmax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‘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categorical_crossentropy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As many as the number of classes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194941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Regression to values between 0 and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‘sigmoid’ or ‘none’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‘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mse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50429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7553145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11E28935-5361-4F8A-B8F0-21661E182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5CB64-B36B-4367-8B88-6F3791B72476}" type="slidenum">
              <a:rPr lang="fr-FR" smtClean="0"/>
              <a:t>69</a:t>
            </a:fld>
            <a:endParaRPr lang="fr-FR"/>
          </a:p>
        </p:txBody>
      </p:sp>
      <p:grpSp>
        <p:nvGrpSpPr>
          <p:cNvPr id="4" name="Groupe 3">
            <a:extLst>
              <a:ext uri="{FF2B5EF4-FFF2-40B4-BE49-F238E27FC236}">
                <a16:creationId xmlns:a16="http://schemas.microsoft.com/office/drawing/2014/main" id="{83C95EF6-CD1E-4E4C-B452-7C5AF750EDC6}"/>
              </a:ext>
            </a:extLst>
          </p:cNvPr>
          <p:cNvGrpSpPr/>
          <p:nvPr/>
        </p:nvGrpSpPr>
        <p:grpSpPr>
          <a:xfrm>
            <a:off x="0" y="0"/>
            <a:ext cx="9144000" cy="792000"/>
            <a:chOff x="0" y="0"/>
            <a:chExt cx="9144000" cy="792000"/>
          </a:xfrm>
        </p:grpSpPr>
        <p:sp>
          <p:nvSpPr>
            <p:cNvPr id="5" name="Forme libre 1">
              <a:extLst>
                <a:ext uri="{FF2B5EF4-FFF2-40B4-BE49-F238E27FC236}">
                  <a16:creationId xmlns:a16="http://schemas.microsoft.com/office/drawing/2014/main" id="{51C52A71-1D80-410A-AC47-8B3F31429280}"/>
                </a:ext>
              </a:extLst>
            </p:cNvPr>
            <p:cNvSpPr/>
            <p:nvPr/>
          </p:nvSpPr>
          <p:spPr>
            <a:xfrm>
              <a:off x="0" y="0"/>
              <a:ext cx="9144000" cy="7920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DDDDDD"/>
            </a:solidFill>
            <a:ln w="19080">
              <a:solidFill>
                <a:srgbClr val="000000"/>
              </a:solidFill>
              <a:prstDash val="solid"/>
            </a:ln>
          </p:spPr>
          <p:txBody>
            <a:bodyPr wrap="none" lIns="99360" tIns="54360" rIns="99360" bIns="54360" anchor="ctr" anchorCtr="0" compatLnSpc="0">
              <a:noAutofit/>
            </a:bodyPr>
            <a:lstStyle/>
            <a:p>
              <a:pPr marL="0" marR="0" lvl="0" indent="0" algn="l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fr-FR" sz="1800" b="0" i="0" u="none" strike="noStrike" kern="1200" cap="none" spc="0" baseline="0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6" name="ZoneTexte 5">
              <a:extLst>
                <a:ext uri="{FF2B5EF4-FFF2-40B4-BE49-F238E27FC236}">
                  <a16:creationId xmlns:a16="http://schemas.microsoft.com/office/drawing/2014/main" id="{B49C120F-843F-4C93-AAEC-FAF942986009}"/>
                </a:ext>
              </a:extLst>
            </p:cNvPr>
            <p:cNvSpPr txBox="1"/>
            <p:nvPr/>
          </p:nvSpPr>
          <p:spPr>
            <a:xfrm>
              <a:off x="0" y="173621"/>
              <a:ext cx="9144000" cy="50381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0000" tIns="45000" rIns="90000" bIns="45000" anchorCtr="0" compatLnSpc="0">
              <a:spAutoFit/>
            </a:bodyPr>
            <a:lstStyle/>
            <a:p>
              <a:pPr marL="0" marR="0" lvl="0" indent="0" algn="ctr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en-US" sz="2800" b="0" i="0" u="none" strike="noStrike" kern="1200" cap="none" spc="0" baseline="0" dirty="0">
                  <a:ln>
                    <a:noFill/>
                  </a:ln>
                  <a:highlight>
                    <a:scrgbClr r="0" g="0" b="0">
                      <a:alpha val="0"/>
                    </a:scrgbClr>
                  </a:highlight>
                  <a:latin typeface="arial" pitchFamily="34"/>
                  <a:ea typeface="Noto Sans CJK SC Regular" pitchFamily="2"/>
                  <a:cs typeface="FreeSans" pitchFamily="2"/>
                </a:rPr>
                <a:t>General summary</a:t>
              </a:r>
            </a:p>
          </p:txBody>
        </p:sp>
      </p:grp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8FD40A03-BCAF-4605-851E-823D8F1566CE}"/>
              </a:ext>
            </a:extLst>
          </p:cNvPr>
          <p:cNvGrpSpPr/>
          <p:nvPr/>
        </p:nvGrpSpPr>
        <p:grpSpPr>
          <a:xfrm>
            <a:off x="1068302" y="851054"/>
            <a:ext cx="7007397" cy="6002705"/>
            <a:chOff x="847572" y="851054"/>
            <a:chExt cx="7007397" cy="6002705"/>
          </a:xfrm>
        </p:grpSpPr>
        <p:pic>
          <p:nvPicPr>
            <p:cNvPr id="10" name="Image 9">
              <a:extLst>
                <a:ext uri="{FF2B5EF4-FFF2-40B4-BE49-F238E27FC236}">
                  <a16:creationId xmlns:a16="http://schemas.microsoft.com/office/drawing/2014/main" id="{5F8F5893-A794-47C7-9BCF-E3E88E1D5E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36173" y="851054"/>
              <a:ext cx="3018796" cy="2880000"/>
            </a:xfrm>
            <a:prstGeom prst="rect">
              <a:avLst/>
            </a:prstGeom>
          </p:spPr>
        </p:pic>
        <p:pic>
          <p:nvPicPr>
            <p:cNvPr id="11" name="Image 10">
              <a:extLst>
                <a:ext uri="{FF2B5EF4-FFF2-40B4-BE49-F238E27FC236}">
                  <a16:creationId xmlns:a16="http://schemas.microsoft.com/office/drawing/2014/main" id="{2FABE0E2-5427-4DC9-B1B2-487DC59B1E1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1687" y="851054"/>
              <a:ext cx="3018795" cy="288000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ZoneTexte 11">
                  <a:extLst>
                    <a:ext uri="{FF2B5EF4-FFF2-40B4-BE49-F238E27FC236}">
                      <a16:creationId xmlns:a16="http://schemas.microsoft.com/office/drawing/2014/main" id="{593EAA70-B504-4B8F-AD4B-56E5353617EE}"/>
                    </a:ext>
                  </a:extLst>
                </p:cNvPr>
                <p:cNvSpPr txBox="1"/>
                <p:nvPr/>
              </p:nvSpPr>
              <p:spPr>
                <a:xfrm>
                  <a:off x="5302959" y="944601"/>
                  <a:ext cx="1586909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𝑅𝑒𝐿𝑈</m:t>
                        </m:r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 :</m:t>
                        </m:r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  <m:d>
                          <m:dPr>
                            <m:ctrlPr>
                              <a:rPr lang="fr-FR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1600" b="0" i="1" smtClean="0">
                                <a:latin typeface="Cambria Math" panose="02040503050406030204" pitchFamily="18" charset="0"/>
                              </a:rPr>
                              <m:t>0,</m:t>
                            </m:r>
                            <m:r>
                              <a:rPr lang="fr-FR" sz="1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2" name="ZoneTexte 11">
                  <a:extLst>
                    <a:ext uri="{FF2B5EF4-FFF2-40B4-BE49-F238E27FC236}">
                      <a16:creationId xmlns:a16="http://schemas.microsoft.com/office/drawing/2014/main" id="{593EAA70-B504-4B8F-AD4B-56E5353617E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02959" y="944601"/>
                  <a:ext cx="1586909" cy="246221"/>
                </a:xfrm>
                <a:prstGeom prst="rect">
                  <a:avLst/>
                </a:prstGeom>
                <a:blipFill>
                  <a:blip r:embed="rId5"/>
                  <a:stretch>
                    <a:fillRect l="-2308" b="-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ZoneTexte 12">
                  <a:extLst>
                    <a:ext uri="{FF2B5EF4-FFF2-40B4-BE49-F238E27FC236}">
                      <a16:creationId xmlns:a16="http://schemas.microsoft.com/office/drawing/2014/main" id="{0AE19030-098C-4517-B55E-D86F14D9BD5A}"/>
                    </a:ext>
                  </a:extLst>
                </p:cNvPr>
                <p:cNvSpPr txBox="1"/>
                <p:nvPr/>
              </p:nvSpPr>
              <p:spPr>
                <a:xfrm>
                  <a:off x="1387316" y="948511"/>
                  <a:ext cx="1106419" cy="71295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𝑠𝑖𝑔𝑚𝑜</m:t>
                        </m:r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ï</m:t>
                        </m:r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 : </m:t>
                        </m:r>
                      </m:oMath>
                    </m:oMathPara>
                  </a14:m>
                  <a:endParaRPr lang="fr-FR" sz="1600" b="0" i="1" dirty="0"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fr-FR" sz="16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fr-FR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fr-FR" sz="1600" b="0" i="1" smtClean="0">
                                <a:latin typeface="Cambria Math" panose="02040503050406030204" pitchFamily="18" charset="0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p>
                            </m:sSup>
                          </m:den>
                        </m:f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3" name="ZoneTexte 12">
                  <a:extLst>
                    <a:ext uri="{FF2B5EF4-FFF2-40B4-BE49-F238E27FC236}">
                      <a16:creationId xmlns:a16="http://schemas.microsoft.com/office/drawing/2014/main" id="{0AE19030-098C-4517-B55E-D86F14D9BD5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87316" y="948511"/>
                  <a:ext cx="1106419" cy="71295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id="{4863214F-4515-4C5D-AA8E-2EB09CD1628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7572" y="3971645"/>
              <a:ext cx="3030360" cy="288000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ZoneTexte 14">
                  <a:extLst>
                    <a:ext uri="{FF2B5EF4-FFF2-40B4-BE49-F238E27FC236}">
                      <a16:creationId xmlns:a16="http://schemas.microsoft.com/office/drawing/2014/main" id="{76FD844A-A248-48B8-9AB0-797871CE5793}"/>
                    </a:ext>
                  </a:extLst>
                </p:cNvPr>
                <p:cNvSpPr txBox="1"/>
                <p:nvPr/>
              </p:nvSpPr>
              <p:spPr>
                <a:xfrm>
                  <a:off x="1407181" y="4068657"/>
                  <a:ext cx="1106419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𝑡𝑎𝑛h</m:t>
                        </m:r>
                      </m:oMath>
                    </m:oMathPara>
                  </a14:m>
                  <a:endParaRPr lang="fr-FR" sz="1600" b="0" i="1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5" name="ZoneTexte 14">
                  <a:extLst>
                    <a:ext uri="{FF2B5EF4-FFF2-40B4-BE49-F238E27FC236}">
                      <a16:creationId xmlns:a16="http://schemas.microsoft.com/office/drawing/2014/main" id="{76FD844A-A248-48B8-9AB0-797871CE579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07181" y="4068657"/>
                  <a:ext cx="1106419" cy="246221"/>
                </a:xfrm>
                <a:prstGeom prst="rect">
                  <a:avLst/>
                </a:prstGeom>
                <a:blipFill>
                  <a:blip r:embed="rId8"/>
                  <a:stretch>
                    <a:fillRect b="-73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7" name="Image 16">
              <a:extLst>
                <a:ext uri="{FF2B5EF4-FFF2-40B4-BE49-F238E27FC236}">
                  <a16:creationId xmlns:a16="http://schemas.microsoft.com/office/drawing/2014/main" id="{F3E7B324-4A7E-4A42-A0B7-BE6B27A2FB9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68984" y="3973759"/>
              <a:ext cx="2932153" cy="288000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ZoneTexte 17">
                  <a:extLst>
                    <a:ext uri="{FF2B5EF4-FFF2-40B4-BE49-F238E27FC236}">
                      <a16:creationId xmlns:a16="http://schemas.microsoft.com/office/drawing/2014/main" id="{D67F6965-971D-468A-BD94-DB7B691DB586}"/>
                    </a:ext>
                  </a:extLst>
                </p:cNvPr>
                <p:cNvSpPr txBox="1"/>
                <p:nvPr/>
              </p:nvSpPr>
              <p:spPr>
                <a:xfrm>
                  <a:off x="5313469" y="4071490"/>
                  <a:ext cx="1305164" cy="123110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𝐿𝑅𝑒𝐿𝑈</m:t>
                        </m:r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 :</m:t>
                        </m:r>
                      </m:oMath>
                    </m:oMathPara>
                  </a14:m>
                  <a:endParaRPr lang="fr-FR" sz="1600" b="0" i="1" dirty="0">
                    <a:latin typeface="Cambria Math" panose="02040503050406030204" pitchFamily="18" charset="0"/>
                  </a:endParaRP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  <m:d>
                          <m:dPr>
                            <m:ctrlPr>
                              <a:rPr lang="fr-FR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1600" b="0" i="1" smtClean="0">
                                <a:latin typeface="Cambria Math" panose="02040503050406030204" pitchFamily="18" charset="0"/>
                              </a:rPr>
                              <m:t>0,01</m:t>
                            </m:r>
                            <m:r>
                              <a:rPr lang="fr-FR" sz="1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fr-FR" sz="16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fr-FR" sz="1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oMath>
                    </m:oMathPara>
                  </a14:m>
                  <a:endParaRPr lang="fr-FR" sz="1600" b="0" i="1" dirty="0">
                    <a:latin typeface="Cambria Math" panose="02040503050406030204" pitchFamily="18" charset="0"/>
                  </a:endParaRPr>
                </a:p>
                <a:p>
                  <a:pPr algn="ctr"/>
                  <a:endParaRPr lang="fr-FR" sz="1600" b="0" i="1" dirty="0">
                    <a:latin typeface="Cambria Math" panose="02040503050406030204" pitchFamily="18" charset="0"/>
                  </a:endParaRP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sz="16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fr-FR" sz="1600" i="1">
                            <a:latin typeface="Cambria Math" panose="02040503050406030204" pitchFamily="18" charset="0"/>
                          </a:rPr>
                          <m:t>𝑃𝑅𝑒𝐿𝑈</m:t>
                        </m:r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: </m:t>
                        </m:r>
                      </m:oMath>
                    </m:oMathPara>
                  </a14:m>
                  <a:endParaRPr lang="fr-FR" sz="1600" b="0" i="1" dirty="0">
                    <a:latin typeface="Cambria Math" panose="02040503050406030204" pitchFamily="18" charset="0"/>
                  </a:endParaRP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sz="1600" i="1">
                            <a:latin typeface="Cambria Math" panose="02040503050406030204" pitchFamily="18" charset="0"/>
                          </a:rPr>
                          <m:t>𝑚𝑎𝑥</m:t>
                        </m:r>
                        <m:d>
                          <m:dPr>
                            <m:ctrlPr>
                              <a:rPr lang="fr-FR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fr-FR" sz="1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fr-FR" sz="16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fr-FR" sz="1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oMath>
                    </m:oMathPara>
                  </a14:m>
                  <a:endParaRPr lang="fr-FR" sz="1600" b="0" dirty="0"/>
                </a:p>
              </p:txBody>
            </p:sp>
          </mc:Choice>
          <mc:Fallback xmlns="">
            <p:sp>
              <p:nvSpPr>
                <p:cNvPr id="18" name="ZoneTexte 17">
                  <a:extLst>
                    <a:ext uri="{FF2B5EF4-FFF2-40B4-BE49-F238E27FC236}">
                      <a16:creationId xmlns:a16="http://schemas.microsoft.com/office/drawing/2014/main" id="{D67F6965-971D-468A-BD94-DB7B691DB5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13469" y="4071490"/>
                  <a:ext cx="1305164" cy="1231106"/>
                </a:xfrm>
                <a:prstGeom prst="rect">
                  <a:avLst/>
                </a:prstGeom>
                <a:blipFill>
                  <a:blip r:embed="rId10"/>
                  <a:stretch>
                    <a:fillRect l="-32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0398538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1">
            <a:extLst>
              <a:ext uri="{FF2B5EF4-FFF2-40B4-BE49-F238E27FC236}">
                <a16:creationId xmlns:a16="http://schemas.microsoft.com/office/drawing/2014/main" id="{380F0008-9AE3-4BA3-A615-F1CD6A302168}"/>
              </a:ext>
            </a:extLst>
          </p:cNvPr>
          <p:cNvGrpSpPr/>
          <p:nvPr/>
        </p:nvGrpSpPr>
        <p:grpSpPr>
          <a:xfrm>
            <a:off x="0" y="0"/>
            <a:ext cx="9144000" cy="792000"/>
            <a:chOff x="0" y="0"/>
            <a:chExt cx="9144000" cy="792000"/>
          </a:xfrm>
        </p:grpSpPr>
        <p:sp>
          <p:nvSpPr>
            <p:cNvPr id="3" name="Forme libre 1">
              <a:extLst>
                <a:ext uri="{FF2B5EF4-FFF2-40B4-BE49-F238E27FC236}">
                  <a16:creationId xmlns:a16="http://schemas.microsoft.com/office/drawing/2014/main" id="{B5C8720F-2C16-43D2-B94C-D4DEE4633D48}"/>
                </a:ext>
              </a:extLst>
            </p:cNvPr>
            <p:cNvSpPr/>
            <p:nvPr/>
          </p:nvSpPr>
          <p:spPr>
            <a:xfrm>
              <a:off x="0" y="0"/>
              <a:ext cx="9144000" cy="7920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DDDDDD"/>
            </a:solidFill>
            <a:ln w="19080">
              <a:solidFill>
                <a:srgbClr val="000000"/>
              </a:solidFill>
              <a:prstDash val="solid"/>
            </a:ln>
          </p:spPr>
          <p:txBody>
            <a:bodyPr wrap="none" lIns="99360" tIns="54360" rIns="99360" bIns="54360" anchor="ctr" anchorCtr="0" compatLnSpc="0">
              <a:noAutofit/>
            </a:bodyPr>
            <a:lstStyle/>
            <a:p>
              <a:pPr marL="0" marR="0" lvl="0" indent="0" algn="l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 spc="0" baseline="0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4" name="ZoneTexte 3">
              <a:extLst>
                <a:ext uri="{FF2B5EF4-FFF2-40B4-BE49-F238E27FC236}">
                  <a16:creationId xmlns:a16="http://schemas.microsoft.com/office/drawing/2014/main" id="{3AC09D09-2B48-493D-9F64-6BA3D83D8515}"/>
                </a:ext>
              </a:extLst>
            </p:cNvPr>
            <p:cNvSpPr txBox="1"/>
            <p:nvPr/>
          </p:nvSpPr>
          <p:spPr>
            <a:xfrm>
              <a:off x="0" y="173621"/>
              <a:ext cx="9144000" cy="50381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0000" tIns="45000" rIns="90000" bIns="45000" anchorCtr="0" compatLnSpc="0">
              <a:spAutoFit/>
            </a:bodyPr>
            <a:lstStyle/>
            <a:p>
              <a:pPr marL="0" marR="0" lvl="0" indent="0" algn="ctr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en-US" sz="2800" dirty="0">
                  <a:highlight>
                    <a:scrgbClr r="0" g="0" b="0">
                      <a:alpha val="0"/>
                    </a:scrgbClr>
                  </a:highlight>
                  <a:latin typeface="arial" pitchFamily="34"/>
                  <a:ea typeface="Noto Sans CJK SC Regular" pitchFamily="2"/>
                  <a:cs typeface="FreeSans" pitchFamily="2"/>
                </a:rPr>
                <a:t>Supervised Deep Learning : what “training” means? </a:t>
              </a:r>
              <a:endParaRPr lang="en-US" sz="2800" b="0" i="0" u="none" strike="noStrike" kern="1200" cap="none" spc="0" baseline="0" dirty="0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arial" pitchFamily="34"/>
                <a:ea typeface="Noto Sans CJK SC Regular" pitchFamily="2"/>
                <a:cs typeface="FreeSans" pitchFamily="2"/>
              </a:endParaRPr>
            </a:p>
          </p:txBody>
        </p:sp>
      </p:grpSp>
      <p:sp>
        <p:nvSpPr>
          <p:cNvPr id="18" name="ZoneTexte 17">
            <a:extLst>
              <a:ext uri="{FF2B5EF4-FFF2-40B4-BE49-F238E27FC236}">
                <a16:creationId xmlns:a16="http://schemas.microsoft.com/office/drawing/2014/main" id="{1D0D03A7-809D-450A-B26D-DF2B5D1C3565}"/>
              </a:ext>
            </a:extLst>
          </p:cNvPr>
          <p:cNvSpPr txBox="1"/>
          <p:nvPr/>
        </p:nvSpPr>
        <p:spPr>
          <a:xfrm>
            <a:off x="366377" y="5627917"/>
            <a:ext cx="8411246" cy="101566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During the training, the network will learn how to represent the data in a useful way in order to perform a specific task (segmentation, denoising, etc.) </a:t>
            </a:r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A266CF4D-BB55-485D-9293-96CB2D0C9A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5CB64-B36B-4367-8B88-6F3791B72476}" type="slidenum">
              <a:rPr lang="fr-FR" smtClean="0"/>
              <a:t>7</a:t>
            </a:fld>
            <a:endParaRPr lang="fr-FR"/>
          </a:p>
        </p:txBody>
      </p:sp>
      <p:grpSp>
        <p:nvGrpSpPr>
          <p:cNvPr id="22" name="Groupe 21">
            <a:extLst>
              <a:ext uri="{FF2B5EF4-FFF2-40B4-BE49-F238E27FC236}">
                <a16:creationId xmlns:a16="http://schemas.microsoft.com/office/drawing/2014/main" id="{F6486E0E-1560-475B-B3FA-B904AF0363B9}"/>
              </a:ext>
            </a:extLst>
          </p:cNvPr>
          <p:cNvGrpSpPr/>
          <p:nvPr/>
        </p:nvGrpSpPr>
        <p:grpSpPr>
          <a:xfrm>
            <a:off x="305837" y="947746"/>
            <a:ext cx="8532326" cy="4556543"/>
            <a:chOff x="154017" y="947746"/>
            <a:chExt cx="8532326" cy="4556543"/>
          </a:xfrm>
        </p:grpSpPr>
        <p:pic>
          <p:nvPicPr>
            <p:cNvPr id="33" name="Image 425">
              <a:extLst>
                <a:ext uri="{FF2B5EF4-FFF2-40B4-BE49-F238E27FC236}">
                  <a16:creationId xmlns:a16="http://schemas.microsoft.com/office/drawing/2014/main" id="{2AD9E9DE-9AE5-46F2-BBB6-1240283C5161}"/>
                </a:ext>
              </a:extLst>
            </p:cNvPr>
            <p:cNvPicPr/>
            <p:nvPr/>
          </p:nvPicPr>
          <p:blipFill>
            <a:blip r:embed="rId3"/>
            <a:stretch/>
          </p:blipFill>
          <p:spPr>
            <a:xfrm>
              <a:off x="154017" y="3464769"/>
              <a:ext cx="913680" cy="913680"/>
            </a:xfrm>
            <a:prstGeom prst="rect">
              <a:avLst/>
            </a:prstGeom>
            <a:ln w="19080">
              <a:solidFill>
                <a:schemeClr val="tx1"/>
              </a:solidFill>
              <a:round/>
            </a:ln>
          </p:spPr>
        </p:pic>
        <p:pic>
          <p:nvPicPr>
            <p:cNvPr id="31" name="Image 425">
              <a:extLst>
                <a:ext uri="{FF2B5EF4-FFF2-40B4-BE49-F238E27FC236}">
                  <a16:creationId xmlns:a16="http://schemas.microsoft.com/office/drawing/2014/main" id="{8C05C43C-05B0-4CD4-8F63-103ACB83CAA1}"/>
                </a:ext>
              </a:extLst>
            </p:cNvPr>
            <p:cNvPicPr/>
            <p:nvPr/>
          </p:nvPicPr>
          <p:blipFill>
            <a:blip r:embed="rId3"/>
            <a:stretch/>
          </p:blipFill>
          <p:spPr>
            <a:xfrm>
              <a:off x="305151" y="3351570"/>
              <a:ext cx="913680" cy="913680"/>
            </a:xfrm>
            <a:prstGeom prst="rect">
              <a:avLst/>
            </a:prstGeom>
            <a:ln w="19080">
              <a:solidFill>
                <a:schemeClr val="tx1"/>
              </a:solidFill>
              <a:round/>
            </a:ln>
          </p:spPr>
        </p:pic>
        <p:pic>
          <p:nvPicPr>
            <p:cNvPr id="30" name="Image 425">
              <a:extLst>
                <a:ext uri="{FF2B5EF4-FFF2-40B4-BE49-F238E27FC236}">
                  <a16:creationId xmlns:a16="http://schemas.microsoft.com/office/drawing/2014/main" id="{E5D9832D-19BB-4108-96A5-557CE84BD098}"/>
                </a:ext>
              </a:extLst>
            </p:cNvPr>
            <p:cNvPicPr/>
            <p:nvPr/>
          </p:nvPicPr>
          <p:blipFill>
            <a:blip r:embed="rId3"/>
            <a:stretch/>
          </p:blipFill>
          <p:spPr>
            <a:xfrm>
              <a:off x="456285" y="3238371"/>
              <a:ext cx="913680" cy="913680"/>
            </a:xfrm>
            <a:prstGeom prst="rect">
              <a:avLst/>
            </a:prstGeom>
            <a:ln w="19080">
              <a:solidFill>
                <a:schemeClr val="tx1"/>
              </a:solidFill>
              <a:round/>
            </a:ln>
          </p:spPr>
        </p:pic>
        <p:pic>
          <p:nvPicPr>
            <p:cNvPr id="29" name="Image 425">
              <a:extLst>
                <a:ext uri="{FF2B5EF4-FFF2-40B4-BE49-F238E27FC236}">
                  <a16:creationId xmlns:a16="http://schemas.microsoft.com/office/drawing/2014/main" id="{B1DB7FE8-9506-4B71-8DE7-6CFCFC8F94A6}"/>
                </a:ext>
              </a:extLst>
            </p:cNvPr>
            <p:cNvPicPr/>
            <p:nvPr/>
          </p:nvPicPr>
          <p:blipFill>
            <a:blip r:embed="rId3"/>
            <a:stretch/>
          </p:blipFill>
          <p:spPr>
            <a:xfrm>
              <a:off x="607419" y="3125172"/>
              <a:ext cx="913680" cy="913680"/>
            </a:xfrm>
            <a:prstGeom prst="rect">
              <a:avLst/>
            </a:prstGeom>
            <a:ln w="19080">
              <a:solidFill>
                <a:schemeClr val="tx1"/>
              </a:solidFill>
              <a:round/>
            </a:ln>
          </p:spPr>
        </p:pic>
        <p:pic>
          <p:nvPicPr>
            <p:cNvPr id="5" name="Image 425">
              <a:extLst>
                <a:ext uri="{FF2B5EF4-FFF2-40B4-BE49-F238E27FC236}">
                  <a16:creationId xmlns:a16="http://schemas.microsoft.com/office/drawing/2014/main" id="{E2D44924-E6C6-4B27-986A-F8446C6B4D22}"/>
                </a:ext>
              </a:extLst>
            </p:cNvPr>
            <p:cNvPicPr/>
            <p:nvPr/>
          </p:nvPicPr>
          <p:blipFill>
            <a:blip r:embed="rId3"/>
            <a:stretch/>
          </p:blipFill>
          <p:spPr>
            <a:xfrm>
              <a:off x="758555" y="3011973"/>
              <a:ext cx="913680" cy="913680"/>
            </a:xfrm>
            <a:prstGeom prst="rect">
              <a:avLst/>
            </a:prstGeom>
            <a:ln w="19080">
              <a:solidFill>
                <a:schemeClr val="tx1"/>
              </a:solidFill>
              <a:round/>
            </a:ln>
          </p:spPr>
        </p:pic>
        <p:sp>
          <p:nvSpPr>
            <p:cNvPr id="7" name="CustomShape 26">
              <a:extLst>
                <a:ext uri="{FF2B5EF4-FFF2-40B4-BE49-F238E27FC236}">
                  <a16:creationId xmlns:a16="http://schemas.microsoft.com/office/drawing/2014/main" id="{76961A01-47B1-4EDF-A40C-756D98F6A3E7}"/>
                </a:ext>
              </a:extLst>
            </p:cNvPr>
            <p:cNvSpPr>
              <a:spLocks noChangeAspect="1"/>
            </p:cNvSpPr>
            <p:nvPr/>
          </p:nvSpPr>
          <p:spPr>
            <a:xfrm rot="19746600">
              <a:off x="1725232" y="2665211"/>
              <a:ext cx="1835458" cy="1607204"/>
            </a:xfrm>
            <a:custGeom>
              <a:avLst/>
              <a:gdLst/>
              <a:ahLst/>
              <a:cxnLst/>
              <a:rect l="l" t="t" r="r" b="b"/>
              <a:pathLst>
                <a:path w="5923" h="4040">
                  <a:moveTo>
                    <a:pt x="3093" y="1"/>
                  </a:moveTo>
                  <a:lnTo>
                    <a:pt x="5922" y="0"/>
                  </a:lnTo>
                  <a:lnTo>
                    <a:pt x="2829" y="4039"/>
                  </a:lnTo>
                  <a:lnTo>
                    <a:pt x="0" y="4039"/>
                  </a:lnTo>
                  <a:lnTo>
                    <a:pt x="3093" y="1"/>
                  </a:lnTo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38160">
              <a:solidFill>
                <a:srgbClr val="1B75BC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fr-FR" dirty="0"/>
            </a:p>
          </p:txBody>
        </p:sp>
        <p:sp>
          <p:nvSpPr>
            <p:cNvPr id="8" name="CustomShape 26">
              <a:extLst>
                <a:ext uri="{FF2B5EF4-FFF2-40B4-BE49-F238E27FC236}">
                  <a16:creationId xmlns:a16="http://schemas.microsoft.com/office/drawing/2014/main" id="{8DF13096-A350-4D9F-AF75-8925E5D69DC7}"/>
                </a:ext>
              </a:extLst>
            </p:cNvPr>
            <p:cNvSpPr>
              <a:spLocks noChangeAspect="1"/>
            </p:cNvSpPr>
            <p:nvPr/>
          </p:nvSpPr>
          <p:spPr>
            <a:xfrm rot="19746600">
              <a:off x="3144170" y="2665211"/>
              <a:ext cx="1835458" cy="1607204"/>
            </a:xfrm>
            <a:custGeom>
              <a:avLst/>
              <a:gdLst/>
              <a:ahLst/>
              <a:cxnLst/>
              <a:rect l="l" t="t" r="r" b="b"/>
              <a:pathLst>
                <a:path w="5923" h="4040">
                  <a:moveTo>
                    <a:pt x="3093" y="1"/>
                  </a:moveTo>
                  <a:lnTo>
                    <a:pt x="5922" y="0"/>
                  </a:lnTo>
                  <a:lnTo>
                    <a:pt x="2829" y="4039"/>
                  </a:lnTo>
                  <a:lnTo>
                    <a:pt x="0" y="4039"/>
                  </a:lnTo>
                  <a:lnTo>
                    <a:pt x="3093" y="1"/>
                  </a:lnTo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38160">
              <a:solidFill>
                <a:srgbClr val="1B75BC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" name="CustomShape 26">
              <a:extLst>
                <a:ext uri="{FF2B5EF4-FFF2-40B4-BE49-F238E27FC236}">
                  <a16:creationId xmlns:a16="http://schemas.microsoft.com/office/drawing/2014/main" id="{11FD1113-F602-4430-8A38-90F082761C78}"/>
                </a:ext>
              </a:extLst>
            </p:cNvPr>
            <p:cNvSpPr>
              <a:spLocks noChangeAspect="1"/>
            </p:cNvSpPr>
            <p:nvPr/>
          </p:nvSpPr>
          <p:spPr>
            <a:xfrm rot="19746600">
              <a:off x="4650195" y="2665211"/>
              <a:ext cx="1835458" cy="1607204"/>
            </a:xfrm>
            <a:custGeom>
              <a:avLst/>
              <a:gdLst/>
              <a:ahLst/>
              <a:cxnLst/>
              <a:rect l="l" t="t" r="r" b="b"/>
              <a:pathLst>
                <a:path w="5923" h="4040">
                  <a:moveTo>
                    <a:pt x="3093" y="1"/>
                  </a:moveTo>
                  <a:lnTo>
                    <a:pt x="5922" y="0"/>
                  </a:lnTo>
                  <a:lnTo>
                    <a:pt x="2829" y="4039"/>
                  </a:lnTo>
                  <a:lnTo>
                    <a:pt x="0" y="4039"/>
                  </a:lnTo>
                  <a:lnTo>
                    <a:pt x="3093" y="1"/>
                  </a:lnTo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38160">
              <a:solidFill>
                <a:srgbClr val="1B75BC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cxnSp>
          <p:nvCxnSpPr>
            <p:cNvPr id="11" name="Connecteur droit 10">
              <a:extLst>
                <a:ext uri="{FF2B5EF4-FFF2-40B4-BE49-F238E27FC236}">
                  <a16:creationId xmlns:a16="http://schemas.microsoft.com/office/drawing/2014/main" id="{005D8BB9-CFCD-450B-80EF-6B4C6D3026D5}"/>
                </a:ext>
              </a:extLst>
            </p:cNvPr>
            <p:cNvCxnSpPr/>
            <p:nvPr/>
          </p:nvCxnSpPr>
          <p:spPr>
            <a:xfrm>
              <a:off x="1706319" y="3468813"/>
              <a:ext cx="253114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cteur droit avec flèche 12">
              <a:extLst>
                <a:ext uri="{FF2B5EF4-FFF2-40B4-BE49-F238E27FC236}">
                  <a16:creationId xmlns:a16="http://schemas.microsoft.com/office/drawing/2014/main" id="{096778D1-9CBB-419B-8B30-E8BD153E6B26}"/>
                </a:ext>
              </a:extLst>
            </p:cNvPr>
            <p:cNvCxnSpPr/>
            <p:nvPr/>
          </p:nvCxnSpPr>
          <p:spPr>
            <a:xfrm>
              <a:off x="2642961" y="3468813"/>
              <a:ext cx="981986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cteur droit avec flèche 13">
              <a:extLst>
                <a:ext uri="{FF2B5EF4-FFF2-40B4-BE49-F238E27FC236}">
                  <a16:creationId xmlns:a16="http://schemas.microsoft.com/office/drawing/2014/main" id="{C8BDA55A-7AFC-45FF-AF38-1C7D479126BA}"/>
                </a:ext>
              </a:extLst>
            </p:cNvPr>
            <p:cNvCxnSpPr/>
            <p:nvPr/>
          </p:nvCxnSpPr>
          <p:spPr>
            <a:xfrm>
              <a:off x="4068992" y="3468813"/>
              <a:ext cx="981986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cteur droit avec flèche 14">
              <a:extLst>
                <a:ext uri="{FF2B5EF4-FFF2-40B4-BE49-F238E27FC236}">
                  <a16:creationId xmlns:a16="http://schemas.microsoft.com/office/drawing/2014/main" id="{E8FD458C-DD96-4EB1-A3B3-0633FFEA4A0C}"/>
                </a:ext>
              </a:extLst>
            </p:cNvPr>
            <p:cNvCxnSpPr>
              <a:cxnSpLocks/>
            </p:cNvCxnSpPr>
            <p:nvPr/>
          </p:nvCxnSpPr>
          <p:spPr>
            <a:xfrm>
              <a:off x="5592990" y="3468813"/>
              <a:ext cx="960212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6" name="Image 445">
              <a:extLst>
                <a:ext uri="{FF2B5EF4-FFF2-40B4-BE49-F238E27FC236}">
                  <a16:creationId xmlns:a16="http://schemas.microsoft.com/office/drawing/2014/main" id="{2D57CFAE-BA19-4473-A93B-AF11D9783EDA}"/>
                </a:ext>
              </a:extLst>
            </p:cNvPr>
            <p:cNvPicPr/>
            <p:nvPr/>
          </p:nvPicPr>
          <p:blipFill>
            <a:blip r:embed="rId4"/>
            <a:stretch/>
          </p:blipFill>
          <p:spPr>
            <a:xfrm>
              <a:off x="6577813" y="1958704"/>
              <a:ext cx="913680" cy="913680"/>
            </a:xfrm>
            <a:prstGeom prst="rect">
              <a:avLst/>
            </a:prstGeom>
            <a:ln w="19080">
              <a:solidFill>
                <a:srgbClr val="B2B2B2"/>
              </a:solidFill>
              <a:round/>
            </a:ln>
          </p:spPr>
        </p:pic>
        <p:sp>
          <p:nvSpPr>
            <p:cNvPr id="19" name="ZoneTexte 18">
              <a:extLst>
                <a:ext uri="{FF2B5EF4-FFF2-40B4-BE49-F238E27FC236}">
                  <a16:creationId xmlns:a16="http://schemas.microsoft.com/office/drawing/2014/main" id="{171CA814-156A-46D4-AEAB-3FADFBBE9849}"/>
                </a:ext>
              </a:extLst>
            </p:cNvPr>
            <p:cNvSpPr txBox="1"/>
            <p:nvPr/>
          </p:nvSpPr>
          <p:spPr>
            <a:xfrm>
              <a:off x="326004" y="2370318"/>
              <a:ext cx="17208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Known “raw” data</a:t>
              </a:r>
            </a:p>
          </p:txBody>
        </p:sp>
        <p:sp>
          <p:nvSpPr>
            <p:cNvPr id="20" name="ZoneTexte 19">
              <a:extLst>
                <a:ext uri="{FF2B5EF4-FFF2-40B4-BE49-F238E27FC236}">
                  <a16:creationId xmlns:a16="http://schemas.microsoft.com/office/drawing/2014/main" id="{3BB920DC-F94B-4376-B05B-F295B95DD4A9}"/>
                </a:ext>
              </a:extLst>
            </p:cNvPr>
            <p:cNvSpPr txBox="1"/>
            <p:nvPr/>
          </p:nvSpPr>
          <p:spPr>
            <a:xfrm>
              <a:off x="6065028" y="947746"/>
              <a:ext cx="20289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Ground truth</a:t>
              </a:r>
            </a:p>
          </p:txBody>
        </p:sp>
        <p:grpSp>
          <p:nvGrpSpPr>
            <p:cNvPr id="23" name="Groupe 22">
              <a:extLst>
                <a:ext uri="{FF2B5EF4-FFF2-40B4-BE49-F238E27FC236}">
                  <a16:creationId xmlns:a16="http://schemas.microsoft.com/office/drawing/2014/main" id="{FC89D7A4-9270-466E-B718-8303BEEFE490}"/>
                </a:ext>
              </a:extLst>
            </p:cNvPr>
            <p:cNvGrpSpPr/>
            <p:nvPr/>
          </p:nvGrpSpPr>
          <p:grpSpPr>
            <a:xfrm>
              <a:off x="6765358" y="3158557"/>
              <a:ext cx="429731" cy="476878"/>
              <a:chOff x="7238788" y="1239203"/>
              <a:chExt cx="429731" cy="476878"/>
            </a:xfrm>
          </p:grpSpPr>
          <p:sp>
            <p:nvSpPr>
              <p:cNvPr id="6" name="Ellipse 5">
                <a:extLst>
                  <a:ext uri="{FF2B5EF4-FFF2-40B4-BE49-F238E27FC236}">
                    <a16:creationId xmlns:a16="http://schemas.microsoft.com/office/drawing/2014/main" id="{3929F950-5D42-4272-96DF-C324CFC4169A}"/>
                  </a:ext>
                </a:extLst>
              </p:cNvPr>
              <p:cNvSpPr/>
              <p:nvPr/>
            </p:nvSpPr>
            <p:spPr>
              <a:xfrm>
                <a:off x="7293429" y="1340996"/>
                <a:ext cx="375090" cy="375085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cxnSp>
            <p:nvCxnSpPr>
              <p:cNvPr id="12" name="Connecteur droit 11">
                <a:extLst>
                  <a:ext uri="{FF2B5EF4-FFF2-40B4-BE49-F238E27FC236}">
                    <a16:creationId xmlns:a16="http://schemas.microsoft.com/office/drawing/2014/main" id="{D63DEA4A-41A8-43E7-9ADE-0AFA65EEC4C5}"/>
                  </a:ext>
                </a:extLst>
              </p:cNvPr>
              <p:cNvCxnSpPr>
                <a:stCxn id="6" idx="7"/>
                <a:endCxn id="6" idx="3"/>
              </p:cNvCxnSpPr>
              <p:nvPr/>
            </p:nvCxnSpPr>
            <p:spPr>
              <a:xfrm flipH="1">
                <a:off x="7348360" y="1395927"/>
                <a:ext cx="265229" cy="26522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EBC32826-6E2D-44F2-B4B5-D36EB941EF27}"/>
                  </a:ext>
                </a:extLst>
              </p:cNvPr>
              <p:cNvSpPr txBox="1"/>
              <p:nvPr/>
            </p:nvSpPr>
            <p:spPr>
              <a:xfrm>
                <a:off x="7238788" y="1239203"/>
                <a:ext cx="22710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+</a:t>
                </a:r>
              </a:p>
            </p:txBody>
          </p:sp>
          <p:sp>
            <p:nvSpPr>
              <p:cNvPr id="21" name="ZoneTexte 20">
                <a:extLst>
                  <a:ext uri="{FF2B5EF4-FFF2-40B4-BE49-F238E27FC236}">
                    <a16:creationId xmlns:a16="http://schemas.microsoft.com/office/drawing/2014/main" id="{817937DD-5785-4EFD-8CF9-4078C9D965C5}"/>
                  </a:ext>
                </a:extLst>
              </p:cNvPr>
              <p:cNvSpPr txBox="1"/>
              <p:nvPr/>
            </p:nvSpPr>
            <p:spPr>
              <a:xfrm>
                <a:off x="7393925" y="1279831"/>
                <a:ext cx="227103" cy="3129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3000" dirty="0">
                    <a:latin typeface="Arial" panose="020B0604020202020204" pitchFamily="34" charset="0"/>
                    <a:cs typeface="Arial" panose="020B0604020202020204" pitchFamily="34" charset="0"/>
                  </a:rPr>
                  <a:t>-</a:t>
                </a:r>
              </a:p>
            </p:txBody>
          </p:sp>
        </p:grpSp>
        <p:cxnSp>
          <p:nvCxnSpPr>
            <p:cNvPr id="25" name="Connecteur : en angle 24">
              <a:extLst>
                <a:ext uri="{FF2B5EF4-FFF2-40B4-BE49-F238E27FC236}">
                  <a16:creationId xmlns:a16="http://schemas.microsoft.com/office/drawing/2014/main" id="{6683EE99-032B-4477-B428-12964EE44F12}"/>
                </a:ext>
              </a:extLst>
            </p:cNvPr>
            <p:cNvCxnSpPr>
              <a:cxnSpLocks/>
              <a:stCxn id="6" idx="4"/>
            </p:cNvCxnSpPr>
            <p:nvPr/>
          </p:nvCxnSpPr>
          <p:spPr>
            <a:xfrm rot="5400000" flipH="1">
              <a:off x="4517753" y="1145644"/>
              <a:ext cx="181840" cy="4797742"/>
            </a:xfrm>
            <a:prstGeom prst="bentConnector4">
              <a:avLst>
                <a:gd name="adj1" fmla="val -826126"/>
                <a:gd name="adj2" fmla="val 103686"/>
              </a:avLst>
            </a:prstGeom>
            <a:ln w="12700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ZoneTexte 31">
              <a:extLst>
                <a:ext uri="{FF2B5EF4-FFF2-40B4-BE49-F238E27FC236}">
                  <a16:creationId xmlns:a16="http://schemas.microsoft.com/office/drawing/2014/main" id="{C742CC5E-D229-4D82-B38F-EC2ABB1BB12E}"/>
                </a:ext>
              </a:extLst>
            </p:cNvPr>
            <p:cNvSpPr txBox="1"/>
            <p:nvPr/>
          </p:nvSpPr>
          <p:spPr>
            <a:xfrm>
              <a:off x="3415998" y="5134957"/>
              <a:ext cx="20289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>
                  <a:latin typeface="Arial" panose="020B0604020202020204" pitchFamily="34" charset="0"/>
                  <a:cs typeface="Arial" panose="020B0604020202020204" pitchFamily="34" charset="0"/>
                </a:rPr>
                <a:t>Feedback</a:t>
              </a:r>
            </a:p>
          </p:txBody>
        </p:sp>
        <p:cxnSp>
          <p:nvCxnSpPr>
            <p:cNvPr id="60" name="Connecteur droit avec flèche 59">
              <a:extLst>
                <a:ext uri="{FF2B5EF4-FFF2-40B4-BE49-F238E27FC236}">
                  <a16:creationId xmlns:a16="http://schemas.microsoft.com/office/drawing/2014/main" id="{C2CCAE79-1ABD-419A-9C60-FCD456425E51}"/>
                </a:ext>
              </a:extLst>
            </p:cNvPr>
            <p:cNvCxnSpPr>
              <a:cxnSpLocks/>
              <a:stCxn id="16" idx="2"/>
              <a:endCxn id="21" idx="0"/>
            </p:cNvCxnSpPr>
            <p:nvPr/>
          </p:nvCxnSpPr>
          <p:spPr>
            <a:xfrm flipH="1">
              <a:off x="7034047" y="2872384"/>
              <a:ext cx="606" cy="32680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necteur droit avec flèche 68">
              <a:extLst>
                <a:ext uri="{FF2B5EF4-FFF2-40B4-BE49-F238E27FC236}">
                  <a16:creationId xmlns:a16="http://schemas.microsoft.com/office/drawing/2014/main" id="{915383A6-6689-473E-91E3-D9D706AD1C1B}"/>
                </a:ext>
              </a:extLst>
            </p:cNvPr>
            <p:cNvCxnSpPr/>
            <p:nvPr/>
          </p:nvCxnSpPr>
          <p:spPr>
            <a:xfrm>
              <a:off x="7347859" y="3468813"/>
              <a:ext cx="348343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diamond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ZoneTexte 69">
              <a:extLst>
                <a:ext uri="{FF2B5EF4-FFF2-40B4-BE49-F238E27FC236}">
                  <a16:creationId xmlns:a16="http://schemas.microsoft.com/office/drawing/2014/main" id="{777282D3-F6A4-4BC5-A9AB-DC034E738647}"/>
                </a:ext>
              </a:extLst>
            </p:cNvPr>
            <p:cNvSpPr txBox="1"/>
            <p:nvPr/>
          </p:nvSpPr>
          <p:spPr>
            <a:xfrm>
              <a:off x="7707841" y="3281058"/>
              <a:ext cx="9785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Model</a:t>
              </a:r>
            </a:p>
          </p:txBody>
        </p:sp>
        <p:pic>
          <p:nvPicPr>
            <p:cNvPr id="34" name="Image 445">
              <a:extLst>
                <a:ext uri="{FF2B5EF4-FFF2-40B4-BE49-F238E27FC236}">
                  <a16:creationId xmlns:a16="http://schemas.microsoft.com/office/drawing/2014/main" id="{A555E8E6-3CE5-4501-A8BB-3A6907E745D9}"/>
                </a:ext>
              </a:extLst>
            </p:cNvPr>
            <p:cNvPicPr/>
            <p:nvPr/>
          </p:nvPicPr>
          <p:blipFill>
            <a:blip r:embed="rId4"/>
            <a:stretch/>
          </p:blipFill>
          <p:spPr>
            <a:xfrm>
              <a:off x="6708281" y="1822586"/>
              <a:ext cx="913680" cy="913680"/>
            </a:xfrm>
            <a:prstGeom prst="rect">
              <a:avLst/>
            </a:prstGeom>
            <a:ln w="19080">
              <a:solidFill>
                <a:srgbClr val="B2B2B2"/>
              </a:solidFill>
              <a:round/>
            </a:ln>
          </p:spPr>
        </p:pic>
        <p:pic>
          <p:nvPicPr>
            <p:cNvPr id="35" name="Image 445">
              <a:extLst>
                <a:ext uri="{FF2B5EF4-FFF2-40B4-BE49-F238E27FC236}">
                  <a16:creationId xmlns:a16="http://schemas.microsoft.com/office/drawing/2014/main" id="{E7712409-1178-44A0-92FB-E1EE5B207912}"/>
                </a:ext>
              </a:extLst>
            </p:cNvPr>
            <p:cNvPicPr/>
            <p:nvPr/>
          </p:nvPicPr>
          <p:blipFill>
            <a:blip r:embed="rId4"/>
            <a:stretch/>
          </p:blipFill>
          <p:spPr>
            <a:xfrm>
              <a:off x="6838749" y="1686468"/>
              <a:ext cx="913680" cy="913680"/>
            </a:xfrm>
            <a:prstGeom prst="rect">
              <a:avLst/>
            </a:prstGeom>
            <a:ln w="19080">
              <a:solidFill>
                <a:srgbClr val="B2B2B2"/>
              </a:solidFill>
              <a:round/>
            </a:ln>
          </p:spPr>
        </p:pic>
        <p:pic>
          <p:nvPicPr>
            <p:cNvPr id="36" name="Image 445">
              <a:extLst>
                <a:ext uri="{FF2B5EF4-FFF2-40B4-BE49-F238E27FC236}">
                  <a16:creationId xmlns:a16="http://schemas.microsoft.com/office/drawing/2014/main" id="{560B6044-4E69-4202-8BB9-D94EBA4B5D5B}"/>
                </a:ext>
              </a:extLst>
            </p:cNvPr>
            <p:cNvPicPr/>
            <p:nvPr/>
          </p:nvPicPr>
          <p:blipFill>
            <a:blip r:embed="rId4"/>
            <a:stretch/>
          </p:blipFill>
          <p:spPr>
            <a:xfrm>
              <a:off x="6969217" y="1550349"/>
              <a:ext cx="913680" cy="913680"/>
            </a:xfrm>
            <a:prstGeom prst="rect">
              <a:avLst/>
            </a:prstGeom>
            <a:ln w="19080">
              <a:solidFill>
                <a:srgbClr val="B2B2B2"/>
              </a:solidFill>
              <a:round/>
            </a:ln>
          </p:spPr>
        </p:pic>
        <p:pic>
          <p:nvPicPr>
            <p:cNvPr id="37" name="Image 445">
              <a:extLst>
                <a:ext uri="{FF2B5EF4-FFF2-40B4-BE49-F238E27FC236}">
                  <a16:creationId xmlns:a16="http://schemas.microsoft.com/office/drawing/2014/main" id="{C6109D76-6D49-4D2D-AD7D-EC78AE414EA3}"/>
                </a:ext>
              </a:extLst>
            </p:cNvPr>
            <p:cNvPicPr/>
            <p:nvPr/>
          </p:nvPicPr>
          <p:blipFill>
            <a:blip r:embed="rId4"/>
            <a:stretch/>
          </p:blipFill>
          <p:spPr>
            <a:xfrm>
              <a:off x="7099685" y="1414230"/>
              <a:ext cx="913680" cy="913680"/>
            </a:xfrm>
            <a:prstGeom prst="rect">
              <a:avLst/>
            </a:prstGeom>
            <a:ln w="19080">
              <a:solidFill>
                <a:srgbClr val="B2B2B2"/>
              </a:solidFill>
              <a:round/>
            </a:ln>
          </p:spPr>
        </p:pic>
      </p:grpSp>
    </p:spTree>
    <p:extLst>
      <p:ext uri="{BB962C8B-B14F-4D97-AF65-F5344CB8AC3E}">
        <p14:creationId xmlns:p14="http://schemas.microsoft.com/office/powerpoint/2010/main" val="368930515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11E28935-5361-4F8A-B8F0-21661E182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5CB64-B36B-4367-8B88-6F3791B72476}" type="slidenum">
              <a:rPr lang="fr-FR" smtClean="0"/>
              <a:t>70</a:t>
            </a:fld>
            <a:endParaRPr lang="fr-FR"/>
          </a:p>
        </p:txBody>
      </p:sp>
      <p:grpSp>
        <p:nvGrpSpPr>
          <p:cNvPr id="4" name="Groupe 3">
            <a:extLst>
              <a:ext uri="{FF2B5EF4-FFF2-40B4-BE49-F238E27FC236}">
                <a16:creationId xmlns:a16="http://schemas.microsoft.com/office/drawing/2014/main" id="{83C95EF6-CD1E-4E4C-B452-7C5AF750EDC6}"/>
              </a:ext>
            </a:extLst>
          </p:cNvPr>
          <p:cNvGrpSpPr/>
          <p:nvPr/>
        </p:nvGrpSpPr>
        <p:grpSpPr>
          <a:xfrm>
            <a:off x="0" y="0"/>
            <a:ext cx="9144000" cy="792000"/>
            <a:chOff x="0" y="0"/>
            <a:chExt cx="9144000" cy="792000"/>
          </a:xfrm>
        </p:grpSpPr>
        <p:sp>
          <p:nvSpPr>
            <p:cNvPr id="5" name="Forme libre 1">
              <a:extLst>
                <a:ext uri="{FF2B5EF4-FFF2-40B4-BE49-F238E27FC236}">
                  <a16:creationId xmlns:a16="http://schemas.microsoft.com/office/drawing/2014/main" id="{51C52A71-1D80-410A-AC47-8B3F31429280}"/>
                </a:ext>
              </a:extLst>
            </p:cNvPr>
            <p:cNvSpPr/>
            <p:nvPr/>
          </p:nvSpPr>
          <p:spPr>
            <a:xfrm>
              <a:off x="0" y="0"/>
              <a:ext cx="9144000" cy="7920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DDDDDD"/>
            </a:solidFill>
            <a:ln w="19080">
              <a:solidFill>
                <a:srgbClr val="000000"/>
              </a:solidFill>
              <a:prstDash val="solid"/>
            </a:ln>
          </p:spPr>
          <p:txBody>
            <a:bodyPr wrap="none" lIns="99360" tIns="54360" rIns="99360" bIns="54360" anchor="ctr" anchorCtr="0" compatLnSpc="0">
              <a:noAutofit/>
            </a:bodyPr>
            <a:lstStyle/>
            <a:p>
              <a:pPr marL="0" marR="0" lvl="0" indent="0" algn="l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fr-FR" sz="1800" b="0" i="0" u="none" strike="noStrike" kern="1200" cap="none" spc="0" baseline="0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6" name="ZoneTexte 5">
              <a:extLst>
                <a:ext uri="{FF2B5EF4-FFF2-40B4-BE49-F238E27FC236}">
                  <a16:creationId xmlns:a16="http://schemas.microsoft.com/office/drawing/2014/main" id="{B49C120F-843F-4C93-AAEC-FAF942986009}"/>
                </a:ext>
              </a:extLst>
            </p:cNvPr>
            <p:cNvSpPr txBox="1"/>
            <p:nvPr/>
          </p:nvSpPr>
          <p:spPr>
            <a:xfrm>
              <a:off x="0" y="173621"/>
              <a:ext cx="9144000" cy="50381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0000" tIns="45000" rIns="90000" bIns="45000" anchorCtr="0" compatLnSpc="0">
              <a:spAutoFit/>
            </a:bodyPr>
            <a:lstStyle/>
            <a:p>
              <a:pPr marL="0" marR="0" lvl="0" indent="0" algn="ctr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en-US" sz="2800" b="0" i="0" u="none" strike="noStrike" kern="1200" cap="none" spc="0" baseline="0" dirty="0">
                  <a:ln>
                    <a:noFill/>
                  </a:ln>
                  <a:highlight>
                    <a:scrgbClr r="0" g="0" b="0">
                      <a:alpha val="0"/>
                    </a:scrgbClr>
                  </a:highlight>
                  <a:latin typeface="arial" pitchFamily="34"/>
                  <a:ea typeface="Noto Sans CJK SC Regular" pitchFamily="2"/>
                  <a:cs typeface="FreeSans" pitchFamily="2"/>
                </a:rPr>
                <a:t>General summary</a:t>
              </a:r>
            </a:p>
          </p:txBody>
        </p:sp>
      </p:grpSp>
      <p:graphicFrame>
        <p:nvGraphicFramePr>
          <p:cNvPr id="9" name="Tableau 8">
            <a:extLst>
              <a:ext uri="{FF2B5EF4-FFF2-40B4-BE49-F238E27FC236}">
                <a16:creationId xmlns:a16="http://schemas.microsoft.com/office/drawing/2014/main" id="{D1ADF0B1-A06D-49E8-BAD7-F428DDA60C3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75138" y="2540266"/>
          <a:ext cx="7593723" cy="2291080"/>
        </p:xfrm>
        <a:graphic>
          <a:graphicData uri="http://schemas.openxmlformats.org/drawingml/2006/table">
            <a:tbl>
              <a:tblPr firstRow="1" bandRow="1">
                <a:tableStyleId>{85BE263C-DBD7-4A20-BB59-AAB30ACAA65A}</a:tableStyleId>
              </a:tblPr>
              <a:tblGrid>
                <a:gridCol w="2531241">
                  <a:extLst>
                    <a:ext uri="{9D8B030D-6E8A-4147-A177-3AD203B41FA5}">
                      <a16:colId xmlns:a16="http://schemas.microsoft.com/office/drawing/2014/main" val="3530513028"/>
                    </a:ext>
                  </a:extLst>
                </a:gridCol>
                <a:gridCol w="2531241">
                  <a:extLst>
                    <a:ext uri="{9D8B030D-6E8A-4147-A177-3AD203B41FA5}">
                      <a16:colId xmlns:a16="http://schemas.microsoft.com/office/drawing/2014/main" val="554948782"/>
                    </a:ext>
                  </a:extLst>
                </a:gridCol>
                <a:gridCol w="2531241">
                  <a:extLst>
                    <a:ext uri="{9D8B030D-6E8A-4147-A177-3AD203B41FA5}">
                      <a16:colId xmlns:a16="http://schemas.microsoft.com/office/drawing/2014/main" val="26155871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Optimize full name</a:t>
                      </a:r>
                      <a:endParaRPr lang="en-US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Python call name</a:t>
                      </a:r>
                      <a:endParaRPr lang="en-US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Learning-rate</a:t>
                      </a:r>
                      <a:endParaRPr lang="en-US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137943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Stochastic Gradient Descent </a:t>
                      </a:r>
                      <a:endParaRPr lang="en-US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‘</a:t>
                      </a:r>
                      <a:r>
                        <a:rPr lang="en-US" sz="1800" dirty="0" err="1"/>
                        <a:t>sgd</a:t>
                      </a:r>
                      <a:r>
                        <a:rPr lang="en-US" sz="1800" dirty="0"/>
                        <a:t>’</a:t>
                      </a:r>
                      <a:endParaRPr lang="en-US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Fixed by the user</a:t>
                      </a:r>
                      <a:endParaRPr lang="en-US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229156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sz="1800" dirty="0"/>
                        <a:t>Root </a:t>
                      </a:r>
                      <a:r>
                        <a:rPr lang="fr-FR" sz="1800" dirty="0" err="1"/>
                        <a:t>Mean</a:t>
                      </a:r>
                      <a:r>
                        <a:rPr lang="fr-FR" sz="1800" dirty="0"/>
                        <a:t> Square Propagation</a:t>
                      </a:r>
                      <a:endParaRPr lang="en-US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‘</a:t>
                      </a:r>
                      <a:r>
                        <a:rPr lang="en-US" sz="1800" dirty="0" err="1"/>
                        <a:t>RMSprop</a:t>
                      </a:r>
                      <a:r>
                        <a:rPr lang="en-US" sz="1800" dirty="0"/>
                        <a:t>’</a:t>
                      </a:r>
                      <a:endParaRPr lang="en-US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Adjusted automatically</a:t>
                      </a:r>
                      <a:endParaRPr lang="en-US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189943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Adaptive Moment Optimization</a:t>
                      </a:r>
                      <a:endParaRPr lang="en-US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‘</a:t>
                      </a:r>
                      <a:r>
                        <a:rPr lang="en-US" sz="1800" dirty="0" err="1"/>
                        <a:t>adam</a:t>
                      </a:r>
                      <a:r>
                        <a:rPr lang="en-US" sz="1800" dirty="0"/>
                        <a:t>’</a:t>
                      </a:r>
                      <a:endParaRPr lang="en-US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Adjusted automatically</a:t>
                      </a:r>
                    </a:p>
                    <a:p>
                      <a:pPr algn="ctr"/>
                      <a:endParaRPr lang="en-US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57579478"/>
                  </a:ext>
                </a:extLst>
              </a:tr>
            </a:tbl>
          </a:graphicData>
        </a:graphic>
      </p:graphicFrame>
      <p:sp>
        <p:nvSpPr>
          <p:cNvPr id="7" name="ZoneTexte 6">
            <a:extLst>
              <a:ext uri="{FF2B5EF4-FFF2-40B4-BE49-F238E27FC236}">
                <a16:creationId xmlns:a16="http://schemas.microsoft.com/office/drawing/2014/main" id="{BA675F50-5169-4113-8E50-CA63F02AF5B2}"/>
              </a:ext>
            </a:extLst>
          </p:cNvPr>
          <p:cNvSpPr txBox="1"/>
          <p:nvPr/>
        </p:nvSpPr>
        <p:spPr>
          <a:xfrm>
            <a:off x="1198179" y="1947672"/>
            <a:ext cx="6747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Most commonly used optimizers?</a:t>
            </a:r>
          </a:p>
        </p:txBody>
      </p:sp>
    </p:spTree>
    <p:extLst>
      <p:ext uri="{BB962C8B-B14F-4D97-AF65-F5344CB8AC3E}">
        <p14:creationId xmlns:p14="http://schemas.microsoft.com/office/powerpoint/2010/main" val="29016418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1C98F13-0843-47B8-B520-489F85F865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200486"/>
            <a:ext cx="2057400" cy="365125"/>
          </a:xfrm>
        </p:spPr>
        <p:txBody>
          <a:bodyPr/>
          <a:lstStyle/>
          <a:p>
            <a:fld id="{AA45CB64-B36B-4367-8B88-6F3791B72476}" type="slidenum">
              <a:rPr lang="fr-FR" smtClean="0"/>
              <a:t>8</a:t>
            </a:fld>
            <a:endParaRPr lang="fr-FR"/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16DBE785-4DBC-42C0-83B8-0E2368BF5DE3}"/>
              </a:ext>
            </a:extLst>
          </p:cNvPr>
          <p:cNvGrpSpPr/>
          <p:nvPr/>
        </p:nvGrpSpPr>
        <p:grpSpPr>
          <a:xfrm>
            <a:off x="0" y="0"/>
            <a:ext cx="9144000" cy="792000"/>
            <a:chOff x="0" y="0"/>
            <a:chExt cx="9144000" cy="792000"/>
          </a:xfrm>
        </p:grpSpPr>
        <p:sp>
          <p:nvSpPr>
            <p:cNvPr id="6" name="Forme libre 1">
              <a:extLst>
                <a:ext uri="{FF2B5EF4-FFF2-40B4-BE49-F238E27FC236}">
                  <a16:creationId xmlns:a16="http://schemas.microsoft.com/office/drawing/2014/main" id="{D5D0F7FE-51FA-4033-87D4-5383E867C9A6}"/>
                </a:ext>
              </a:extLst>
            </p:cNvPr>
            <p:cNvSpPr/>
            <p:nvPr/>
          </p:nvSpPr>
          <p:spPr>
            <a:xfrm>
              <a:off x="0" y="0"/>
              <a:ext cx="9144000" cy="7920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DDDDDD"/>
            </a:solidFill>
            <a:ln w="19080">
              <a:solidFill>
                <a:srgbClr val="000000"/>
              </a:solidFill>
              <a:prstDash val="solid"/>
            </a:ln>
          </p:spPr>
          <p:txBody>
            <a:bodyPr wrap="none" lIns="99360" tIns="54360" rIns="99360" bIns="54360" anchor="ctr" anchorCtr="0" compatLnSpc="0">
              <a:noAutofit/>
            </a:bodyPr>
            <a:lstStyle/>
            <a:p>
              <a:pPr marL="0" marR="0" lvl="0" indent="0" algn="l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 spc="0" baseline="0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0C70B35E-486A-4336-A614-D47D2240FDBE}"/>
                </a:ext>
              </a:extLst>
            </p:cNvPr>
            <p:cNvSpPr txBox="1"/>
            <p:nvPr/>
          </p:nvSpPr>
          <p:spPr>
            <a:xfrm>
              <a:off x="0" y="173621"/>
              <a:ext cx="9144000" cy="50381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0000" tIns="45000" rIns="90000" bIns="45000" anchorCtr="0" compatLnSpc="0">
              <a:spAutoFit/>
            </a:bodyPr>
            <a:lstStyle/>
            <a:p>
              <a:pPr marL="0" marR="0" lvl="0" indent="0" algn="ctr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en-US" sz="2800" dirty="0">
                  <a:highlight>
                    <a:scrgbClr r="0" g="0" b="0">
                      <a:alpha val="0"/>
                    </a:scrgbClr>
                  </a:highlight>
                  <a:latin typeface="arial" pitchFamily="34"/>
                  <a:ea typeface="Noto Sans CJK SC Regular" pitchFamily="2"/>
                  <a:cs typeface="FreeSans" pitchFamily="2"/>
                </a:rPr>
                <a:t>Supervised Deep Learning : what “training” means? </a:t>
              </a:r>
              <a:endParaRPr lang="en-US" sz="2800" b="0" i="0" u="none" strike="noStrike" kern="1200" cap="none" spc="0" baseline="0" dirty="0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arial" pitchFamily="34"/>
                <a:ea typeface="Noto Sans CJK SC Regular" pitchFamily="2"/>
                <a:cs typeface="FreeSans" pitchFamily="2"/>
              </a:endParaRPr>
            </a:p>
          </p:txBody>
        </p:sp>
      </p:grpSp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F7D7D46E-FF9F-43B1-BD85-17AFE0E585CD}"/>
              </a:ext>
            </a:extLst>
          </p:cNvPr>
          <p:cNvCxnSpPr>
            <a:cxnSpLocks/>
          </p:cNvCxnSpPr>
          <p:nvPr/>
        </p:nvCxnSpPr>
        <p:spPr>
          <a:xfrm>
            <a:off x="1960956" y="5355285"/>
            <a:ext cx="647162" cy="0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3">
            <a:extLst>
              <a:ext uri="{FF2B5EF4-FFF2-40B4-BE49-F238E27FC236}">
                <a16:creationId xmlns:a16="http://schemas.microsoft.com/office/drawing/2014/main" id="{B9CB2F20-0398-4151-9DCB-2C6BB172AEE1}"/>
              </a:ext>
            </a:extLst>
          </p:cNvPr>
          <p:cNvSpPr txBox="1"/>
          <p:nvPr/>
        </p:nvSpPr>
        <p:spPr>
          <a:xfrm>
            <a:off x="3711600" y="878276"/>
            <a:ext cx="172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Training set :</a:t>
            </a:r>
          </a:p>
        </p:txBody>
      </p:sp>
      <p:grpSp>
        <p:nvGrpSpPr>
          <p:cNvPr id="25" name="Groupe 24">
            <a:extLst>
              <a:ext uri="{FF2B5EF4-FFF2-40B4-BE49-F238E27FC236}">
                <a16:creationId xmlns:a16="http://schemas.microsoft.com/office/drawing/2014/main" id="{B8A98566-EB08-4D92-9201-A89361AAB468}"/>
              </a:ext>
            </a:extLst>
          </p:cNvPr>
          <p:cNvGrpSpPr/>
          <p:nvPr/>
        </p:nvGrpSpPr>
        <p:grpSpPr>
          <a:xfrm>
            <a:off x="2981393" y="1315637"/>
            <a:ext cx="3181215" cy="1458154"/>
            <a:chOff x="2407769" y="1264338"/>
            <a:chExt cx="3181215" cy="1458154"/>
          </a:xfrm>
        </p:grpSpPr>
        <p:grpSp>
          <p:nvGrpSpPr>
            <p:cNvPr id="40" name="Groupe 39">
              <a:extLst>
                <a:ext uri="{FF2B5EF4-FFF2-40B4-BE49-F238E27FC236}">
                  <a16:creationId xmlns:a16="http://schemas.microsoft.com/office/drawing/2014/main" id="{90C76730-8343-42BB-AC8F-33BFA844ADF6}"/>
                </a:ext>
              </a:extLst>
            </p:cNvPr>
            <p:cNvGrpSpPr/>
            <p:nvPr/>
          </p:nvGrpSpPr>
          <p:grpSpPr>
            <a:xfrm>
              <a:off x="2407769" y="1310177"/>
              <a:ext cx="1518218" cy="1366476"/>
              <a:chOff x="305837" y="3029848"/>
              <a:chExt cx="1518218" cy="1366476"/>
            </a:xfrm>
          </p:grpSpPr>
          <p:pic>
            <p:nvPicPr>
              <p:cNvPr id="11" name="Image 425">
                <a:extLst>
                  <a:ext uri="{FF2B5EF4-FFF2-40B4-BE49-F238E27FC236}">
                    <a16:creationId xmlns:a16="http://schemas.microsoft.com/office/drawing/2014/main" id="{EF4CB6F5-A7F9-40C8-BC1A-20323132C904}"/>
                  </a:ext>
                </a:extLst>
              </p:cNvPr>
              <p:cNvPicPr/>
              <p:nvPr/>
            </p:nvPicPr>
            <p:blipFill>
              <a:blip r:embed="rId3"/>
              <a:stretch/>
            </p:blipFill>
            <p:spPr>
              <a:xfrm>
                <a:off x="305837" y="3482644"/>
                <a:ext cx="913680" cy="913680"/>
              </a:xfrm>
              <a:prstGeom prst="rect">
                <a:avLst/>
              </a:prstGeom>
              <a:ln w="19080">
                <a:solidFill>
                  <a:schemeClr val="tx1"/>
                </a:solidFill>
                <a:round/>
              </a:ln>
            </p:spPr>
          </p:pic>
          <p:pic>
            <p:nvPicPr>
              <p:cNvPr id="12" name="Image 425">
                <a:extLst>
                  <a:ext uri="{FF2B5EF4-FFF2-40B4-BE49-F238E27FC236}">
                    <a16:creationId xmlns:a16="http://schemas.microsoft.com/office/drawing/2014/main" id="{AA1B5410-0085-4241-A8F5-377FA2600904}"/>
                  </a:ext>
                </a:extLst>
              </p:cNvPr>
              <p:cNvPicPr/>
              <p:nvPr/>
            </p:nvPicPr>
            <p:blipFill>
              <a:blip r:embed="rId3"/>
              <a:stretch/>
            </p:blipFill>
            <p:spPr>
              <a:xfrm>
                <a:off x="456971" y="3369445"/>
                <a:ext cx="913680" cy="913680"/>
              </a:xfrm>
              <a:prstGeom prst="rect">
                <a:avLst/>
              </a:prstGeom>
              <a:ln w="19080">
                <a:solidFill>
                  <a:schemeClr val="tx1"/>
                </a:solidFill>
                <a:round/>
              </a:ln>
            </p:spPr>
          </p:pic>
          <p:pic>
            <p:nvPicPr>
              <p:cNvPr id="13" name="Image 425">
                <a:extLst>
                  <a:ext uri="{FF2B5EF4-FFF2-40B4-BE49-F238E27FC236}">
                    <a16:creationId xmlns:a16="http://schemas.microsoft.com/office/drawing/2014/main" id="{A5991382-4089-4B25-8B53-6C3AC82D4CB5}"/>
                  </a:ext>
                </a:extLst>
              </p:cNvPr>
              <p:cNvPicPr/>
              <p:nvPr/>
            </p:nvPicPr>
            <p:blipFill>
              <a:blip r:embed="rId3"/>
              <a:stretch/>
            </p:blipFill>
            <p:spPr>
              <a:xfrm>
                <a:off x="608105" y="3256246"/>
                <a:ext cx="913680" cy="913680"/>
              </a:xfrm>
              <a:prstGeom prst="rect">
                <a:avLst/>
              </a:prstGeom>
              <a:ln w="19080">
                <a:solidFill>
                  <a:schemeClr val="tx1"/>
                </a:solidFill>
                <a:round/>
              </a:ln>
            </p:spPr>
          </p:pic>
          <p:pic>
            <p:nvPicPr>
              <p:cNvPr id="14" name="Image 425">
                <a:extLst>
                  <a:ext uri="{FF2B5EF4-FFF2-40B4-BE49-F238E27FC236}">
                    <a16:creationId xmlns:a16="http://schemas.microsoft.com/office/drawing/2014/main" id="{88694FC1-D4EF-4420-AF81-41BCDC332FD4}"/>
                  </a:ext>
                </a:extLst>
              </p:cNvPr>
              <p:cNvPicPr/>
              <p:nvPr/>
            </p:nvPicPr>
            <p:blipFill>
              <a:blip r:embed="rId3"/>
              <a:stretch/>
            </p:blipFill>
            <p:spPr>
              <a:xfrm>
                <a:off x="759239" y="3143047"/>
                <a:ext cx="913680" cy="913680"/>
              </a:xfrm>
              <a:prstGeom prst="rect">
                <a:avLst/>
              </a:prstGeom>
              <a:ln w="19080">
                <a:solidFill>
                  <a:schemeClr val="tx1"/>
                </a:solidFill>
                <a:round/>
              </a:ln>
            </p:spPr>
          </p:pic>
          <p:pic>
            <p:nvPicPr>
              <p:cNvPr id="15" name="Image 425">
                <a:extLst>
                  <a:ext uri="{FF2B5EF4-FFF2-40B4-BE49-F238E27FC236}">
                    <a16:creationId xmlns:a16="http://schemas.microsoft.com/office/drawing/2014/main" id="{C2EBB170-451A-41A1-B696-EAC8B921E294}"/>
                  </a:ext>
                </a:extLst>
              </p:cNvPr>
              <p:cNvPicPr/>
              <p:nvPr/>
            </p:nvPicPr>
            <p:blipFill>
              <a:blip r:embed="rId3"/>
              <a:stretch/>
            </p:blipFill>
            <p:spPr>
              <a:xfrm>
                <a:off x="910375" y="3029848"/>
                <a:ext cx="913680" cy="913680"/>
              </a:xfrm>
              <a:prstGeom prst="rect">
                <a:avLst/>
              </a:prstGeom>
              <a:ln w="19080">
                <a:solidFill>
                  <a:schemeClr val="tx1"/>
                </a:solidFill>
                <a:round/>
              </a:ln>
            </p:spPr>
          </p:pic>
        </p:grpSp>
        <p:grpSp>
          <p:nvGrpSpPr>
            <p:cNvPr id="41" name="Groupe 40">
              <a:extLst>
                <a:ext uri="{FF2B5EF4-FFF2-40B4-BE49-F238E27FC236}">
                  <a16:creationId xmlns:a16="http://schemas.microsoft.com/office/drawing/2014/main" id="{BD98E9E4-6A00-42A8-9658-0B773562156E}"/>
                </a:ext>
              </a:extLst>
            </p:cNvPr>
            <p:cNvGrpSpPr/>
            <p:nvPr/>
          </p:nvGrpSpPr>
          <p:grpSpPr>
            <a:xfrm>
              <a:off x="4153432" y="1264338"/>
              <a:ext cx="1435552" cy="1458154"/>
              <a:chOff x="6729633" y="1432105"/>
              <a:chExt cx="1435552" cy="1458154"/>
            </a:xfrm>
          </p:grpSpPr>
          <p:pic>
            <p:nvPicPr>
              <p:cNvPr id="23" name="Image 445">
                <a:extLst>
                  <a:ext uri="{FF2B5EF4-FFF2-40B4-BE49-F238E27FC236}">
                    <a16:creationId xmlns:a16="http://schemas.microsoft.com/office/drawing/2014/main" id="{87736E9E-7347-415F-ADC3-CA7446FCC8D2}"/>
                  </a:ext>
                </a:extLst>
              </p:cNvPr>
              <p:cNvPicPr/>
              <p:nvPr/>
            </p:nvPicPr>
            <p:blipFill>
              <a:blip r:embed="rId4"/>
              <a:stretch/>
            </p:blipFill>
            <p:spPr>
              <a:xfrm>
                <a:off x="6729633" y="1976579"/>
                <a:ext cx="913680" cy="913680"/>
              </a:xfrm>
              <a:prstGeom prst="rect">
                <a:avLst/>
              </a:prstGeom>
              <a:ln w="19080">
                <a:solidFill>
                  <a:srgbClr val="B2B2B2"/>
                </a:solidFill>
                <a:round/>
              </a:ln>
            </p:spPr>
          </p:pic>
          <p:pic>
            <p:nvPicPr>
              <p:cNvPr id="32" name="Image 445">
                <a:extLst>
                  <a:ext uri="{FF2B5EF4-FFF2-40B4-BE49-F238E27FC236}">
                    <a16:creationId xmlns:a16="http://schemas.microsoft.com/office/drawing/2014/main" id="{E44ABFF4-86F1-4E90-A1D2-7CE0CDE97D5E}"/>
                  </a:ext>
                </a:extLst>
              </p:cNvPr>
              <p:cNvPicPr/>
              <p:nvPr/>
            </p:nvPicPr>
            <p:blipFill>
              <a:blip r:embed="rId4"/>
              <a:stretch/>
            </p:blipFill>
            <p:spPr>
              <a:xfrm>
                <a:off x="6860101" y="1840461"/>
                <a:ext cx="913680" cy="913680"/>
              </a:xfrm>
              <a:prstGeom prst="rect">
                <a:avLst/>
              </a:prstGeom>
              <a:ln w="19080">
                <a:solidFill>
                  <a:srgbClr val="B2B2B2"/>
                </a:solidFill>
                <a:round/>
              </a:ln>
            </p:spPr>
          </p:pic>
          <p:pic>
            <p:nvPicPr>
              <p:cNvPr id="33" name="Image 445">
                <a:extLst>
                  <a:ext uri="{FF2B5EF4-FFF2-40B4-BE49-F238E27FC236}">
                    <a16:creationId xmlns:a16="http://schemas.microsoft.com/office/drawing/2014/main" id="{4C13D52C-EBFF-4B44-84AF-4CDE0C1A9A89}"/>
                  </a:ext>
                </a:extLst>
              </p:cNvPr>
              <p:cNvPicPr/>
              <p:nvPr/>
            </p:nvPicPr>
            <p:blipFill>
              <a:blip r:embed="rId4"/>
              <a:stretch/>
            </p:blipFill>
            <p:spPr>
              <a:xfrm>
                <a:off x="6990569" y="1704343"/>
                <a:ext cx="913680" cy="913680"/>
              </a:xfrm>
              <a:prstGeom prst="rect">
                <a:avLst/>
              </a:prstGeom>
              <a:ln w="19080">
                <a:solidFill>
                  <a:srgbClr val="B2B2B2"/>
                </a:solidFill>
                <a:round/>
              </a:ln>
            </p:spPr>
          </p:pic>
          <p:pic>
            <p:nvPicPr>
              <p:cNvPr id="34" name="Image 445">
                <a:extLst>
                  <a:ext uri="{FF2B5EF4-FFF2-40B4-BE49-F238E27FC236}">
                    <a16:creationId xmlns:a16="http://schemas.microsoft.com/office/drawing/2014/main" id="{F6A26724-A691-4642-8A03-4F364D3CDE62}"/>
                  </a:ext>
                </a:extLst>
              </p:cNvPr>
              <p:cNvPicPr/>
              <p:nvPr/>
            </p:nvPicPr>
            <p:blipFill>
              <a:blip r:embed="rId4"/>
              <a:stretch/>
            </p:blipFill>
            <p:spPr>
              <a:xfrm>
                <a:off x="7121037" y="1568224"/>
                <a:ext cx="913680" cy="913680"/>
              </a:xfrm>
              <a:prstGeom prst="rect">
                <a:avLst/>
              </a:prstGeom>
              <a:ln w="19080">
                <a:solidFill>
                  <a:srgbClr val="B2B2B2"/>
                </a:solidFill>
                <a:round/>
              </a:ln>
            </p:spPr>
          </p:pic>
          <p:pic>
            <p:nvPicPr>
              <p:cNvPr id="35" name="Image 445">
                <a:extLst>
                  <a:ext uri="{FF2B5EF4-FFF2-40B4-BE49-F238E27FC236}">
                    <a16:creationId xmlns:a16="http://schemas.microsoft.com/office/drawing/2014/main" id="{4063A075-5398-423C-B075-70C1545C0C8C}"/>
                  </a:ext>
                </a:extLst>
              </p:cNvPr>
              <p:cNvPicPr/>
              <p:nvPr/>
            </p:nvPicPr>
            <p:blipFill>
              <a:blip r:embed="rId4"/>
              <a:stretch/>
            </p:blipFill>
            <p:spPr>
              <a:xfrm>
                <a:off x="7251505" y="1432105"/>
                <a:ext cx="913680" cy="913680"/>
              </a:xfrm>
              <a:prstGeom prst="rect">
                <a:avLst/>
              </a:prstGeom>
              <a:ln w="19080">
                <a:solidFill>
                  <a:srgbClr val="B2B2B2"/>
                </a:solidFill>
                <a:round/>
              </a:ln>
            </p:spPr>
          </p:pic>
        </p:grpSp>
      </p:grpSp>
      <p:sp>
        <p:nvSpPr>
          <p:cNvPr id="42" name="ZoneTexte 41">
            <a:extLst>
              <a:ext uri="{FF2B5EF4-FFF2-40B4-BE49-F238E27FC236}">
                <a16:creationId xmlns:a16="http://schemas.microsoft.com/office/drawing/2014/main" id="{4371527A-5B66-4393-8A67-8ADE4B0DA18E}"/>
              </a:ext>
            </a:extLst>
          </p:cNvPr>
          <p:cNvSpPr txBox="1"/>
          <p:nvPr/>
        </p:nvSpPr>
        <p:spPr>
          <a:xfrm>
            <a:off x="208079" y="3967484"/>
            <a:ext cx="20768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Validation/testing</a:t>
            </a:r>
          </a:p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sets :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EC37B570-87C3-45F9-B319-BD033B10F8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857" y="5098061"/>
            <a:ext cx="952500" cy="95250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29" name="Image 28">
            <a:extLst>
              <a:ext uri="{FF2B5EF4-FFF2-40B4-BE49-F238E27FC236}">
                <a16:creationId xmlns:a16="http://schemas.microsoft.com/office/drawing/2014/main" id="{3AE0DE6F-1B98-459E-88D3-A26DCFA7C4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238" y="4925654"/>
            <a:ext cx="952500" cy="95250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30" name="Image 29">
            <a:extLst>
              <a:ext uri="{FF2B5EF4-FFF2-40B4-BE49-F238E27FC236}">
                <a16:creationId xmlns:a16="http://schemas.microsoft.com/office/drawing/2014/main" id="{83A24494-3759-4361-AD16-9D3EAAA3CB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619" y="4753247"/>
            <a:ext cx="952500" cy="95250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C348D576-B17B-4A08-B885-73BD08A30A9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7760" y="4884090"/>
            <a:ext cx="952500" cy="952500"/>
          </a:xfrm>
          <a:prstGeom prst="rect">
            <a:avLst/>
          </a:prstGeom>
          <a:ln w="19050">
            <a:solidFill>
              <a:schemeClr val="bg1">
                <a:lumMod val="85000"/>
              </a:schemeClr>
            </a:solidFill>
          </a:ln>
        </p:spPr>
      </p:pic>
      <p:pic>
        <p:nvPicPr>
          <p:cNvPr id="36" name="Image 35">
            <a:extLst>
              <a:ext uri="{FF2B5EF4-FFF2-40B4-BE49-F238E27FC236}">
                <a16:creationId xmlns:a16="http://schemas.microsoft.com/office/drawing/2014/main" id="{2A4F8112-9089-430D-9116-5F922C1D1FD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3917" y="4742619"/>
            <a:ext cx="952500" cy="952500"/>
          </a:xfrm>
          <a:prstGeom prst="rect">
            <a:avLst/>
          </a:prstGeom>
          <a:ln w="19050">
            <a:solidFill>
              <a:schemeClr val="bg1">
                <a:lumMod val="85000"/>
              </a:schemeClr>
            </a:solidFill>
          </a:ln>
        </p:spPr>
      </p:pic>
      <p:pic>
        <p:nvPicPr>
          <p:cNvPr id="37" name="Image 36">
            <a:extLst>
              <a:ext uri="{FF2B5EF4-FFF2-40B4-BE49-F238E27FC236}">
                <a16:creationId xmlns:a16="http://schemas.microsoft.com/office/drawing/2014/main" id="{64232D61-583A-4983-8D1E-56DC01848C2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0073" y="4601149"/>
            <a:ext cx="952500" cy="952500"/>
          </a:xfrm>
          <a:prstGeom prst="rect">
            <a:avLst/>
          </a:prstGeom>
          <a:ln w="19050">
            <a:solidFill>
              <a:schemeClr val="bg1">
                <a:lumMod val="85000"/>
              </a:schemeClr>
            </a:solidFill>
          </a:ln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38515AD9-8C5A-4D97-8E70-FF956C600102}"/>
              </a:ext>
            </a:extLst>
          </p:cNvPr>
          <p:cNvSpPr txBox="1"/>
          <p:nvPr/>
        </p:nvSpPr>
        <p:spPr>
          <a:xfrm>
            <a:off x="7214543" y="4154385"/>
            <a:ext cx="1343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Prediction</a:t>
            </a:r>
          </a:p>
        </p:txBody>
      </p:sp>
      <p:sp>
        <p:nvSpPr>
          <p:cNvPr id="28" name="Flèche : droite à entaille 27">
            <a:extLst>
              <a:ext uri="{FF2B5EF4-FFF2-40B4-BE49-F238E27FC236}">
                <a16:creationId xmlns:a16="http://schemas.microsoft.com/office/drawing/2014/main" id="{F4044548-ADB3-44BC-8D58-74B262C9CD40}"/>
              </a:ext>
            </a:extLst>
          </p:cNvPr>
          <p:cNvSpPr/>
          <p:nvPr/>
        </p:nvSpPr>
        <p:spPr>
          <a:xfrm rot="5400000">
            <a:off x="4115160" y="3219336"/>
            <a:ext cx="913680" cy="446558"/>
          </a:xfrm>
          <a:prstGeom prst="notchedRightArrow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Groupe 37">
            <a:extLst>
              <a:ext uri="{FF2B5EF4-FFF2-40B4-BE49-F238E27FC236}">
                <a16:creationId xmlns:a16="http://schemas.microsoft.com/office/drawing/2014/main" id="{7F42734E-2999-4908-BE90-57B895AA50C8}"/>
              </a:ext>
            </a:extLst>
          </p:cNvPr>
          <p:cNvGrpSpPr/>
          <p:nvPr/>
        </p:nvGrpSpPr>
        <p:grpSpPr>
          <a:xfrm>
            <a:off x="2191790" y="3967484"/>
            <a:ext cx="4760421" cy="2734649"/>
            <a:chOff x="2426682" y="3967484"/>
            <a:chExt cx="4760421" cy="2734649"/>
          </a:xfrm>
        </p:grpSpPr>
        <p:sp>
          <p:nvSpPr>
            <p:cNvPr id="16" name="CustomShape 26">
              <a:extLst>
                <a:ext uri="{FF2B5EF4-FFF2-40B4-BE49-F238E27FC236}">
                  <a16:creationId xmlns:a16="http://schemas.microsoft.com/office/drawing/2014/main" id="{00AACFA5-B7BC-4AA1-8B3D-3D18247B2AC6}"/>
                </a:ext>
              </a:extLst>
            </p:cNvPr>
            <p:cNvSpPr>
              <a:spLocks noChangeAspect="1"/>
            </p:cNvSpPr>
            <p:nvPr/>
          </p:nvSpPr>
          <p:spPr>
            <a:xfrm rot="19746600">
              <a:off x="2426682" y="4551683"/>
              <a:ext cx="1835458" cy="1607204"/>
            </a:xfrm>
            <a:custGeom>
              <a:avLst/>
              <a:gdLst/>
              <a:ahLst/>
              <a:cxnLst/>
              <a:rect l="l" t="t" r="r" b="b"/>
              <a:pathLst>
                <a:path w="5923" h="4040">
                  <a:moveTo>
                    <a:pt x="3093" y="1"/>
                  </a:moveTo>
                  <a:lnTo>
                    <a:pt x="5922" y="0"/>
                  </a:lnTo>
                  <a:lnTo>
                    <a:pt x="2829" y="4039"/>
                  </a:lnTo>
                  <a:lnTo>
                    <a:pt x="0" y="4039"/>
                  </a:lnTo>
                  <a:lnTo>
                    <a:pt x="3093" y="1"/>
                  </a:lnTo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38160">
              <a:solidFill>
                <a:srgbClr val="1B75BC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fr-FR" dirty="0"/>
            </a:p>
          </p:txBody>
        </p:sp>
        <p:sp>
          <p:nvSpPr>
            <p:cNvPr id="18" name="CustomShape 26">
              <a:extLst>
                <a:ext uri="{FF2B5EF4-FFF2-40B4-BE49-F238E27FC236}">
                  <a16:creationId xmlns:a16="http://schemas.microsoft.com/office/drawing/2014/main" id="{8FD864D7-6FF2-40EB-8787-5BF1B7D4AC08}"/>
                </a:ext>
              </a:extLst>
            </p:cNvPr>
            <p:cNvSpPr>
              <a:spLocks noChangeAspect="1"/>
            </p:cNvSpPr>
            <p:nvPr/>
          </p:nvSpPr>
          <p:spPr>
            <a:xfrm rot="19746600">
              <a:off x="5351645" y="4551683"/>
              <a:ext cx="1835458" cy="1607204"/>
            </a:xfrm>
            <a:custGeom>
              <a:avLst/>
              <a:gdLst/>
              <a:ahLst/>
              <a:cxnLst/>
              <a:rect l="l" t="t" r="r" b="b"/>
              <a:pathLst>
                <a:path w="5923" h="4040">
                  <a:moveTo>
                    <a:pt x="3093" y="1"/>
                  </a:moveTo>
                  <a:lnTo>
                    <a:pt x="5922" y="0"/>
                  </a:lnTo>
                  <a:lnTo>
                    <a:pt x="2829" y="4039"/>
                  </a:lnTo>
                  <a:lnTo>
                    <a:pt x="0" y="4039"/>
                  </a:lnTo>
                  <a:lnTo>
                    <a:pt x="3093" y="1"/>
                  </a:lnTo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38160">
              <a:solidFill>
                <a:srgbClr val="1B75BC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grpSp>
          <p:nvGrpSpPr>
            <p:cNvPr id="31" name="Groupe 30">
              <a:extLst>
                <a:ext uri="{FF2B5EF4-FFF2-40B4-BE49-F238E27FC236}">
                  <a16:creationId xmlns:a16="http://schemas.microsoft.com/office/drawing/2014/main" id="{D5296F26-13FD-4CBD-86CD-0223A319B718}"/>
                </a:ext>
              </a:extLst>
            </p:cNvPr>
            <p:cNvGrpSpPr/>
            <p:nvPr/>
          </p:nvGrpSpPr>
          <p:grpSpPr>
            <a:xfrm>
              <a:off x="2727247" y="3967484"/>
              <a:ext cx="4098486" cy="2734649"/>
              <a:chOff x="2727247" y="3967484"/>
              <a:chExt cx="4098486" cy="2734649"/>
            </a:xfrm>
          </p:grpSpPr>
          <p:sp>
            <p:nvSpPr>
              <p:cNvPr id="17" name="CustomShape 26">
                <a:extLst>
                  <a:ext uri="{FF2B5EF4-FFF2-40B4-BE49-F238E27FC236}">
                    <a16:creationId xmlns:a16="http://schemas.microsoft.com/office/drawing/2014/main" id="{79CEACBC-5554-4F86-BE64-EBD3F740ACA8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9746600">
                <a:off x="3845620" y="4551683"/>
                <a:ext cx="1835458" cy="1607204"/>
              </a:xfrm>
              <a:custGeom>
                <a:avLst/>
                <a:gdLst/>
                <a:ahLst/>
                <a:cxnLst/>
                <a:rect l="l" t="t" r="r" b="b"/>
                <a:pathLst>
                  <a:path w="5923" h="4040">
                    <a:moveTo>
                      <a:pt x="3093" y="1"/>
                    </a:moveTo>
                    <a:lnTo>
                      <a:pt x="5922" y="0"/>
                    </a:lnTo>
                    <a:lnTo>
                      <a:pt x="2829" y="4039"/>
                    </a:lnTo>
                    <a:lnTo>
                      <a:pt x="0" y="4039"/>
                    </a:lnTo>
                    <a:lnTo>
                      <a:pt x="3093" y="1"/>
                    </a:lnTo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8160">
                <a:solidFill>
                  <a:srgbClr val="1B75BC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cxnSp>
            <p:nvCxnSpPr>
              <p:cNvPr id="20" name="Connecteur droit avec flèche 19">
                <a:extLst>
                  <a:ext uri="{FF2B5EF4-FFF2-40B4-BE49-F238E27FC236}">
                    <a16:creationId xmlns:a16="http://schemas.microsoft.com/office/drawing/2014/main" id="{81C0B8C6-4DB3-4281-9826-82FE39AED978}"/>
                  </a:ext>
                </a:extLst>
              </p:cNvPr>
              <p:cNvCxnSpPr/>
              <p:nvPr/>
            </p:nvCxnSpPr>
            <p:spPr>
              <a:xfrm>
                <a:off x="3344411" y="5355285"/>
                <a:ext cx="981986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oval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Connecteur droit avec flèche 20">
                <a:extLst>
                  <a:ext uri="{FF2B5EF4-FFF2-40B4-BE49-F238E27FC236}">
                    <a16:creationId xmlns:a16="http://schemas.microsoft.com/office/drawing/2014/main" id="{05A8D426-465E-4508-9986-E8E5C5CA2F5D}"/>
                  </a:ext>
                </a:extLst>
              </p:cNvPr>
              <p:cNvCxnSpPr/>
              <p:nvPr/>
            </p:nvCxnSpPr>
            <p:spPr>
              <a:xfrm>
                <a:off x="4770442" y="5355285"/>
                <a:ext cx="981986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oval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841AE800-A1DF-49F4-A676-DF433A78F1B7}"/>
                  </a:ext>
                </a:extLst>
              </p:cNvPr>
              <p:cNvSpPr/>
              <p:nvPr/>
            </p:nvSpPr>
            <p:spPr>
              <a:xfrm>
                <a:off x="2727247" y="3967484"/>
                <a:ext cx="4098486" cy="2734649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75000"/>
                  </a:schemeClr>
                </a:solidFill>
                <a:prstDash val="dash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cxnSp>
        <p:nvCxnSpPr>
          <p:cNvPr id="22" name="Connecteur droit avec flèche 21">
            <a:extLst>
              <a:ext uri="{FF2B5EF4-FFF2-40B4-BE49-F238E27FC236}">
                <a16:creationId xmlns:a16="http://schemas.microsoft.com/office/drawing/2014/main" id="{1040A1C3-7212-448D-90D4-D8525E71ED1B}"/>
              </a:ext>
            </a:extLst>
          </p:cNvPr>
          <p:cNvCxnSpPr>
            <a:cxnSpLocks/>
          </p:cNvCxnSpPr>
          <p:nvPr/>
        </p:nvCxnSpPr>
        <p:spPr>
          <a:xfrm>
            <a:off x="6032140" y="5348861"/>
            <a:ext cx="960212" cy="0"/>
          </a:xfrm>
          <a:prstGeom prst="straightConnector1">
            <a:avLst/>
          </a:prstGeom>
          <a:ln>
            <a:solidFill>
              <a:schemeClr val="tx1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ZoneTexte 38">
            <a:extLst>
              <a:ext uri="{FF2B5EF4-FFF2-40B4-BE49-F238E27FC236}">
                <a16:creationId xmlns:a16="http://schemas.microsoft.com/office/drawing/2014/main" id="{C498BF3D-057F-4532-842E-B29172776A6B}"/>
              </a:ext>
            </a:extLst>
          </p:cNvPr>
          <p:cNvSpPr txBox="1"/>
          <p:nvPr/>
        </p:nvSpPr>
        <p:spPr>
          <a:xfrm>
            <a:off x="2374927" y="3637025"/>
            <a:ext cx="21970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Trained model</a:t>
            </a: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EA929FA1-EE4D-4D01-8891-9F2DFB5E1D7D}"/>
              </a:ext>
            </a:extLst>
          </p:cNvPr>
          <p:cNvSpPr txBox="1"/>
          <p:nvPr/>
        </p:nvSpPr>
        <p:spPr>
          <a:xfrm>
            <a:off x="8362573" y="5170619"/>
            <a:ext cx="9136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95,6%</a:t>
            </a:r>
          </a:p>
        </p:txBody>
      </p:sp>
    </p:spTree>
    <p:extLst>
      <p:ext uri="{BB962C8B-B14F-4D97-AF65-F5344CB8AC3E}">
        <p14:creationId xmlns:p14="http://schemas.microsoft.com/office/powerpoint/2010/main" val="4083940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e 4">
            <a:extLst>
              <a:ext uri="{FF2B5EF4-FFF2-40B4-BE49-F238E27FC236}">
                <a16:creationId xmlns:a16="http://schemas.microsoft.com/office/drawing/2014/main" id="{79F42B19-7039-4215-AFCD-ED15F274955C}"/>
              </a:ext>
            </a:extLst>
          </p:cNvPr>
          <p:cNvGrpSpPr/>
          <p:nvPr/>
        </p:nvGrpSpPr>
        <p:grpSpPr>
          <a:xfrm>
            <a:off x="0" y="0"/>
            <a:ext cx="9144000" cy="792000"/>
            <a:chOff x="0" y="0"/>
            <a:chExt cx="9144000" cy="792000"/>
          </a:xfrm>
        </p:grpSpPr>
        <p:sp>
          <p:nvSpPr>
            <p:cNvPr id="2" name="Forme libre 1">
              <a:extLst>
                <a:ext uri="{FF2B5EF4-FFF2-40B4-BE49-F238E27FC236}">
                  <a16:creationId xmlns:a16="http://schemas.microsoft.com/office/drawing/2014/main" id="{B94FAC1E-88EA-4899-915A-DCE467BF3D1E}"/>
                </a:ext>
              </a:extLst>
            </p:cNvPr>
            <p:cNvSpPr/>
            <p:nvPr/>
          </p:nvSpPr>
          <p:spPr>
            <a:xfrm>
              <a:off x="0" y="0"/>
              <a:ext cx="9144000" cy="7920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DDDDDD"/>
            </a:solidFill>
            <a:ln w="19080">
              <a:solidFill>
                <a:srgbClr val="000000"/>
              </a:solidFill>
              <a:prstDash val="solid"/>
            </a:ln>
          </p:spPr>
          <p:txBody>
            <a:bodyPr wrap="none" lIns="99360" tIns="54360" rIns="99360" bIns="54360" anchor="ctr" anchorCtr="0" compatLnSpc="0">
              <a:noAutofit/>
            </a:bodyPr>
            <a:lstStyle/>
            <a:p>
              <a:pPr marL="0" marR="0" lvl="0" indent="0" algn="l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fr-FR" sz="1800" b="0" i="0" u="none" strike="noStrike" kern="1200" cap="none" spc="0" baseline="0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3" name="ZoneTexte 2">
              <a:extLst>
                <a:ext uri="{FF2B5EF4-FFF2-40B4-BE49-F238E27FC236}">
                  <a16:creationId xmlns:a16="http://schemas.microsoft.com/office/drawing/2014/main" id="{5723C1AE-A3BC-42B3-81F7-F299F71FF0C7}"/>
                </a:ext>
              </a:extLst>
            </p:cNvPr>
            <p:cNvSpPr txBox="1"/>
            <p:nvPr/>
          </p:nvSpPr>
          <p:spPr>
            <a:xfrm>
              <a:off x="0" y="173621"/>
              <a:ext cx="9144000" cy="50381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0000" tIns="45000" rIns="90000" bIns="45000" anchorCtr="0" compatLnSpc="0">
              <a:spAutoFit/>
            </a:bodyPr>
            <a:lstStyle/>
            <a:p>
              <a:pPr marL="0" marR="0" lvl="0" indent="0" algn="ctr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en-US" sz="2800" b="0" i="0" u="none" strike="noStrike" kern="1200" cap="none" spc="0" baseline="0" dirty="0">
                  <a:ln>
                    <a:noFill/>
                  </a:ln>
                  <a:highlight>
                    <a:scrgbClr r="0" g="0" b="0">
                      <a:alpha val="0"/>
                    </a:scrgbClr>
                  </a:highlight>
                  <a:latin typeface="arial" pitchFamily="34"/>
                  <a:ea typeface="Noto Sans CJK SC Regular" pitchFamily="2"/>
                  <a:cs typeface="FreeSans" pitchFamily="2"/>
                </a:rPr>
                <a:t>Outline</a:t>
              </a:r>
            </a:p>
          </p:txBody>
        </p:sp>
      </p:grpSp>
      <p:sp>
        <p:nvSpPr>
          <p:cNvPr id="9" name="ZoneTexte 8">
            <a:extLst>
              <a:ext uri="{FF2B5EF4-FFF2-40B4-BE49-F238E27FC236}">
                <a16:creationId xmlns:a16="http://schemas.microsoft.com/office/drawing/2014/main" id="{09A5ECF8-6F43-4C50-B9C2-F869BEB92B79}"/>
              </a:ext>
            </a:extLst>
          </p:cNvPr>
          <p:cNvSpPr txBox="1"/>
          <p:nvPr/>
        </p:nvSpPr>
        <p:spPr>
          <a:xfrm>
            <a:off x="0" y="1296036"/>
            <a:ext cx="9144000" cy="326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just">
              <a:buFont typeface="+mj-lt"/>
              <a:buAutoNum type="romanUcPeriod"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  <a:p>
            <a:pPr marL="514350" indent="-514350" algn="just">
              <a:buFont typeface="+mj-lt"/>
              <a:buAutoNum type="romanUcPeriod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428750" lvl="2" indent="-514350" algn="just">
              <a:buFont typeface="+mj-lt"/>
              <a:buAutoNum type="romanL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Difference between Machine Learning (ML) &amp; Deep Learning (DL)</a:t>
            </a:r>
          </a:p>
          <a:p>
            <a:pPr marL="1428750" lvl="2" indent="-514350" algn="just">
              <a:buFont typeface="+mj-lt"/>
              <a:buAutoNum type="romanLcPeriod"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Brief historical overview</a:t>
            </a:r>
          </a:p>
          <a:p>
            <a:pPr marL="1428750" lvl="2" indent="-514350" algn="just">
              <a:buFont typeface="+mj-lt"/>
              <a:buAutoNum type="romanL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Applications for image analysis</a:t>
            </a:r>
          </a:p>
          <a:p>
            <a:pPr marL="1428750" lvl="2" indent="-514350" algn="just">
              <a:buFont typeface="+mj-lt"/>
              <a:buAutoNum type="romanL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When using DL and which tools are available?</a:t>
            </a:r>
          </a:p>
          <a:p>
            <a:pPr marL="1428750" lvl="2" indent="-514350" algn="just">
              <a:buFont typeface="+mj-lt"/>
              <a:buAutoNum type="romanLcPeriod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 algn="just">
              <a:buFont typeface="+mj-lt"/>
              <a:buAutoNum type="romanUcPeriod"/>
            </a:pP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 algn="just">
              <a:buFont typeface="+mj-lt"/>
              <a:buAutoNum type="romanUcPeriod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 algn="just">
              <a:buFont typeface="+mj-lt"/>
              <a:buAutoNum type="romanUcPeriod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FEAF7C4-43B5-447A-8663-F75261EA1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5CB64-B36B-4367-8B88-6F3791B72476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61600950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Thèm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hèm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4624</TotalTime>
  <Words>3351</Words>
  <Application>Microsoft Office PowerPoint</Application>
  <PresentationFormat>Affichage à l'écran (4:3)</PresentationFormat>
  <Paragraphs>801</Paragraphs>
  <Slides>70</Slides>
  <Notes>51</Notes>
  <HiddenSlides>0</HiddenSlides>
  <MMClips>1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70</vt:i4>
      </vt:variant>
    </vt:vector>
  </HeadingPairs>
  <TitlesOfParts>
    <vt:vector size="78" baseType="lpstr">
      <vt:lpstr>Arial</vt:lpstr>
      <vt:lpstr>Arial</vt:lpstr>
      <vt:lpstr>Calibri</vt:lpstr>
      <vt:lpstr>Calibri Light</vt:lpstr>
      <vt:lpstr>Cambria Math</vt:lpstr>
      <vt:lpstr>Carlito</vt:lpstr>
      <vt:lpstr>Liberation Sans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JB</dc:creator>
  <cp:lastModifiedBy>JB</cp:lastModifiedBy>
  <cp:revision>415</cp:revision>
  <dcterms:created xsi:type="dcterms:W3CDTF">2019-05-08T16:37:29Z</dcterms:created>
  <dcterms:modified xsi:type="dcterms:W3CDTF">2019-05-24T16:05:12Z</dcterms:modified>
</cp:coreProperties>
</file>